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6" r:id="rId2"/>
    <p:sldId id="256" r:id="rId3"/>
    <p:sldId id="257" r:id="rId4"/>
    <p:sldId id="277" r:id="rId5"/>
    <p:sldId id="278" r:id="rId6"/>
    <p:sldId id="279" r:id="rId7"/>
    <p:sldId id="280" r:id="rId8"/>
    <p:sldId id="281" r:id="rId9"/>
    <p:sldId id="282" r:id="rId10"/>
    <p:sldId id="283" r:id="rId11"/>
    <p:sldId id="258" r:id="rId12"/>
    <p:sldId id="259" r:id="rId13"/>
    <p:sldId id="260" r:id="rId14"/>
    <p:sldId id="261" r:id="rId15"/>
    <p:sldId id="262" r:id="rId16"/>
    <p:sldId id="263" r:id="rId17"/>
    <p:sldId id="264" r:id="rId18"/>
    <p:sldId id="265" r:id="rId19"/>
    <p:sldId id="266" r:id="rId20"/>
    <p:sldId id="267" r:id="rId21"/>
    <p:sldId id="268" r:id="rId22"/>
    <p:sldId id="269" r:id="rId23"/>
    <p:sldId id="270" r:id="rId24"/>
    <p:sldId id="271" r:id="rId25"/>
    <p:sldId id="272" r:id="rId26"/>
    <p:sldId id="273" r:id="rId27"/>
    <p:sldId id="274" r:id="rId28"/>
    <p:sldId id="275"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3979" autoAdjust="0"/>
  </p:normalViewPr>
  <p:slideViewPr>
    <p:cSldViewPr snapToGrid="0">
      <p:cViewPr varScale="1">
        <p:scale>
          <a:sx n="63" d="100"/>
          <a:sy n="63" d="100"/>
        </p:scale>
        <p:origin x="76" y="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F2697FC-CC37-4A48-95F0-5AB8D1301EEE}" type="datetimeFigureOut">
              <a:rPr lang="en-US" smtClean="0"/>
              <a:t>11/29/2022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49B630-DACF-4360-A4BC-06DB147722ED}" type="slidenum">
              <a:rPr lang="en-US" smtClean="0"/>
              <a:t>‹#›</a:t>
            </a:fld>
            <a:endParaRPr lang="en-US"/>
          </a:p>
        </p:txBody>
      </p:sp>
    </p:spTree>
    <p:extLst>
      <p:ext uri="{BB962C8B-B14F-4D97-AF65-F5344CB8AC3E}">
        <p14:creationId xmlns:p14="http://schemas.microsoft.com/office/powerpoint/2010/main" val="9631880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F2697FC-CC37-4A48-95F0-5AB8D1301EEE}" type="datetimeFigureOut">
              <a:rPr lang="en-US" smtClean="0"/>
              <a:t>11/29/2022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49B630-DACF-4360-A4BC-06DB147722ED}" type="slidenum">
              <a:rPr lang="en-US" smtClean="0"/>
              <a:t>‹#›</a:t>
            </a:fld>
            <a:endParaRPr lang="en-US"/>
          </a:p>
        </p:txBody>
      </p:sp>
    </p:spTree>
    <p:extLst>
      <p:ext uri="{BB962C8B-B14F-4D97-AF65-F5344CB8AC3E}">
        <p14:creationId xmlns:p14="http://schemas.microsoft.com/office/powerpoint/2010/main" val="39294436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F2697FC-CC37-4A48-95F0-5AB8D1301EEE}" type="datetimeFigureOut">
              <a:rPr lang="en-US" smtClean="0"/>
              <a:t>11/29/2022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49B630-DACF-4360-A4BC-06DB147722ED}"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2609725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F2697FC-CC37-4A48-95F0-5AB8D1301EEE}" type="datetimeFigureOut">
              <a:rPr lang="en-US" smtClean="0"/>
              <a:t>11/29/2022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49B630-DACF-4360-A4BC-06DB147722ED}" type="slidenum">
              <a:rPr lang="en-US" smtClean="0"/>
              <a:t>‹#›</a:t>
            </a:fld>
            <a:endParaRPr lang="en-US"/>
          </a:p>
        </p:txBody>
      </p:sp>
    </p:spTree>
    <p:extLst>
      <p:ext uri="{BB962C8B-B14F-4D97-AF65-F5344CB8AC3E}">
        <p14:creationId xmlns:p14="http://schemas.microsoft.com/office/powerpoint/2010/main" val="35553137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F2697FC-CC37-4A48-95F0-5AB8D1301EEE}" type="datetimeFigureOut">
              <a:rPr lang="en-US" smtClean="0"/>
              <a:t>11/29/2022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49B630-DACF-4360-A4BC-06DB147722ED}"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4461146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F2697FC-CC37-4A48-95F0-5AB8D1301EEE}" type="datetimeFigureOut">
              <a:rPr lang="en-US" smtClean="0"/>
              <a:t>11/29/2022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49B630-DACF-4360-A4BC-06DB147722ED}" type="slidenum">
              <a:rPr lang="en-US" smtClean="0"/>
              <a:t>‹#›</a:t>
            </a:fld>
            <a:endParaRPr lang="en-US"/>
          </a:p>
        </p:txBody>
      </p:sp>
    </p:spTree>
    <p:extLst>
      <p:ext uri="{BB962C8B-B14F-4D97-AF65-F5344CB8AC3E}">
        <p14:creationId xmlns:p14="http://schemas.microsoft.com/office/powerpoint/2010/main" val="1898620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F2697FC-CC37-4A48-95F0-5AB8D1301EEE}" type="datetimeFigureOut">
              <a:rPr lang="en-US" smtClean="0"/>
              <a:t>11/29/2022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49B630-DACF-4360-A4BC-06DB147722ED}" type="slidenum">
              <a:rPr lang="en-US" smtClean="0"/>
              <a:t>‹#›</a:t>
            </a:fld>
            <a:endParaRPr lang="en-US"/>
          </a:p>
        </p:txBody>
      </p:sp>
    </p:spTree>
    <p:extLst>
      <p:ext uri="{BB962C8B-B14F-4D97-AF65-F5344CB8AC3E}">
        <p14:creationId xmlns:p14="http://schemas.microsoft.com/office/powerpoint/2010/main" val="4594035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F2697FC-CC37-4A48-95F0-5AB8D1301EEE}" type="datetimeFigureOut">
              <a:rPr lang="en-US" smtClean="0"/>
              <a:t>11/29/2022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49B630-DACF-4360-A4BC-06DB147722ED}" type="slidenum">
              <a:rPr lang="en-US" smtClean="0"/>
              <a:t>‹#›</a:t>
            </a:fld>
            <a:endParaRPr lang="en-US"/>
          </a:p>
        </p:txBody>
      </p:sp>
    </p:spTree>
    <p:extLst>
      <p:ext uri="{BB962C8B-B14F-4D97-AF65-F5344CB8AC3E}">
        <p14:creationId xmlns:p14="http://schemas.microsoft.com/office/powerpoint/2010/main" val="24846526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F2697FC-CC37-4A48-95F0-5AB8D1301EEE}" type="datetimeFigureOut">
              <a:rPr lang="en-US" smtClean="0"/>
              <a:t>11/29/2022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49B630-DACF-4360-A4BC-06DB147722ED}" type="slidenum">
              <a:rPr lang="en-US" smtClean="0"/>
              <a:t>‹#›</a:t>
            </a:fld>
            <a:endParaRPr lang="en-US"/>
          </a:p>
        </p:txBody>
      </p:sp>
    </p:spTree>
    <p:extLst>
      <p:ext uri="{BB962C8B-B14F-4D97-AF65-F5344CB8AC3E}">
        <p14:creationId xmlns:p14="http://schemas.microsoft.com/office/powerpoint/2010/main" val="9184701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F2697FC-CC37-4A48-95F0-5AB8D1301EEE}" type="datetimeFigureOut">
              <a:rPr lang="en-US" smtClean="0"/>
              <a:t>11/29/2022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49B630-DACF-4360-A4BC-06DB147722ED}" type="slidenum">
              <a:rPr lang="en-US" smtClean="0"/>
              <a:t>‹#›</a:t>
            </a:fld>
            <a:endParaRPr lang="en-US"/>
          </a:p>
        </p:txBody>
      </p:sp>
    </p:spTree>
    <p:extLst>
      <p:ext uri="{BB962C8B-B14F-4D97-AF65-F5344CB8AC3E}">
        <p14:creationId xmlns:p14="http://schemas.microsoft.com/office/powerpoint/2010/main" val="17812352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F2697FC-CC37-4A48-95F0-5AB8D1301EEE}" type="datetimeFigureOut">
              <a:rPr lang="en-US" smtClean="0"/>
              <a:t>11/29/2022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49B630-DACF-4360-A4BC-06DB147722ED}" type="slidenum">
              <a:rPr lang="en-US" smtClean="0"/>
              <a:t>‹#›</a:t>
            </a:fld>
            <a:endParaRPr lang="en-US"/>
          </a:p>
        </p:txBody>
      </p:sp>
    </p:spTree>
    <p:extLst>
      <p:ext uri="{BB962C8B-B14F-4D97-AF65-F5344CB8AC3E}">
        <p14:creationId xmlns:p14="http://schemas.microsoft.com/office/powerpoint/2010/main" val="8519988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F2697FC-CC37-4A48-95F0-5AB8D1301EEE}" type="datetimeFigureOut">
              <a:rPr lang="en-US" smtClean="0"/>
              <a:t>11/29/2022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949B630-DACF-4360-A4BC-06DB147722ED}" type="slidenum">
              <a:rPr lang="en-US" smtClean="0"/>
              <a:t>‹#›</a:t>
            </a:fld>
            <a:endParaRPr lang="en-US"/>
          </a:p>
        </p:txBody>
      </p:sp>
    </p:spTree>
    <p:extLst>
      <p:ext uri="{BB962C8B-B14F-4D97-AF65-F5344CB8AC3E}">
        <p14:creationId xmlns:p14="http://schemas.microsoft.com/office/powerpoint/2010/main" val="3828097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F2697FC-CC37-4A48-95F0-5AB8D1301EEE}" type="datetimeFigureOut">
              <a:rPr lang="en-US" smtClean="0"/>
              <a:t>11/29/2022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949B630-DACF-4360-A4BC-06DB147722ED}" type="slidenum">
              <a:rPr lang="en-US" smtClean="0"/>
              <a:t>‹#›</a:t>
            </a:fld>
            <a:endParaRPr lang="en-US"/>
          </a:p>
        </p:txBody>
      </p:sp>
    </p:spTree>
    <p:extLst>
      <p:ext uri="{BB962C8B-B14F-4D97-AF65-F5344CB8AC3E}">
        <p14:creationId xmlns:p14="http://schemas.microsoft.com/office/powerpoint/2010/main" val="15134004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2697FC-CC37-4A48-95F0-5AB8D1301EEE}" type="datetimeFigureOut">
              <a:rPr lang="en-US" smtClean="0"/>
              <a:t>11/29/2022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949B630-DACF-4360-A4BC-06DB147722ED}" type="slidenum">
              <a:rPr lang="en-US" smtClean="0"/>
              <a:t>‹#›</a:t>
            </a:fld>
            <a:endParaRPr lang="en-US"/>
          </a:p>
        </p:txBody>
      </p:sp>
    </p:spTree>
    <p:extLst>
      <p:ext uri="{BB962C8B-B14F-4D97-AF65-F5344CB8AC3E}">
        <p14:creationId xmlns:p14="http://schemas.microsoft.com/office/powerpoint/2010/main" val="21518223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F2697FC-CC37-4A48-95F0-5AB8D1301EEE}" type="datetimeFigureOut">
              <a:rPr lang="en-US" smtClean="0"/>
              <a:t>11/29/2022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49B630-DACF-4360-A4BC-06DB147722ED}" type="slidenum">
              <a:rPr lang="en-US" smtClean="0"/>
              <a:t>‹#›</a:t>
            </a:fld>
            <a:endParaRPr lang="en-US"/>
          </a:p>
        </p:txBody>
      </p:sp>
    </p:spTree>
    <p:extLst>
      <p:ext uri="{BB962C8B-B14F-4D97-AF65-F5344CB8AC3E}">
        <p14:creationId xmlns:p14="http://schemas.microsoft.com/office/powerpoint/2010/main" val="39353182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5F2697FC-CC37-4A48-95F0-5AB8D1301EEE}" type="datetimeFigureOut">
              <a:rPr lang="en-US" smtClean="0"/>
              <a:t>11/29/2022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49B630-DACF-4360-A4BC-06DB147722ED}" type="slidenum">
              <a:rPr lang="en-US" smtClean="0"/>
              <a:t>‹#›</a:t>
            </a:fld>
            <a:endParaRPr lang="en-US"/>
          </a:p>
        </p:txBody>
      </p:sp>
    </p:spTree>
    <p:extLst>
      <p:ext uri="{BB962C8B-B14F-4D97-AF65-F5344CB8AC3E}">
        <p14:creationId xmlns:p14="http://schemas.microsoft.com/office/powerpoint/2010/main" val="27011430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F2697FC-CC37-4A48-95F0-5AB8D1301EEE}" type="datetimeFigureOut">
              <a:rPr lang="en-US" smtClean="0"/>
              <a:t>11/29/2022</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949B630-DACF-4360-A4BC-06DB147722ED}" type="slidenum">
              <a:rPr lang="en-US" smtClean="0"/>
              <a:t>‹#›</a:t>
            </a:fld>
            <a:endParaRPr lang="en-US"/>
          </a:p>
        </p:txBody>
      </p:sp>
    </p:spTree>
    <p:extLst>
      <p:ext uri="{BB962C8B-B14F-4D97-AF65-F5344CB8AC3E}">
        <p14:creationId xmlns:p14="http://schemas.microsoft.com/office/powerpoint/2010/main" val="24898691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accent2"/>
                </a:solidFill>
              </a:rPr>
              <a:t>BASIC BIOCHEMISTRY</a:t>
            </a:r>
            <a:endParaRPr lang="en-US" dirty="0">
              <a:solidFill>
                <a:schemeClr val="accent2"/>
              </a:solidFill>
            </a:endParaRPr>
          </a:p>
        </p:txBody>
      </p:sp>
      <p:sp>
        <p:nvSpPr>
          <p:cNvPr id="3" name="Content Placeholder 2"/>
          <p:cNvSpPr>
            <a:spLocks noGrp="1"/>
          </p:cNvSpPr>
          <p:nvPr>
            <p:ph idx="1"/>
          </p:nvPr>
        </p:nvSpPr>
        <p:spPr/>
        <p:txBody>
          <a:bodyPr/>
          <a:lstStyle/>
          <a:p>
            <a:pPr marL="0" indent="0">
              <a:buNone/>
            </a:pPr>
            <a:r>
              <a:rPr lang="en-US" sz="3600" dirty="0" err="1" smtClean="0"/>
              <a:t>Lession</a:t>
            </a:r>
            <a:r>
              <a:rPr lang="en-US" sz="3600" dirty="0" smtClean="0"/>
              <a:t> 1: Introduction to Biochemistry</a:t>
            </a:r>
          </a:p>
          <a:p>
            <a:pPr marL="0" indent="0" algn="ctr">
              <a:buNone/>
            </a:pPr>
            <a:r>
              <a:rPr lang="en-US" sz="3200" dirty="0" smtClean="0">
                <a:solidFill>
                  <a:schemeClr val="accent1"/>
                </a:solidFill>
              </a:rPr>
              <a:t>Professor Dr. Md. </a:t>
            </a:r>
            <a:r>
              <a:rPr lang="en-US" sz="3200" dirty="0" err="1" smtClean="0">
                <a:solidFill>
                  <a:schemeClr val="accent1"/>
                </a:solidFill>
              </a:rPr>
              <a:t>Rezaul</a:t>
            </a:r>
            <a:r>
              <a:rPr lang="en-US" sz="3200" dirty="0" smtClean="0">
                <a:solidFill>
                  <a:schemeClr val="accent1"/>
                </a:solidFill>
              </a:rPr>
              <a:t> Karim-2</a:t>
            </a:r>
          </a:p>
          <a:p>
            <a:pPr marL="0" indent="0" algn="ctr">
              <a:buNone/>
            </a:pPr>
            <a:r>
              <a:rPr lang="en-US" dirty="0" smtClean="0">
                <a:solidFill>
                  <a:srgbClr val="92D050"/>
                </a:solidFill>
              </a:rPr>
              <a:t>Department of Biochemistry and Molecular Biology</a:t>
            </a:r>
          </a:p>
          <a:p>
            <a:pPr marL="0" indent="0" algn="ctr">
              <a:buNone/>
            </a:pPr>
            <a:r>
              <a:rPr lang="en-US" dirty="0" smtClean="0">
                <a:solidFill>
                  <a:srgbClr val="92D050"/>
                </a:solidFill>
              </a:rPr>
              <a:t>University of </a:t>
            </a:r>
            <a:r>
              <a:rPr lang="en-US" dirty="0" err="1" smtClean="0">
                <a:solidFill>
                  <a:srgbClr val="92D050"/>
                </a:solidFill>
              </a:rPr>
              <a:t>Rajshahi</a:t>
            </a:r>
            <a:endParaRPr lang="en-US" dirty="0" smtClean="0">
              <a:solidFill>
                <a:srgbClr val="92D050"/>
              </a:solidFill>
            </a:endParaRPr>
          </a:p>
          <a:p>
            <a:pPr marL="0" indent="0" algn="ctr">
              <a:buNone/>
            </a:pPr>
            <a:r>
              <a:rPr lang="en-US" dirty="0" smtClean="0">
                <a:solidFill>
                  <a:srgbClr val="92D050"/>
                </a:solidFill>
              </a:rPr>
              <a:t>Phone: 01755391731</a:t>
            </a:r>
          </a:p>
          <a:p>
            <a:pPr marL="0" indent="0" algn="ctr">
              <a:buNone/>
            </a:pPr>
            <a:r>
              <a:rPr lang="en-US" dirty="0" smtClean="0">
                <a:solidFill>
                  <a:srgbClr val="92D050"/>
                </a:solidFill>
              </a:rPr>
              <a:t>Email: drmrkarim@yahoo.com</a:t>
            </a:r>
            <a:endParaRPr lang="en-US" dirty="0">
              <a:solidFill>
                <a:srgbClr val="92D050"/>
              </a:solidFill>
            </a:endParaRPr>
          </a:p>
        </p:txBody>
      </p:sp>
    </p:spTree>
    <p:extLst>
      <p:ext uri="{BB962C8B-B14F-4D97-AF65-F5344CB8AC3E}">
        <p14:creationId xmlns:p14="http://schemas.microsoft.com/office/powerpoint/2010/main" val="10363754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5080" y="365125"/>
            <a:ext cx="8630920" cy="833755"/>
          </a:xfrm>
        </p:spPr>
        <p:txBody>
          <a:bodyPr/>
          <a:lstStyle/>
          <a:p>
            <a:pPr algn="ctr"/>
            <a:r>
              <a:rPr lang="en-US" dirty="0" smtClean="0">
                <a:solidFill>
                  <a:srgbClr val="00B0F0"/>
                </a:solidFill>
              </a:rPr>
              <a:t>Biochemistry and the Environment</a:t>
            </a:r>
            <a:endParaRPr lang="en-US" dirty="0">
              <a:solidFill>
                <a:srgbClr val="00B0F0"/>
              </a:solidFill>
            </a:endParaRPr>
          </a:p>
        </p:txBody>
      </p:sp>
      <p:sp>
        <p:nvSpPr>
          <p:cNvPr id="3" name="Content Placeholder 2"/>
          <p:cNvSpPr>
            <a:spLocks noGrp="1"/>
          </p:cNvSpPr>
          <p:nvPr>
            <p:ph idx="1"/>
          </p:nvPr>
        </p:nvSpPr>
        <p:spPr/>
        <p:txBody>
          <a:bodyPr>
            <a:normAutofit lnSpcReduction="10000"/>
          </a:bodyPr>
          <a:lstStyle/>
          <a:p>
            <a:pPr algn="just"/>
            <a:r>
              <a:rPr lang="en-US" dirty="0" smtClean="0">
                <a:latin typeface="Times New Roman" panose="02020603050405020304" pitchFamily="18" charset="0"/>
                <a:cs typeface="Times New Roman" panose="02020603050405020304" pitchFamily="18" charset="0"/>
              </a:rPr>
              <a:t>Our environment consists of air, water, soil and many other things around us associated with our day-to-day life.</a:t>
            </a:r>
          </a:p>
          <a:p>
            <a:pPr algn="just"/>
            <a:r>
              <a:rPr lang="en-US" dirty="0" smtClean="0">
                <a:latin typeface="Times New Roman" panose="02020603050405020304" pitchFamily="18" charset="0"/>
                <a:cs typeface="Times New Roman" panose="02020603050405020304" pitchFamily="18" charset="0"/>
              </a:rPr>
              <a:t>With an increasing use of technology life becomes easier, while technology in turn adds some harmful components to our  daily life.</a:t>
            </a:r>
          </a:p>
          <a:p>
            <a:pPr algn="just"/>
            <a:r>
              <a:rPr lang="en-US" dirty="0" smtClean="0">
                <a:latin typeface="Times New Roman" panose="02020603050405020304" pitchFamily="18" charset="0"/>
                <a:cs typeface="Times New Roman" panose="02020603050405020304" pitchFamily="18" charset="0"/>
              </a:rPr>
              <a:t>As a result, air, water, soil and food get </a:t>
            </a:r>
            <a:r>
              <a:rPr lang="en-US" dirty="0" err="1" smtClean="0">
                <a:latin typeface="Times New Roman" panose="02020603050405020304" pitchFamily="18" charset="0"/>
                <a:cs typeface="Times New Roman" panose="02020603050405020304" pitchFamily="18" charset="0"/>
              </a:rPr>
              <a:t>poluted</a:t>
            </a:r>
            <a:r>
              <a:rPr lang="en-US" dirty="0" smtClean="0">
                <a:latin typeface="Times New Roman" panose="02020603050405020304" pitchFamily="18" charset="0"/>
                <a:cs typeface="Times New Roman" panose="02020603050405020304" pitchFamily="18" charset="0"/>
              </a:rPr>
              <a:t> and affect our life adversely.</a:t>
            </a:r>
          </a:p>
          <a:p>
            <a:pPr algn="just"/>
            <a:r>
              <a:rPr lang="en-US" dirty="0" smtClean="0">
                <a:latin typeface="Times New Roman" panose="02020603050405020304" pitchFamily="18" charset="0"/>
                <a:cs typeface="Times New Roman" panose="02020603050405020304" pitchFamily="18" charset="0"/>
              </a:rPr>
              <a:t>Biochemistry is the branch of Science that can be applied to detect all sorts of pollution, measure their harmful effect on life and take precautionary measure to save life.</a:t>
            </a:r>
          </a:p>
          <a:p>
            <a:pPr algn="just"/>
            <a:r>
              <a:rPr lang="en-US" dirty="0" smtClean="0">
                <a:latin typeface="Times New Roman" panose="02020603050405020304" pitchFamily="18" charset="0"/>
                <a:cs typeface="Times New Roman" panose="02020603050405020304" pitchFamily="18" charset="0"/>
              </a:rPr>
              <a:t>Examples of air pollution include increasing CO2, CFC, volatile insecticide, pesticide, electromagnetic field, sound, UV radiation, resulting in complicated diseases.</a:t>
            </a:r>
            <a:endParaRPr lang="en-US" dirty="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In this way, water and soil are being polluted by industrial waste, insecticide, pesticide and are being consumed through water and food chain leading to the development of cancer and vital organ damage.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361353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2" descr="Principle Areas of&#10;Biochemistry&#10;• Structure and function of biological&#10;macromolecules&#10;• Metabolism – anabolic and cataboli..."/>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6960" y="346528"/>
            <a:ext cx="9672320" cy="6201535"/>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25400" y="926419"/>
            <a:ext cx="11775440" cy="1015663"/>
          </a:xfrm>
          <a:prstGeom prst="rect">
            <a:avLst/>
          </a:prstGeom>
          <a:solidFill>
            <a:schemeClr val="accent4">
              <a:lumMod val="40000"/>
              <a:lumOff val="60000"/>
            </a:schemeClr>
          </a:solidFill>
        </p:spPr>
        <p:txBody>
          <a:bodyPr wrap="square" rtlCol="0">
            <a:spAutoFit/>
          </a:bodyPr>
          <a:lstStyle/>
          <a:p>
            <a:r>
              <a:rPr lang="en-US" sz="6000" b="1" dirty="0" smtClean="0"/>
              <a:t>Principal areas of Biochemistry</a:t>
            </a:r>
            <a:endParaRPr lang="en-US" sz="6000" b="1" dirty="0"/>
          </a:p>
        </p:txBody>
      </p:sp>
    </p:spTree>
    <p:extLst>
      <p:ext uri="{BB962C8B-B14F-4D97-AF65-F5344CB8AC3E}">
        <p14:creationId xmlns:p14="http://schemas.microsoft.com/office/powerpoint/2010/main" val="6824991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Once upon a time, a long long time ago…..&#10;Vitalism: idea that substances and processes&#10;associated with living organisms di..."/>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28593" y="270881"/>
            <a:ext cx="8969952" cy="62315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821282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Origins of Biochemistry:&#10;A challenge to “Vitalism.”&#10;Famous Dead Biochemist!&#10;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4919" y="492554"/>
            <a:ext cx="7771013" cy="58343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296554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Fallacy #1: Biochemicals can only be&#10;produced by living organisms&#10;•1828 Friedrich Wohler&#10;•Dead Biochemist #1&#10;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04076" y="298593"/>
            <a:ext cx="8493364" cy="63562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424643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Fallacy #2: Complex bioconversion of&#10;chemical substances require living&#10;matter&#10;•1897 Eduard Buchner&#10;Dead Biochemists #2&#10;G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0810" y="267853"/>
            <a:ext cx="8660815" cy="6502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627509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 Emil Fischer&#10;Fallacy #2: Complex&#10;bioconversion of chemical&#10;substances require living matter&#10;Dead Biochemists #3&#10;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2120" y="206229"/>
            <a:ext cx="10800600" cy="65824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404782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Fallacy #2: Complex&#10;bioconversion of chemical&#10;substances require living matter&#10;Dead Biochemists #4&#10;1926 J.B. Sumner&#10;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1501" y="224702"/>
            <a:ext cx="9274753" cy="69633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89806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Findings of other famous dead biochemist&#10;• 1944 Avery, MacLeod and McCarty identified&#10;DNA as information molecules&#10;• 1953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1284" y="64913"/>
            <a:ext cx="9038150" cy="67856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4481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Organization of Life&#10;• elements&#10;• simple organic compounds (monomers)&#10;• macromolecules (polymers)&#10;• supramolecular struct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99284" y="76921"/>
            <a:ext cx="9198080" cy="66471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4092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What is Biochemistry?&#10;• Biochemistry = chemistry of life.&#10;• Biochemists use physical and&#10;chemical principles to explain&#10;bi..."/>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65812" y="187884"/>
            <a:ext cx="8913090" cy="65685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007678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descr="Range of the&#10;sizes of objects&#10;studies by&#10;Biochemist and&#10;Biologist&#10;1 angstrom = 0.1 nm&#10;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9974" y="160048"/>
            <a:ext cx="10949306" cy="66979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783528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descr="Most abundant, essential for all organisms: C, N, O, P, S, H&#10;Less abundant, essential for all organisms : Na, Mg, K, Ca, 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1066" y="169285"/>
            <a:ext cx="10687916" cy="66009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244355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Important compounds, functional groups&#10;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8156" y="0"/>
            <a:ext cx="10410826"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438692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2" descr="Lipids&#10;m e m b r a n e&#10;p h o s p h o lip id&#10;f a t t y a c idmonomer&#10;polymer&#10;supramolecular&#10;structure&#10;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9535" y="98319"/>
            <a:ext cx="10482929" cy="65876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446635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descr="Proteins&#10;monomer&#10;polymer&#10;supramolecular&#10;structure Enzyme complex&#10;protein subunit&#10;amino acid&#10;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9704" y="49159"/>
            <a:ext cx="10699238" cy="66761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13896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2" descr="Carbohydrates&#10;c e ll w a ll&#10;c e llu lo se&#10;g lu co semonomer&#10;polymer&#10;supramolecular&#10;structure&#10;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4001" y="157316"/>
            <a:ext cx="9784838" cy="66755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381623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descr="c h r o m a t in&#10;D N A&#10;n u c le o ti d emonomer&#10;polymer&#10;supramolecular&#10;structure&#10;Nucleic Acids&#10;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6181" y="114761"/>
            <a:ext cx="10227290" cy="69476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313544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descr=" &#10;Common theme:&#10;Monomers form&#10;polymers through&#10;condensations&#10;Polymers are broken&#10;down through&#10;hydrolysis.&#10;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8865" y="193417"/>
            <a:ext cx="10433767" cy="64899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58838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descr="Prokaryote Cell&#10;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7858" y="49160"/>
            <a:ext cx="10305948" cy="67154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015241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ow does biochemistry&#10;impact you?&#10;• Medicine&#10;• Agriculture&#10;• Industrial applications&#10;• Environmental applications&#10;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40157" y="511030"/>
            <a:ext cx="7843116" cy="58884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562691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96540" y="426085"/>
            <a:ext cx="6598920" cy="915035"/>
          </a:xfrm>
        </p:spPr>
        <p:txBody>
          <a:bodyPr/>
          <a:lstStyle/>
          <a:p>
            <a:r>
              <a:rPr lang="en-US" dirty="0" smtClean="0">
                <a:solidFill>
                  <a:schemeClr val="accent1"/>
                </a:solidFill>
              </a:rPr>
              <a:t>BIOCHEMISTRY &amp; MEDICINE</a:t>
            </a:r>
            <a:endParaRPr lang="en-US" dirty="0">
              <a:solidFill>
                <a:schemeClr val="accent1"/>
              </a:solidFill>
            </a:endParaRPr>
          </a:p>
        </p:txBody>
      </p:sp>
      <p:sp>
        <p:nvSpPr>
          <p:cNvPr id="3" name="Content Placeholder 2"/>
          <p:cNvSpPr>
            <a:spLocks noGrp="1"/>
          </p:cNvSpPr>
          <p:nvPr>
            <p:ph idx="1"/>
          </p:nvPr>
        </p:nvSpPr>
        <p:spPr/>
        <p:txBody>
          <a:bodyPr>
            <a:normAutofit/>
          </a:bodyPr>
          <a:lstStyle/>
          <a:p>
            <a:pPr algn="just"/>
            <a:r>
              <a:rPr lang="en-US" dirty="0">
                <a:solidFill>
                  <a:srgbClr val="00B050"/>
                </a:solidFill>
                <a:latin typeface="Imprint MT Shadow" panose="04020605060303030202" pitchFamily="82" charset="0"/>
              </a:rPr>
              <a:t>Biochemistry and medicine enjoy a mutually cooperative relationship</a:t>
            </a:r>
            <a:r>
              <a:rPr lang="en-US" dirty="0" smtClean="0">
                <a:solidFill>
                  <a:srgbClr val="00B050"/>
                </a:solidFill>
                <a:latin typeface="Imprint MT Shadow" panose="04020605060303030202" pitchFamily="82" charset="0"/>
              </a:rPr>
              <a:t>.</a:t>
            </a:r>
          </a:p>
          <a:p>
            <a:pPr algn="just"/>
            <a:r>
              <a:rPr lang="en-US" dirty="0" smtClean="0">
                <a:solidFill>
                  <a:srgbClr val="00B050"/>
                </a:solidFill>
                <a:latin typeface="Imprint MT Shadow" panose="04020605060303030202" pitchFamily="82" charset="0"/>
              </a:rPr>
              <a:t> </a:t>
            </a:r>
            <a:r>
              <a:rPr lang="en-US" dirty="0">
                <a:solidFill>
                  <a:srgbClr val="00B050"/>
                </a:solidFill>
                <a:latin typeface="Imprint MT Shadow" panose="04020605060303030202" pitchFamily="82" charset="0"/>
              </a:rPr>
              <a:t>Biochemical studies have illuminated many aspects of health and disease, and the study of various aspects of health and disease has opened up new areas of biochemistry. </a:t>
            </a:r>
            <a:endParaRPr lang="en-US" dirty="0" smtClean="0">
              <a:solidFill>
                <a:srgbClr val="00B050"/>
              </a:solidFill>
              <a:latin typeface="Imprint MT Shadow" panose="04020605060303030202" pitchFamily="82" charset="0"/>
            </a:endParaRPr>
          </a:p>
          <a:p>
            <a:pPr algn="just"/>
            <a:r>
              <a:rPr lang="en-US" dirty="0" smtClean="0">
                <a:solidFill>
                  <a:srgbClr val="00B050"/>
                </a:solidFill>
                <a:latin typeface="Imprint MT Shadow" panose="04020605060303030202" pitchFamily="82" charset="0"/>
              </a:rPr>
              <a:t>The </a:t>
            </a:r>
            <a:r>
              <a:rPr lang="en-US" dirty="0">
                <a:solidFill>
                  <a:srgbClr val="00B050"/>
                </a:solidFill>
                <a:latin typeface="Imprint MT Shadow" panose="04020605060303030202" pitchFamily="82" charset="0"/>
              </a:rPr>
              <a:t>medical relevance of biochemistry both in normal and abnormal situations is </a:t>
            </a:r>
            <a:r>
              <a:rPr lang="en-US" dirty="0" smtClean="0">
                <a:solidFill>
                  <a:srgbClr val="00B050"/>
                </a:solidFill>
                <a:latin typeface="Imprint MT Shadow" panose="04020605060303030202" pitchFamily="82" charset="0"/>
              </a:rPr>
              <a:t>emphasized. </a:t>
            </a:r>
          </a:p>
          <a:p>
            <a:pPr algn="just"/>
            <a:r>
              <a:rPr lang="en-US" dirty="0" smtClean="0">
                <a:solidFill>
                  <a:srgbClr val="00B050"/>
                </a:solidFill>
                <a:latin typeface="Imprint MT Shadow" panose="04020605060303030202" pitchFamily="82" charset="0"/>
              </a:rPr>
              <a:t>Biochemistry </a:t>
            </a:r>
            <a:r>
              <a:rPr lang="en-US" dirty="0">
                <a:solidFill>
                  <a:srgbClr val="00B050"/>
                </a:solidFill>
                <a:latin typeface="Imprint MT Shadow" panose="04020605060303030202" pitchFamily="82" charset="0"/>
              </a:rPr>
              <a:t>makes significant contributions to the fields of cell biology, physiology, immunology, microbiology, pharmacology, and toxicology, as well as the fields of inflammation, cell injury, and cancer. </a:t>
            </a:r>
            <a:endParaRPr lang="en-US" dirty="0" smtClean="0">
              <a:solidFill>
                <a:srgbClr val="00B050"/>
              </a:solidFill>
              <a:latin typeface="Imprint MT Shadow" panose="04020605060303030202" pitchFamily="82" charset="0"/>
            </a:endParaRPr>
          </a:p>
          <a:p>
            <a:pPr algn="just"/>
            <a:r>
              <a:rPr lang="en-US" dirty="0" smtClean="0">
                <a:solidFill>
                  <a:srgbClr val="00B050"/>
                </a:solidFill>
                <a:latin typeface="Imprint MT Shadow" panose="04020605060303030202" pitchFamily="82" charset="0"/>
              </a:rPr>
              <a:t>These </a:t>
            </a:r>
            <a:r>
              <a:rPr lang="en-US" dirty="0">
                <a:solidFill>
                  <a:srgbClr val="00B050"/>
                </a:solidFill>
                <a:latin typeface="Imprint MT Shadow" panose="04020605060303030202" pitchFamily="82" charset="0"/>
              </a:rPr>
              <a:t>close relationships emphasize that life, as we know it, depends on biochemical reactions and processes.</a:t>
            </a:r>
          </a:p>
        </p:txBody>
      </p:sp>
    </p:spTree>
    <p:extLst>
      <p:ext uri="{BB962C8B-B14F-4D97-AF65-F5344CB8AC3E}">
        <p14:creationId xmlns:p14="http://schemas.microsoft.com/office/powerpoint/2010/main" val="30888029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6920" y="182245"/>
            <a:ext cx="10515600" cy="508635"/>
          </a:xfrm>
        </p:spPr>
        <p:txBody>
          <a:bodyPr>
            <a:normAutofit fontScale="90000"/>
          </a:bodyPr>
          <a:lstStyle/>
          <a:p>
            <a:r>
              <a:rPr lang="en-US" sz="2800" dirty="0" smtClean="0"/>
              <a:t>Contd.</a:t>
            </a:r>
            <a:endParaRPr lang="en-US" sz="2800" dirty="0"/>
          </a:p>
        </p:txBody>
      </p:sp>
      <p:sp>
        <p:nvSpPr>
          <p:cNvPr id="3" name="Content Placeholder 2"/>
          <p:cNvSpPr>
            <a:spLocks noGrp="1"/>
          </p:cNvSpPr>
          <p:nvPr>
            <p:ph idx="1"/>
          </p:nvPr>
        </p:nvSpPr>
        <p:spPr>
          <a:xfrm>
            <a:off x="838200" y="762000"/>
            <a:ext cx="10515600" cy="5414963"/>
          </a:xfrm>
        </p:spPr>
        <p:txBody>
          <a:bodyPr>
            <a:normAutofit/>
          </a:bodyPr>
          <a:lstStyle/>
          <a:p>
            <a:pPr algn="just"/>
            <a:r>
              <a:rPr lang="en-US" sz="2400" dirty="0">
                <a:solidFill>
                  <a:schemeClr val="tx1"/>
                </a:solidFill>
                <a:latin typeface="Times New Roman" panose="02020603050405020304" pitchFamily="18" charset="0"/>
                <a:cs typeface="Times New Roman" panose="02020603050405020304" pitchFamily="18" charset="0"/>
              </a:rPr>
              <a:t>A two-way street connects biochemistry and medicine. Knowledge of the biochemical topics listed above the green line of the </a:t>
            </a:r>
            <a:r>
              <a:rPr lang="en-US" sz="2400" dirty="0" smtClean="0">
                <a:solidFill>
                  <a:schemeClr val="tx1"/>
                </a:solidFill>
                <a:latin typeface="Times New Roman" panose="02020603050405020304" pitchFamily="18" charset="0"/>
                <a:cs typeface="Times New Roman" panose="02020603050405020304" pitchFamily="18" charset="0"/>
              </a:rPr>
              <a:t>diagram (Shown below) </a:t>
            </a:r>
            <a:r>
              <a:rPr lang="en-US" sz="2400" dirty="0">
                <a:solidFill>
                  <a:schemeClr val="tx1"/>
                </a:solidFill>
                <a:latin typeface="Times New Roman" panose="02020603050405020304" pitchFamily="18" charset="0"/>
                <a:cs typeface="Times New Roman" panose="02020603050405020304" pitchFamily="18" charset="0"/>
              </a:rPr>
              <a:t>has clarified our understanding of the diseases shown below the green line</a:t>
            </a:r>
            <a:r>
              <a:rPr lang="en-US" sz="2400" dirty="0" smtClean="0">
                <a:solidFill>
                  <a:schemeClr val="tx1"/>
                </a:solidFill>
                <a:latin typeface="Times New Roman" panose="02020603050405020304" pitchFamily="18" charset="0"/>
                <a:cs typeface="Times New Roman" panose="02020603050405020304" pitchFamily="18" charset="0"/>
              </a:rPr>
              <a:t>.</a:t>
            </a:r>
          </a:p>
          <a:p>
            <a:pPr algn="just"/>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a:solidFill>
                  <a:schemeClr val="tx1"/>
                </a:solidFill>
                <a:latin typeface="Times New Roman" panose="02020603050405020304" pitchFamily="18" charset="0"/>
                <a:cs typeface="Times New Roman" panose="02020603050405020304" pitchFamily="18" charset="0"/>
              </a:rPr>
              <a:t>Conversely, analyses of the diseases have casted light on many areas of biochemistry. Note that sickle cell anemia is a genetic disease, and that both atherosclerosis and diabetes mellitus have genetic components.</a:t>
            </a:r>
          </a:p>
        </p:txBody>
      </p:sp>
      <p:pic>
        <p:nvPicPr>
          <p:cNvPr id="4" name="Picture 3"/>
          <p:cNvPicPr>
            <a:picLocks noChangeAspect="1"/>
          </p:cNvPicPr>
          <p:nvPr/>
        </p:nvPicPr>
        <p:blipFill>
          <a:blip r:embed="rId2"/>
          <a:stretch>
            <a:fillRect/>
          </a:stretch>
        </p:blipFill>
        <p:spPr>
          <a:xfrm>
            <a:off x="1229360" y="3144361"/>
            <a:ext cx="9326879" cy="2863794"/>
          </a:xfrm>
          <a:prstGeom prst="rect">
            <a:avLst/>
          </a:prstGeom>
        </p:spPr>
      </p:pic>
      <p:pic>
        <p:nvPicPr>
          <p:cNvPr id="5" name="Picture 4"/>
          <p:cNvPicPr>
            <a:picLocks noChangeAspect="1"/>
          </p:cNvPicPr>
          <p:nvPr/>
        </p:nvPicPr>
        <p:blipFill>
          <a:blip r:embed="rId3"/>
          <a:stretch>
            <a:fillRect/>
          </a:stretch>
        </p:blipFill>
        <p:spPr>
          <a:xfrm>
            <a:off x="8089646" y="3067400"/>
            <a:ext cx="3264155" cy="2144680"/>
          </a:xfrm>
          <a:prstGeom prst="rect">
            <a:avLst/>
          </a:prstGeom>
        </p:spPr>
      </p:pic>
    </p:spTree>
    <p:extLst>
      <p:ext uri="{BB962C8B-B14F-4D97-AF65-F5344CB8AC3E}">
        <p14:creationId xmlns:p14="http://schemas.microsoft.com/office/powerpoint/2010/main" val="15362579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17195"/>
          </a:xfrm>
        </p:spPr>
        <p:txBody>
          <a:bodyPr>
            <a:normAutofit fontScale="90000"/>
          </a:bodyPr>
          <a:lstStyle/>
          <a:p>
            <a:r>
              <a:rPr lang="en-US" sz="2800" dirty="0" smtClean="0"/>
              <a:t>Contd.</a:t>
            </a:r>
            <a:endParaRPr lang="en-US" sz="2800" dirty="0"/>
          </a:p>
        </p:txBody>
      </p:sp>
      <p:sp>
        <p:nvSpPr>
          <p:cNvPr id="3" name="Content Placeholder 2"/>
          <p:cNvSpPr>
            <a:spLocks noGrp="1"/>
          </p:cNvSpPr>
          <p:nvPr>
            <p:ph idx="1"/>
          </p:nvPr>
        </p:nvSpPr>
        <p:spPr>
          <a:xfrm>
            <a:off x="838200" y="782320"/>
            <a:ext cx="10515600" cy="5557520"/>
          </a:xfrm>
        </p:spPr>
        <p:txBody>
          <a:bodyPr>
            <a:normAutofit/>
          </a:bodyPr>
          <a:lstStyle/>
          <a:p>
            <a:pPr algn="just"/>
            <a:r>
              <a:rPr lang="en-US" dirty="0">
                <a:solidFill>
                  <a:schemeClr val="tx1"/>
                </a:solidFill>
                <a:latin typeface="Times New Roman" panose="02020603050405020304" pitchFamily="18" charset="0"/>
                <a:cs typeface="Times New Roman" panose="02020603050405020304" pitchFamily="18" charset="0"/>
              </a:rPr>
              <a:t>In pathology, the study of how aberrant biochemistry relates to disease conditions in the human body, physicians can use biochemical </a:t>
            </a:r>
            <a:r>
              <a:rPr lang="en-US" dirty="0" smtClean="0">
                <a:solidFill>
                  <a:schemeClr val="tx1"/>
                </a:solidFill>
                <a:latin typeface="Times New Roman" panose="02020603050405020304" pitchFamily="18" charset="0"/>
                <a:cs typeface="Times New Roman" panose="02020603050405020304" pitchFamily="18" charset="0"/>
              </a:rPr>
              <a:t>analysis.</a:t>
            </a:r>
          </a:p>
          <a:p>
            <a:pPr algn="just"/>
            <a:r>
              <a:rPr lang="en-US" dirty="0" smtClean="0">
                <a:solidFill>
                  <a:schemeClr val="tx1"/>
                </a:solidFill>
                <a:latin typeface="Times New Roman" panose="02020603050405020304" pitchFamily="18" charset="0"/>
                <a:cs typeface="Times New Roman" panose="02020603050405020304" pitchFamily="18" charset="0"/>
              </a:rPr>
              <a:t>All </a:t>
            </a:r>
            <a:r>
              <a:rPr lang="en-US" dirty="0">
                <a:solidFill>
                  <a:schemeClr val="tx1"/>
                </a:solidFill>
                <a:latin typeface="Times New Roman" panose="02020603050405020304" pitchFamily="18" charset="0"/>
                <a:cs typeface="Times New Roman" panose="02020603050405020304" pitchFamily="18" charset="0"/>
              </a:rPr>
              <a:t>diseases have a molecular basis, so biochemistry enables us to </a:t>
            </a:r>
            <a:r>
              <a:rPr lang="en-US" dirty="0" smtClean="0">
                <a:solidFill>
                  <a:schemeClr val="tx1"/>
                </a:solidFill>
                <a:latin typeface="Times New Roman" panose="02020603050405020304" pitchFamily="18" charset="0"/>
                <a:cs typeface="Times New Roman" panose="02020603050405020304" pitchFamily="18" charset="0"/>
              </a:rPr>
              <a:t>analyze the </a:t>
            </a:r>
            <a:r>
              <a:rPr lang="en-US" dirty="0">
                <a:solidFill>
                  <a:schemeClr val="tx1"/>
                </a:solidFill>
                <a:latin typeface="Times New Roman" panose="02020603050405020304" pitchFamily="18" charset="0"/>
                <a:cs typeface="Times New Roman" panose="02020603050405020304" pitchFamily="18" charset="0"/>
              </a:rPr>
              <a:t>chemical processes involved in </a:t>
            </a:r>
            <a:r>
              <a:rPr lang="en-US" dirty="0" smtClean="0">
                <a:solidFill>
                  <a:schemeClr val="tx1"/>
                </a:solidFill>
                <a:latin typeface="Times New Roman" panose="02020603050405020304" pitchFamily="18" charset="0"/>
                <a:cs typeface="Times New Roman" panose="02020603050405020304" pitchFamily="18" charset="0"/>
              </a:rPr>
              <a:t>diseased conditions to </a:t>
            </a:r>
            <a:r>
              <a:rPr lang="en-US" dirty="0">
                <a:solidFill>
                  <a:schemeClr val="tx1"/>
                </a:solidFill>
                <a:latin typeface="Times New Roman" panose="02020603050405020304" pitchFamily="18" charset="0"/>
                <a:cs typeface="Times New Roman" panose="02020603050405020304" pitchFamily="18" charset="0"/>
              </a:rPr>
              <a:t>confirm predictions based on patient testimony</a:t>
            </a:r>
            <a:r>
              <a:rPr lang="en-US" dirty="0" smtClean="0">
                <a:solidFill>
                  <a:schemeClr val="tx1"/>
                </a:solidFill>
                <a:latin typeface="Times New Roman" panose="02020603050405020304" pitchFamily="18" charset="0"/>
                <a:cs typeface="Times New Roman" panose="02020603050405020304" pitchFamily="18" charset="0"/>
              </a:rPr>
              <a:t>.</a:t>
            </a:r>
          </a:p>
          <a:p>
            <a:pPr algn="just"/>
            <a:r>
              <a:rPr lang="en-US" dirty="0" smtClean="0">
                <a:solidFill>
                  <a:schemeClr val="tx1"/>
                </a:solidFill>
                <a:latin typeface="Times New Roman" panose="02020603050405020304" pitchFamily="18" charset="0"/>
                <a:cs typeface="Times New Roman" panose="02020603050405020304" pitchFamily="18" charset="0"/>
              </a:rPr>
              <a:t>Diabetes, </a:t>
            </a:r>
            <a:r>
              <a:rPr lang="en-US" dirty="0" err="1" smtClean="0">
                <a:solidFill>
                  <a:schemeClr val="tx1"/>
                </a:solidFill>
                <a:latin typeface="Times New Roman" panose="02020603050405020304" pitchFamily="18" charset="0"/>
                <a:cs typeface="Times New Roman" panose="02020603050405020304" pitchFamily="18" charset="0"/>
              </a:rPr>
              <a:t>hyperammonemia</a:t>
            </a:r>
            <a:r>
              <a:rPr lang="en-US" dirty="0">
                <a:solidFill>
                  <a:schemeClr val="tx1"/>
                </a:solidFill>
                <a:latin typeface="Times New Roman" panose="02020603050405020304" pitchFamily="18" charset="0"/>
                <a:cs typeface="Times New Roman" panose="02020603050405020304" pitchFamily="18" charset="0"/>
              </a:rPr>
              <a:t>, hypo- and </a:t>
            </a:r>
            <a:r>
              <a:rPr lang="en-US" dirty="0" smtClean="0">
                <a:solidFill>
                  <a:schemeClr val="tx1"/>
                </a:solidFill>
                <a:latin typeface="Times New Roman" panose="02020603050405020304" pitchFamily="18" charset="0"/>
                <a:cs typeface="Times New Roman" panose="02020603050405020304" pitchFamily="18" charset="0"/>
              </a:rPr>
              <a:t>hyperthyroidism, jaundice, kidney dysfunction, hypercholesterolemia, phenylketonuria, sickle </a:t>
            </a:r>
            <a:r>
              <a:rPr lang="en-US" dirty="0">
                <a:solidFill>
                  <a:schemeClr val="tx1"/>
                </a:solidFill>
                <a:latin typeface="Times New Roman" panose="02020603050405020304" pitchFamily="18" charset="0"/>
                <a:cs typeface="Times New Roman" panose="02020603050405020304" pitchFamily="18" charset="0"/>
              </a:rPr>
              <a:t>cell </a:t>
            </a:r>
            <a:r>
              <a:rPr lang="en-US" dirty="0" err="1" smtClean="0">
                <a:solidFill>
                  <a:schemeClr val="tx1"/>
                </a:solidFill>
                <a:latin typeface="Times New Roman" panose="02020603050405020304" pitchFamily="18" charset="0"/>
                <a:cs typeface="Times New Roman" panose="02020603050405020304" pitchFamily="18" charset="0"/>
              </a:rPr>
              <a:t>anaemia</a:t>
            </a:r>
            <a:r>
              <a:rPr lang="en-US" dirty="0" smtClean="0">
                <a:solidFill>
                  <a:schemeClr val="tx1"/>
                </a:solidFill>
                <a:latin typeface="Times New Roman" panose="02020603050405020304" pitchFamily="18" charset="0"/>
                <a:cs typeface="Times New Roman" panose="02020603050405020304" pitchFamily="18" charset="0"/>
              </a:rPr>
              <a:t>, dental fluorosis, rickets, acidosis </a:t>
            </a:r>
            <a:r>
              <a:rPr lang="en-US" dirty="0">
                <a:solidFill>
                  <a:schemeClr val="tx1"/>
                </a:solidFill>
                <a:latin typeface="Times New Roman" panose="02020603050405020304" pitchFamily="18" charset="0"/>
                <a:cs typeface="Times New Roman" panose="02020603050405020304" pitchFamily="18" charset="0"/>
              </a:rPr>
              <a:t>and </a:t>
            </a:r>
            <a:r>
              <a:rPr lang="en-US" dirty="0" smtClean="0">
                <a:solidFill>
                  <a:schemeClr val="tx1"/>
                </a:solidFill>
                <a:latin typeface="Times New Roman" panose="02020603050405020304" pitchFamily="18" charset="0"/>
                <a:cs typeface="Times New Roman" panose="02020603050405020304" pitchFamily="18" charset="0"/>
              </a:rPr>
              <a:t>alkalosis, lysosomal </a:t>
            </a:r>
            <a:r>
              <a:rPr lang="en-US" dirty="0">
                <a:solidFill>
                  <a:schemeClr val="tx1"/>
                </a:solidFill>
                <a:latin typeface="Times New Roman" panose="02020603050405020304" pitchFamily="18" charset="0"/>
                <a:cs typeface="Times New Roman" panose="02020603050405020304" pitchFamily="18" charset="0"/>
              </a:rPr>
              <a:t>storage </a:t>
            </a:r>
            <a:r>
              <a:rPr lang="en-US" dirty="0" smtClean="0">
                <a:solidFill>
                  <a:schemeClr val="tx1"/>
                </a:solidFill>
                <a:latin typeface="Times New Roman" panose="02020603050405020304" pitchFamily="18" charset="0"/>
                <a:cs typeface="Times New Roman" panose="02020603050405020304" pitchFamily="18" charset="0"/>
              </a:rPr>
              <a:t>diseases, atherosclerosis etc.</a:t>
            </a:r>
          </a:p>
          <a:p>
            <a:pPr algn="just"/>
            <a:r>
              <a:rPr lang="en-US" dirty="0">
                <a:solidFill>
                  <a:schemeClr val="tx1"/>
                </a:solidFill>
                <a:latin typeface="Times New Roman" panose="02020603050405020304" pitchFamily="18" charset="0"/>
                <a:cs typeface="Times New Roman" panose="02020603050405020304" pitchFamily="18" charset="0"/>
              </a:rPr>
              <a:t>With information gleaned from the chemical nature of pathologies, biochemists working in medicine are able to investigate potential treatments for diseases</a:t>
            </a:r>
            <a:r>
              <a:rPr lang="en-US" dirty="0" smtClean="0">
                <a:solidFill>
                  <a:schemeClr val="tx1"/>
                </a:solidFill>
                <a:latin typeface="Times New Roman" panose="02020603050405020304" pitchFamily="18" charset="0"/>
                <a:cs typeface="Times New Roman" panose="02020603050405020304" pitchFamily="18" charset="0"/>
              </a:rPr>
              <a:t>.</a:t>
            </a:r>
          </a:p>
          <a:p>
            <a:pPr algn="just"/>
            <a:r>
              <a:rPr lang="en-US" dirty="0">
                <a:solidFill>
                  <a:schemeClr val="tx1"/>
                </a:solidFill>
                <a:latin typeface="Times New Roman" panose="02020603050405020304" pitchFamily="18" charset="0"/>
                <a:cs typeface="Times New Roman" panose="02020603050405020304" pitchFamily="18" charset="0"/>
              </a:rPr>
              <a:t>The action of a drug almost always involves some change in the biochemical processes taking place in the body. As such, pharmacologists must also be acquainted with the biochemical aspects of the human body. In pharmacy, biochemical testing provides indispensable insights into a </a:t>
            </a:r>
            <a:r>
              <a:rPr lang="en-US" dirty="0" smtClean="0">
                <a:solidFill>
                  <a:schemeClr val="tx1"/>
                </a:solidFill>
                <a:latin typeface="Times New Roman" panose="02020603050405020304" pitchFamily="18" charset="0"/>
                <a:cs typeface="Times New Roman" panose="02020603050405020304" pitchFamily="18" charset="0"/>
              </a:rPr>
              <a:t>drug’s mode </a:t>
            </a:r>
            <a:r>
              <a:rPr lang="en-US" dirty="0">
                <a:solidFill>
                  <a:schemeClr val="tx1"/>
                </a:solidFill>
                <a:latin typeface="Times New Roman" panose="02020603050405020304" pitchFamily="18" charset="0"/>
                <a:cs typeface="Times New Roman" panose="02020603050405020304" pitchFamily="18" charset="0"/>
              </a:rPr>
              <a:t>of </a:t>
            </a:r>
            <a:r>
              <a:rPr lang="en-US" dirty="0" smtClean="0">
                <a:solidFill>
                  <a:schemeClr val="tx1"/>
                </a:solidFill>
                <a:latin typeface="Times New Roman" panose="02020603050405020304" pitchFamily="18" charset="0"/>
                <a:cs typeface="Times New Roman" panose="02020603050405020304" pitchFamily="18" charset="0"/>
              </a:rPr>
              <a:t>action, half-life, storage conditions, metabolism, potential </a:t>
            </a:r>
            <a:r>
              <a:rPr lang="en-US" dirty="0">
                <a:solidFill>
                  <a:schemeClr val="tx1"/>
                </a:solidFill>
                <a:latin typeface="Times New Roman" panose="02020603050405020304" pitchFamily="18" charset="0"/>
                <a:cs typeface="Times New Roman" panose="02020603050405020304" pitchFamily="18" charset="0"/>
              </a:rPr>
              <a:t>toxic or adverse effects</a:t>
            </a:r>
          </a:p>
        </p:txBody>
      </p:sp>
    </p:spTree>
    <p:extLst>
      <p:ext uri="{BB962C8B-B14F-4D97-AF65-F5344CB8AC3E}">
        <p14:creationId xmlns:p14="http://schemas.microsoft.com/office/powerpoint/2010/main" val="9586967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6220" y="334645"/>
            <a:ext cx="7962900" cy="752475"/>
          </a:xfrm>
        </p:spPr>
        <p:txBody>
          <a:bodyPr>
            <a:normAutofit/>
          </a:bodyPr>
          <a:lstStyle/>
          <a:p>
            <a:pPr algn="ctr"/>
            <a:r>
              <a:rPr lang="en-US" dirty="0" smtClean="0">
                <a:solidFill>
                  <a:srgbClr val="00B050"/>
                </a:solidFill>
                <a:latin typeface="Algerian" panose="04020705040A02060702" pitchFamily="82" charset="0"/>
              </a:rPr>
              <a:t>BIOCHEMISTRY AND AGRICULTURE</a:t>
            </a:r>
            <a:endParaRPr lang="en-US" dirty="0">
              <a:solidFill>
                <a:srgbClr val="00B050"/>
              </a:solidFill>
              <a:latin typeface="Algerian" panose="04020705040A02060702" pitchFamily="82" charset="0"/>
            </a:endParaRPr>
          </a:p>
        </p:txBody>
      </p:sp>
      <p:sp>
        <p:nvSpPr>
          <p:cNvPr id="3" name="Content Placeholder 2"/>
          <p:cNvSpPr>
            <a:spLocks noGrp="1"/>
          </p:cNvSpPr>
          <p:nvPr>
            <p:ph idx="1"/>
          </p:nvPr>
        </p:nvSpPr>
        <p:spPr>
          <a:xfrm>
            <a:off x="838200" y="1534160"/>
            <a:ext cx="10515600" cy="4917440"/>
          </a:xfrm>
        </p:spPr>
        <p:txBody>
          <a:bodyPr>
            <a:normAutofit lnSpcReduction="10000"/>
          </a:bodyPr>
          <a:lstStyle/>
          <a:p>
            <a:r>
              <a:rPr lang="en-US" dirty="0" smtClean="0"/>
              <a:t> </a:t>
            </a:r>
            <a:r>
              <a:rPr lang="en-US" dirty="0"/>
              <a:t>To evaluate nutritive value of cereals, pulses, poultry and cattle feed.</a:t>
            </a:r>
          </a:p>
          <a:p>
            <a:r>
              <a:rPr lang="en-US" dirty="0" smtClean="0"/>
              <a:t> </a:t>
            </a:r>
            <a:r>
              <a:rPr lang="en-US" dirty="0"/>
              <a:t>Development and exploitation of better genotypes.</a:t>
            </a:r>
          </a:p>
          <a:p>
            <a:r>
              <a:rPr lang="en-US" dirty="0" smtClean="0"/>
              <a:t> </a:t>
            </a:r>
            <a:r>
              <a:rPr lang="en-US" dirty="0"/>
              <a:t>Removal and inactivation of toxic or anti nutritional factors present in food grains in general and grain legumes in particular by breeding and chemical treatments. e.g. BOAA in Lakh dal, Trypsin inhibitors of soybean, Aflatoxins of groundnut.</a:t>
            </a:r>
          </a:p>
          <a:p>
            <a:r>
              <a:rPr lang="en-US" dirty="0" smtClean="0"/>
              <a:t> </a:t>
            </a:r>
            <a:r>
              <a:rPr lang="en-US" dirty="0"/>
              <a:t>Food preservation and processing technology and post-harvest physiology of fruit crops and vegetables and their nutritional quality.</a:t>
            </a:r>
          </a:p>
          <a:p>
            <a:r>
              <a:rPr lang="en-US" dirty="0" smtClean="0"/>
              <a:t> </a:t>
            </a:r>
            <a:r>
              <a:rPr lang="en-US" dirty="0"/>
              <a:t>Biochemistry of disease and pest resistance.</a:t>
            </a:r>
          </a:p>
          <a:p>
            <a:r>
              <a:rPr lang="en-US" dirty="0" smtClean="0"/>
              <a:t> </a:t>
            </a:r>
            <a:r>
              <a:rPr lang="en-US" dirty="0"/>
              <a:t>Biochemistry of drought resistance, </a:t>
            </a:r>
            <a:r>
              <a:rPr lang="en-US" dirty="0" err="1"/>
              <a:t>proline</a:t>
            </a:r>
            <a:r>
              <a:rPr lang="en-US" dirty="0"/>
              <a:t> and </a:t>
            </a:r>
            <a:r>
              <a:rPr lang="en-US" dirty="0" err="1"/>
              <a:t>hydroxyproline</a:t>
            </a:r>
            <a:r>
              <a:rPr lang="en-US" dirty="0"/>
              <a:t> imparts drought resistance to </a:t>
            </a:r>
            <a:r>
              <a:rPr lang="en-US" dirty="0" err="1"/>
              <a:t>Jowar</a:t>
            </a:r>
            <a:r>
              <a:rPr lang="en-US" dirty="0"/>
              <a:t>.</a:t>
            </a:r>
          </a:p>
          <a:p>
            <a:r>
              <a:rPr lang="en-US" dirty="0" smtClean="0"/>
              <a:t> </a:t>
            </a:r>
            <a:r>
              <a:rPr lang="en-US" dirty="0"/>
              <a:t>Formulation of balanced diet</a:t>
            </a:r>
          </a:p>
          <a:p>
            <a:r>
              <a:rPr lang="en-US" dirty="0" smtClean="0"/>
              <a:t> </a:t>
            </a:r>
            <a:r>
              <a:rPr lang="en-US" dirty="0"/>
              <a:t>Use of nonconventional sources of protein foods viz., single cell proteins, fish protein concentrates, mushrooms and leaf proteins</a:t>
            </a:r>
            <a:r>
              <a:rPr lang="en-US" dirty="0" smtClean="0"/>
              <a:t>.</a:t>
            </a:r>
          </a:p>
          <a:p>
            <a:r>
              <a:rPr lang="en-US" dirty="0"/>
              <a:t>9) Developments in the field of inter mediatory metabolism i.e. synthesis and degradation of constituents of living tissues.</a:t>
            </a:r>
          </a:p>
        </p:txBody>
      </p:sp>
    </p:spTree>
    <p:extLst>
      <p:ext uri="{BB962C8B-B14F-4D97-AF65-F5344CB8AC3E}">
        <p14:creationId xmlns:p14="http://schemas.microsoft.com/office/powerpoint/2010/main" val="24831289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3400" y="344805"/>
            <a:ext cx="7279640" cy="643543"/>
          </a:xfrm>
        </p:spPr>
        <p:txBody>
          <a:bodyPr>
            <a:normAutofit/>
          </a:bodyPr>
          <a:lstStyle/>
          <a:p>
            <a:r>
              <a:rPr lang="en-US" dirty="0" smtClean="0"/>
              <a:t>Biochemistry and Agriculture</a:t>
            </a:r>
            <a:endParaRPr lang="en-US" dirty="0"/>
          </a:p>
        </p:txBody>
      </p:sp>
      <p:sp>
        <p:nvSpPr>
          <p:cNvPr id="3" name="Content Placeholder 2"/>
          <p:cNvSpPr>
            <a:spLocks noGrp="1"/>
          </p:cNvSpPr>
          <p:nvPr>
            <p:ph idx="1"/>
          </p:nvPr>
        </p:nvSpPr>
        <p:spPr>
          <a:xfrm>
            <a:off x="838200" y="1080908"/>
            <a:ext cx="10515600" cy="5461294"/>
          </a:xfrm>
        </p:spPr>
        <p:txBody>
          <a:bodyPr>
            <a:noAutofit/>
          </a:bodyPr>
          <a:lstStyle/>
          <a:p>
            <a:pPr algn="just"/>
            <a:r>
              <a:rPr lang="en-US" sz="2100" b="1" dirty="0">
                <a:latin typeface="Times New Roman" panose="02020603050405020304" pitchFamily="18" charset="0"/>
                <a:cs typeface="Times New Roman" panose="02020603050405020304" pitchFamily="18" charset="0"/>
              </a:rPr>
              <a:t>Agriculture</a:t>
            </a:r>
            <a:endParaRPr lang="en-US" sz="2100" dirty="0">
              <a:latin typeface="Times New Roman" panose="02020603050405020304" pitchFamily="18" charset="0"/>
              <a:cs typeface="Times New Roman" panose="02020603050405020304" pitchFamily="18" charset="0"/>
            </a:endParaRPr>
          </a:p>
          <a:p>
            <a:pPr algn="just"/>
            <a:r>
              <a:rPr lang="en-US" sz="2100" dirty="0">
                <a:latin typeface="Times New Roman" panose="02020603050405020304" pitchFamily="18" charset="0"/>
                <a:cs typeface="Times New Roman" panose="02020603050405020304" pitchFamily="18" charset="0"/>
              </a:rPr>
              <a:t>Knowledge of biochemistry is very important for understanding the biochemistry of crops and medicinal plants. Plant biochemistry studies can help students to become </a:t>
            </a:r>
            <a:r>
              <a:rPr lang="en-US" sz="2100" b="1" dirty="0">
                <a:latin typeface="Times New Roman" panose="02020603050405020304" pitchFamily="18" charset="0"/>
                <a:cs typeface="Times New Roman" panose="02020603050405020304" pitchFamily="18" charset="0"/>
              </a:rPr>
              <a:t>agricultural scientists</a:t>
            </a:r>
            <a:r>
              <a:rPr lang="en-US" sz="2100" dirty="0">
                <a:latin typeface="Times New Roman" panose="02020603050405020304" pitchFamily="18" charset="0"/>
                <a:cs typeface="Times New Roman" panose="02020603050405020304" pitchFamily="18" charset="0"/>
              </a:rPr>
              <a:t> in the future. Agricultural scientists work on developing high yielding crops, disease-resistant crops, isolating medicinal compounds from plants.</a:t>
            </a:r>
          </a:p>
          <a:p>
            <a:pPr algn="just"/>
            <a:r>
              <a:rPr lang="en-US" sz="2100" dirty="0" smtClean="0">
                <a:latin typeface="Times New Roman" panose="02020603050405020304" pitchFamily="18" charset="0"/>
                <a:cs typeface="Times New Roman" panose="02020603050405020304" pitchFamily="18" charset="0"/>
              </a:rPr>
              <a:t>On gaining </a:t>
            </a:r>
            <a:r>
              <a:rPr lang="en-US" sz="2100" dirty="0">
                <a:latin typeface="Times New Roman" panose="02020603050405020304" pitchFamily="18" charset="0"/>
                <a:cs typeface="Times New Roman" panose="02020603050405020304" pitchFamily="18" charset="0"/>
              </a:rPr>
              <a:t>knowledge in plant tissue culture techniques students can set up their own farms and nurseries.</a:t>
            </a:r>
          </a:p>
          <a:p>
            <a:pPr algn="just"/>
            <a:r>
              <a:rPr lang="en-US" sz="2100" b="1" dirty="0">
                <a:latin typeface="Times New Roman" panose="02020603050405020304" pitchFamily="18" charset="0"/>
                <a:cs typeface="Times New Roman" panose="02020603050405020304" pitchFamily="18" charset="0"/>
              </a:rPr>
              <a:t>Food Industry</a:t>
            </a:r>
            <a:endParaRPr lang="en-US" sz="2100" dirty="0">
              <a:latin typeface="Times New Roman" panose="02020603050405020304" pitchFamily="18" charset="0"/>
              <a:cs typeface="Times New Roman" panose="02020603050405020304" pitchFamily="18" charset="0"/>
            </a:endParaRPr>
          </a:p>
          <a:p>
            <a:pPr algn="just"/>
            <a:r>
              <a:rPr lang="en-US" sz="2100" b="1" dirty="0">
                <a:latin typeface="Times New Roman" panose="02020603050405020304" pitchFamily="18" charset="0"/>
                <a:cs typeface="Times New Roman" panose="02020603050405020304" pitchFamily="18" charset="0"/>
              </a:rPr>
              <a:t>Biochemists </a:t>
            </a:r>
            <a:r>
              <a:rPr lang="en-US" sz="2100" dirty="0">
                <a:latin typeface="Times New Roman" panose="02020603050405020304" pitchFamily="18" charset="0"/>
                <a:cs typeface="Times New Roman" panose="02020603050405020304" pitchFamily="18" charset="0"/>
              </a:rPr>
              <a:t>can help nutritionists, as they can describe different aspects of </a:t>
            </a:r>
            <a:r>
              <a:rPr lang="en-US" sz="2100" dirty="0" smtClean="0">
                <a:latin typeface="Times New Roman" panose="02020603050405020304" pitchFamily="18" charset="0"/>
                <a:cs typeface="Times New Roman" panose="02020603050405020304" pitchFamily="18" charset="0"/>
              </a:rPr>
              <a:t>health related </a:t>
            </a:r>
            <a:r>
              <a:rPr lang="en-US" sz="2100" dirty="0">
                <a:latin typeface="Times New Roman" panose="02020603050405020304" pitchFamily="18" charset="0"/>
                <a:cs typeface="Times New Roman" panose="02020603050405020304" pitchFamily="18" charset="0"/>
              </a:rPr>
              <a:t>to food consumption; </a:t>
            </a:r>
            <a:r>
              <a:rPr lang="en-US" sz="2100" b="1" dirty="0">
                <a:latin typeface="Times New Roman" panose="02020603050405020304" pitchFamily="18" charset="0"/>
                <a:cs typeface="Times New Roman" panose="02020603050405020304" pitchFamily="18" charset="0"/>
              </a:rPr>
              <a:t>the</a:t>
            </a:r>
            <a:r>
              <a:rPr lang="en-US" sz="2100" dirty="0">
                <a:latin typeface="Times New Roman" panose="02020603050405020304" pitchFamily="18" charset="0"/>
                <a:cs typeface="Times New Roman" panose="02020603050405020304" pitchFamily="18" charset="0"/>
              </a:rPr>
              <a:t> </a:t>
            </a:r>
            <a:r>
              <a:rPr lang="en-US" sz="2100" b="1" dirty="0" smtClean="0">
                <a:latin typeface="Times New Roman" panose="02020603050405020304" pitchFamily="18" charset="0"/>
                <a:cs typeface="Times New Roman" panose="02020603050405020304" pitchFamily="18" charset="0"/>
              </a:rPr>
              <a:t>nutrients </a:t>
            </a:r>
            <a:r>
              <a:rPr lang="en-US" sz="2100" dirty="0" smtClean="0">
                <a:latin typeface="Times New Roman" panose="02020603050405020304" pitchFamily="18" charset="0"/>
                <a:cs typeface="Times New Roman" panose="02020603050405020304" pitchFamily="18" charset="0"/>
              </a:rPr>
              <a:t>value </a:t>
            </a:r>
            <a:r>
              <a:rPr lang="en-US" sz="2100" dirty="0">
                <a:latin typeface="Times New Roman" panose="02020603050405020304" pitchFamily="18" charset="0"/>
                <a:cs typeface="Times New Roman" panose="02020603050405020304" pitchFamily="18" charset="0"/>
              </a:rPr>
              <a:t>of food material can also be determined by biochemical tests. Proper measurement of carbohydrates, proteins, and fats can be </a:t>
            </a:r>
            <a:r>
              <a:rPr lang="en-US" sz="2100" dirty="0" smtClean="0">
                <a:latin typeface="Times New Roman" panose="02020603050405020304" pitchFamily="18" charset="0"/>
                <a:cs typeface="Times New Roman" panose="02020603050405020304" pitchFamily="18" charset="0"/>
              </a:rPr>
              <a:t>done.</a:t>
            </a:r>
            <a:endParaRPr lang="en-US" sz="2100" dirty="0">
              <a:latin typeface="Times New Roman" panose="02020603050405020304" pitchFamily="18" charset="0"/>
              <a:cs typeface="Times New Roman" panose="02020603050405020304" pitchFamily="18" charset="0"/>
            </a:endParaRPr>
          </a:p>
          <a:p>
            <a:pPr algn="just"/>
            <a:r>
              <a:rPr lang="en-US" sz="2100" b="1" dirty="0">
                <a:latin typeface="Times New Roman" panose="02020603050405020304" pitchFamily="18" charset="0"/>
                <a:cs typeface="Times New Roman" panose="02020603050405020304" pitchFamily="18" charset="0"/>
              </a:rPr>
              <a:t>Food Analyst </a:t>
            </a:r>
            <a:r>
              <a:rPr lang="en-US" sz="2100" dirty="0">
                <a:latin typeface="Times New Roman" panose="02020603050405020304" pitchFamily="18" charset="0"/>
                <a:cs typeface="Times New Roman" panose="02020603050405020304" pitchFamily="18" charset="0"/>
              </a:rPr>
              <a:t>jobs are now available in different private sectors. They can find out adulterants mixed in diverse types of food items.</a:t>
            </a:r>
          </a:p>
          <a:p>
            <a:pPr algn="just"/>
            <a:r>
              <a:rPr lang="en-US" sz="2100" b="1" dirty="0">
                <a:latin typeface="Times New Roman" panose="02020603050405020304" pitchFamily="18" charset="0"/>
                <a:cs typeface="Times New Roman" panose="02020603050405020304" pitchFamily="18" charset="0"/>
              </a:rPr>
              <a:t>A food security officer </a:t>
            </a:r>
            <a:r>
              <a:rPr lang="en-US" sz="2100" dirty="0">
                <a:latin typeface="Times New Roman" panose="02020603050405020304" pitchFamily="18" charset="0"/>
                <a:cs typeface="Times New Roman" panose="02020603050405020304" pitchFamily="18" charset="0"/>
              </a:rPr>
              <a:t>is a very important job prospect for present biochemistry students</a:t>
            </a:r>
            <a:r>
              <a:rPr lang="en-US" sz="2100" dirty="0" smtClean="0">
                <a:latin typeface="Times New Roman" panose="02020603050405020304" pitchFamily="18" charset="0"/>
                <a:cs typeface="Times New Roman" panose="02020603050405020304" pitchFamily="18" charset="0"/>
              </a:rPr>
              <a:t>.</a:t>
            </a:r>
            <a:r>
              <a:rPr lang="en-US" sz="2100" dirty="0">
                <a:latin typeface="Times New Roman" panose="02020603050405020304" pitchFamily="18" charset="0"/>
                <a:cs typeface="Times New Roman" panose="02020603050405020304" pitchFamily="18" charset="0"/>
              </a:rPr>
              <a:t> </a:t>
            </a:r>
            <a:r>
              <a:rPr lang="en-US" sz="2100" dirty="0" smtClean="0">
                <a:latin typeface="Times New Roman" panose="02020603050405020304" pitchFamily="18" charset="0"/>
                <a:cs typeface="Times New Roman" panose="02020603050405020304" pitchFamily="18" charset="0"/>
              </a:rPr>
              <a:t>The responsibility of a food security officer is to perform the processes </a:t>
            </a:r>
            <a:r>
              <a:rPr lang="en-US" sz="2100" dirty="0">
                <a:latin typeface="Times New Roman" panose="02020603050405020304" pitchFamily="18" charset="0"/>
                <a:cs typeface="Times New Roman" panose="02020603050405020304" pitchFamily="18" charset="0"/>
              </a:rPr>
              <a:t>towards the elimination of hunger and ensuring food security and nutrition for all human beings.</a:t>
            </a:r>
          </a:p>
        </p:txBody>
      </p:sp>
    </p:spTree>
    <p:extLst>
      <p:ext uri="{BB962C8B-B14F-4D97-AF65-F5344CB8AC3E}">
        <p14:creationId xmlns:p14="http://schemas.microsoft.com/office/powerpoint/2010/main" val="29944834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0374" y="548640"/>
            <a:ext cx="6079066" cy="883920"/>
          </a:xfrm>
        </p:spPr>
        <p:txBody>
          <a:bodyPr/>
          <a:lstStyle/>
          <a:p>
            <a:r>
              <a:rPr lang="en-US" dirty="0" smtClean="0"/>
              <a:t>Biochemistry and Industry</a:t>
            </a:r>
            <a:endParaRPr lang="en-US" dirty="0"/>
          </a:p>
        </p:txBody>
      </p:sp>
      <p:sp>
        <p:nvSpPr>
          <p:cNvPr id="3" name="Content Placeholder 2"/>
          <p:cNvSpPr>
            <a:spLocks noGrp="1"/>
          </p:cNvSpPr>
          <p:nvPr>
            <p:ph idx="1"/>
          </p:nvPr>
        </p:nvSpPr>
        <p:spPr>
          <a:xfrm>
            <a:off x="768774" y="1723709"/>
            <a:ext cx="8596668" cy="3880773"/>
          </a:xfrm>
        </p:spPr>
        <p:txBody>
          <a:bodyPr>
            <a:normAutofit/>
          </a:bodyPr>
          <a:lstStyle/>
          <a:p>
            <a:r>
              <a:rPr lang="en-US" sz="2000" dirty="0"/>
              <a:t>In Industrial Biochemistry is a degree </a:t>
            </a:r>
            <a:r>
              <a:rPr lang="en-US" sz="2000" dirty="0" err="1"/>
              <a:t>programme</a:t>
            </a:r>
            <a:r>
              <a:rPr lang="en-US" sz="2000" dirty="0"/>
              <a:t> in biotechnology. It focuses upon the study of living cells (or components of living cells) and the medical/industrial applications of such substances</a:t>
            </a:r>
            <a:r>
              <a:rPr lang="en-US" sz="2000" dirty="0" smtClean="0"/>
              <a:t>.</a:t>
            </a:r>
          </a:p>
          <a:p>
            <a:r>
              <a:rPr lang="en-US" sz="2000" dirty="0"/>
              <a:t>In Industrial Biochemistry is a degree </a:t>
            </a:r>
            <a:r>
              <a:rPr lang="en-US" sz="2000" dirty="0" err="1"/>
              <a:t>programme</a:t>
            </a:r>
            <a:r>
              <a:rPr lang="en-US" sz="2000" dirty="0"/>
              <a:t> in biotechnology. It focuses upon the study of living cells (or components of living cells) and the medical/industrial applications of such substances</a:t>
            </a:r>
            <a:r>
              <a:rPr lang="en-US" sz="2000" dirty="0" smtClean="0"/>
              <a:t>.</a:t>
            </a:r>
          </a:p>
          <a:p>
            <a:r>
              <a:rPr lang="en-US" sz="2000" dirty="0" smtClean="0"/>
              <a:t>Plant molecular Biotechnology can aid in agroindustry by increasing food  production</a:t>
            </a:r>
          </a:p>
          <a:p>
            <a:r>
              <a:rPr lang="en-US" sz="2000" dirty="0" smtClean="0"/>
              <a:t>Food and drug industry mostly depends on Biochemical analysis and evaluation of quality of foods and drugs.</a:t>
            </a:r>
            <a:endParaRPr lang="en-US" sz="2000" dirty="0"/>
          </a:p>
        </p:txBody>
      </p:sp>
    </p:spTree>
    <p:extLst>
      <p:ext uri="{BB962C8B-B14F-4D97-AF65-F5344CB8AC3E}">
        <p14:creationId xmlns:p14="http://schemas.microsoft.com/office/powerpoint/2010/main" val="3047217223"/>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744</TotalTime>
  <Words>1012</Words>
  <Application>Microsoft Office PowerPoint</Application>
  <PresentationFormat>Widescreen</PresentationFormat>
  <Paragraphs>53</Paragraphs>
  <Slides>28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28</vt:i4>
      </vt:variant>
    </vt:vector>
  </HeadingPairs>
  <TitlesOfParts>
    <vt:vector size="35" baseType="lpstr">
      <vt:lpstr>Algerian</vt:lpstr>
      <vt:lpstr>Arial</vt:lpstr>
      <vt:lpstr>Imprint MT Shadow</vt:lpstr>
      <vt:lpstr>Times New Roman</vt:lpstr>
      <vt:lpstr>Trebuchet MS</vt:lpstr>
      <vt:lpstr>Wingdings 3</vt:lpstr>
      <vt:lpstr>Facet</vt:lpstr>
      <vt:lpstr>BASIC BIOCHEMISTRY</vt:lpstr>
      <vt:lpstr>PowerPoint Presentation</vt:lpstr>
      <vt:lpstr>PowerPoint Presentation</vt:lpstr>
      <vt:lpstr>BIOCHEMISTRY &amp; MEDICINE</vt:lpstr>
      <vt:lpstr>Contd.</vt:lpstr>
      <vt:lpstr>Contd.</vt:lpstr>
      <vt:lpstr>BIOCHEMISTRY AND AGRICULTURE</vt:lpstr>
      <vt:lpstr>Biochemistry and Agriculture</vt:lpstr>
      <vt:lpstr>Biochemistry and Industry</vt:lpstr>
      <vt:lpstr>Biochemistry and the Environment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ASUS</dc:creator>
  <cp:lastModifiedBy>ASUS</cp:lastModifiedBy>
  <cp:revision>33</cp:revision>
  <dcterms:created xsi:type="dcterms:W3CDTF">2021-12-21T16:50:38Z</dcterms:created>
  <dcterms:modified xsi:type="dcterms:W3CDTF">2022-11-29T03:31:19Z</dcterms:modified>
</cp:coreProperties>
</file>