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5" r:id="rId9"/>
    <p:sldId id="269" r:id="rId10"/>
    <p:sldId id="263" r:id="rId11"/>
    <p:sldId id="268" r:id="rId12"/>
    <p:sldId id="266" r:id="rId13"/>
    <p:sldId id="267" r:id="rId14"/>
    <p:sldId id="264" r:id="rId15"/>
    <p:sldId id="270" r:id="rId16"/>
    <p:sldId id="271" r:id="rId17"/>
    <p:sldId id="273" r:id="rId18"/>
    <p:sldId id="274" r:id="rId19"/>
    <p:sldId id="275" r:id="rId20"/>
    <p:sldId id="278" r:id="rId21"/>
    <p:sldId id="277" r:id="rId22"/>
    <p:sldId id="279" r:id="rId23"/>
    <p:sldId id="280" r:id="rId24"/>
    <p:sldId id="281" r:id="rId25"/>
    <p:sldId id="282" r:id="rId26"/>
    <p:sldId id="283" r:id="rId27"/>
    <p:sldId id="284" r:id="rId28"/>
    <p:sldId id="286" r:id="rId29"/>
    <p:sldId id="287" r:id="rId30"/>
    <p:sldId id="285"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350185-ADE0-7F93-A3E6-24A26F159F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917DE1-18E3-F0E3-9E67-5F1B07C75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9ACA1D-4041-6CB1-42E2-B0A2441EB208}"/>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5" name="Footer Placeholder 4">
            <a:extLst>
              <a:ext uri="{FF2B5EF4-FFF2-40B4-BE49-F238E27FC236}">
                <a16:creationId xmlns:a16="http://schemas.microsoft.com/office/drawing/2014/main" xmlns="" id="{CB13B566-E7AD-E684-E3E2-F52BAFD01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37E160-6D34-6C23-9875-F6DB981767F4}"/>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138182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C6512-62C3-D014-2E5A-23DB2D45EB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E3024D-52B6-508C-7B37-83EDEF5A2B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A7AC44-2692-C068-AF8E-BD0221DB9FB4}"/>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5" name="Footer Placeholder 4">
            <a:extLst>
              <a:ext uri="{FF2B5EF4-FFF2-40B4-BE49-F238E27FC236}">
                <a16:creationId xmlns:a16="http://schemas.microsoft.com/office/drawing/2014/main" xmlns="" id="{AB4B93BF-7FA2-3E05-B73F-41AD5F12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604FE0-F10A-7F12-C492-26235CC593A4}"/>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210194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221D6C1-00A3-3ECB-125D-34F1ED10FF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DEAA998-F972-E8BA-D41D-0DF76A3D9E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B69308-318F-7B46-23BB-C70079F2DA35}"/>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5" name="Footer Placeholder 4">
            <a:extLst>
              <a:ext uri="{FF2B5EF4-FFF2-40B4-BE49-F238E27FC236}">
                <a16:creationId xmlns:a16="http://schemas.microsoft.com/office/drawing/2014/main" xmlns="" id="{09FA3F20-9507-D686-62D6-9D73CFAFC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438B7B-55A7-347F-BF6B-38E74A17CC44}"/>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9393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C6286-1A71-4E8A-B3A2-DBA4E40A6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6EFF8B-A09F-BCA3-E5BB-19670FDC33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20E666-6317-FB44-FEC1-A17EFA8E3328}"/>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5" name="Footer Placeholder 4">
            <a:extLst>
              <a:ext uri="{FF2B5EF4-FFF2-40B4-BE49-F238E27FC236}">
                <a16:creationId xmlns:a16="http://schemas.microsoft.com/office/drawing/2014/main" xmlns="" id="{51D5255A-C378-4E37-ECD6-F1730FA01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6DE85A-9050-D3A7-CEBD-EA6AD1F88B6A}"/>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115839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98259-F97C-54C2-A52D-8DE9F73351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B983CA2-1BD1-8956-0860-B345E652E5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9CA7B2D-F91B-E231-892A-8D2A613E279A}"/>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5" name="Footer Placeholder 4">
            <a:extLst>
              <a:ext uri="{FF2B5EF4-FFF2-40B4-BE49-F238E27FC236}">
                <a16:creationId xmlns:a16="http://schemas.microsoft.com/office/drawing/2014/main" xmlns="" id="{C060EBA6-CE22-1FB9-436A-9B9108F11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07472E-B65A-815B-B3DA-8E78C638C8AA}"/>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214930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94464-59F4-7A60-2603-6CF81472C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B517475-62C2-D1C0-14B5-3DF82A91D7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5D93522-596F-3E5A-AD3A-C1CEF196E7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FD4D9A9-C789-0B4B-A29A-CFB96CEDD527}"/>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6" name="Footer Placeholder 5">
            <a:extLst>
              <a:ext uri="{FF2B5EF4-FFF2-40B4-BE49-F238E27FC236}">
                <a16:creationId xmlns:a16="http://schemas.microsoft.com/office/drawing/2014/main" xmlns="" id="{027E17C6-A5C3-B50A-FDD1-78A90C00D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B91C0B-F688-E1BF-B2BA-1CE16C7EA3FD}"/>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294860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1D04A9-73F9-7C40-8DD1-998F649A8D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AD31C52-B82B-3F97-E715-7BD424E7C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18ABA0D-61FC-1C32-12E9-284956CFB6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C01DAB-1335-96F2-66CC-05FB08AD1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EA5F44F-BB24-E00D-CA04-7972A340D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924B0B3-2A21-AF96-BBB5-CDB9E2670BC2}"/>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8" name="Footer Placeholder 7">
            <a:extLst>
              <a:ext uri="{FF2B5EF4-FFF2-40B4-BE49-F238E27FC236}">
                <a16:creationId xmlns:a16="http://schemas.microsoft.com/office/drawing/2014/main" xmlns="" id="{5C46167F-F660-40D6-A12C-A3203D9D3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2D634D7-A948-C837-F2F8-7244C0D510EA}"/>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387606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89501F-D889-A7F0-C8CF-BC8F6A4A3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C201653-191C-286D-1ABC-9FF7005169F1}"/>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4" name="Footer Placeholder 3">
            <a:extLst>
              <a:ext uri="{FF2B5EF4-FFF2-40B4-BE49-F238E27FC236}">
                <a16:creationId xmlns:a16="http://schemas.microsoft.com/office/drawing/2014/main" xmlns="" id="{D678EEE8-8110-FEB0-2757-2B8D20213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C2BADE0-60B9-26AA-CB4F-097B19525590}"/>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376835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A76417-F254-318B-580A-534198C5B3D7}"/>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3" name="Footer Placeholder 2">
            <a:extLst>
              <a:ext uri="{FF2B5EF4-FFF2-40B4-BE49-F238E27FC236}">
                <a16:creationId xmlns:a16="http://schemas.microsoft.com/office/drawing/2014/main" xmlns="" id="{25C316A7-AAA5-266C-3586-A73B7EB29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9180D26-676D-AD9F-518F-CA248E52E774}"/>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149574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59BDAA-5A8B-4478-9C6B-290EDFD6F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EE9AAF-AC59-2936-48E3-9B8EB03F5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F242CB6-6CCB-0163-F827-65261FDDD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9C101F-E4E5-ECAB-9FF1-C06A2EF1CBB5}"/>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6" name="Footer Placeholder 5">
            <a:extLst>
              <a:ext uri="{FF2B5EF4-FFF2-40B4-BE49-F238E27FC236}">
                <a16:creationId xmlns:a16="http://schemas.microsoft.com/office/drawing/2014/main" xmlns="" id="{F87F5BBC-DF1B-4347-D393-8D587400EC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0FF1AC-20D3-1F2C-0F55-425747806AE3}"/>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276667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0D626-2855-578B-D2E2-A1FD40ECFB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AAD9497-D6DA-5F3B-E46F-69C2F3357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89021EB-460F-B75A-0E0D-F0BEB5381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BF5445-712F-0C72-5832-36B602455246}"/>
              </a:ext>
            </a:extLst>
          </p:cNvPr>
          <p:cNvSpPr>
            <a:spLocks noGrp="1"/>
          </p:cNvSpPr>
          <p:nvPr>
            <p:ph type="dt" sz="half" idx="10"/>
          </p:nvPr>
        </p:nvSpPr>
        <p:spPr/>
        <p:txBody>
          <a:bodyPr/>
          <a:lstStyle/>
          <a:p>
            <a:fld id="{6FEF39CA-6152-47C3-BB2A-D1DCCF5D38E1}" type="datetimeFigureOut">
              <a:rPr lang="en-US" smtClean="0"/>
              <a:t>11-Apr-23</a:t>
            </a:fld>
            <a:endParaRPr lang="en-US"/>
          </a:p>
        </p:txBody>
      </p:sp>
      <p:sp>
        <p:nvSpPr>
          <p:cNvPr id="6" name="Footer Placeholder 5">
            <a:extLst>
              <a:ext uri="{FF2B5EF4-FFF2-40B4-BE49-F238E27FC236}">
                <a16:creationId xmlns:a16="http://schemas.microsoft.com/office/drawing/2014/main" xmlns="" id="{791702F9-424C-01E7-1948-10DB0FF6A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79129C-A3A0-1A15-4FA8-1E2762F82B6B}"/>
              </a:ext>
            </a:extLst>
          </p:cNvPr>
          <p:cNvSpPr>
            <a:spLocks noGrp="1"/>
          </p:cNvSpPr>
          <p:nvPr>
            <p:ph type="sldNum" sz="quarter" idx="12"/>
          </p:nvPr>
        </p:nvSpPr>
        <p:spPr/>
        <p:txBody>
          <a:bodyPr/>
          <a:lstStyle/>
          <a:p>
            <a:fld id="{47D94F82-7975-4252-8863-1979CE277CFE}" type="slidenum">
              <a:rPr lang="en-US" smtClean="0"/>
              <a:t>‹#›</a:t>
            </a:fld>
            <a:endParaRPr lang="en-US"/>
          </a:p>
        </p:txBody>
      </p:sp>
    </p:spTree>
    <p:extLst>
      <p:ext uri="{BB962C8B-B14F-4D97-AF65-F5344CB8AC3E}">
        <p14:creationId xmlns:p14="http://schemas.microsoft.com/office/powerpoint/2010/main" val="390420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B534C5-8580-B51B-62A6-84B66D713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D89EE29-F727-E0D9-B4C4-649C93402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9C5DAC-ED33-F0F3-3A9F-47F58316A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F39CA-6152-47C3-BB2A-D1DCCF5D38E1}" type="datetimeFigureOut">
              <a:rPr lang="en-US" smtClean="0"/>
              <a:t>11-Apr-23</a:t>
            </a:fld>
            <a:endParaRPr lang="en-US"/>
          </a:p>
        </p:txBody>
      </p:sp>
      <p:sp>
        <p:nvSpPr>
          <p:cNvPr id="5" name="Footer Placeholder 4">
            <a:extLst>
              <a:ext uri="{FF2B5EF4-FFF2-40B4-BE49-F238E27FC236}">
                <a16:creationId xmlns:a16="http://schemas.microsoft.com/office/drawing/2014/main" xmlns="" id="{C211F0C2-5B63-CBCC-42AA-5205C9E3B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E04000C-38AD-A96F-2290-51F9B4F9F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94F82-7975-4252-8863-1979CE277CFE}" type="slidenum">
              <a:rPr lang="en-US" smtClean="0"/>
              <a:t>‹#›</a:t>
            </a:fld>
            <a:endParaRPr lang="en-US"/>
          </a:p>
        </p:txBody>
      </p:sp>
    </p:spTree>
    <p:extLst>
      <p:ext uri="{BB962C8B-B14F-4D97-AF65-F5344CB8AC3E}">
        <p14:creationId xmlns:p14="http://schemas.microsoft.com/office/powerpoint/2010/main" val="71834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46EBE5E-D68F-AE42-1445-B40741574A95}"/>
              </a:ext>
            </a:extLst>
          </p:cNvPr>
          <p:cNvSpPr txBox="1"/>
          <p:nvPr/>
        </p:nvSpPr>
        <p:spPr>
          <a:xfrm>
            <a:off x="4048125" y="3857625"/>
            <a:ext cx="5905500" cy="1200329"/>
          </a:xfrm>
          <a:prstGeom prst="rect">
            <a:avLst/>
          </a:prstGeom>
          <a:noFill/>
        </p:spPr>
        <p:txBody>
          <a:bodyPr wrap="square" rtlCol="0">
            <a:spAutoFit/>
          </a:bodyPr>
          <a:lstStyle/>
          <a:p>
            <a:r>
              <a:rPr lang="en-GB" b="1" dirty="0"/>
              <a:t>Md. </a:t>
            </a:r>
            <a:r>
              <a:rPr lang="en-GB" b="1" dirty="0" err="1"/>
              <a:t>Abdur</a:t>
            </a:r>
            <a:r>
              <a:rPr lang="en-GB" b="1" dirty="0"/>
              <a:t> Rakib, PhD</a:t>
            </a:r>
          </a:p>
          <a:p>
            <a:r>
              <a:rPr lang="en-GB" b="1" dirty="0"/>
              <a:t>Professor</a:t>
            </a:r>
          </a:p>
          <a:p>
            <a:r>
              <a:rPr lang="en-GB" b="1" dirty="0"/>
              <a:t>Department of Biochemistry and Molecular Biology</a:t>
            </a:r>
          </a:p>
          <a:p>
            <a:r>
              <a:rPr lang="en-GB" b="1" dirty="0"/>
              <a:t>University of </a:t>
            </a:r>
            <a:r>
              <a:rPr lang="en-GB" b="1" dirty="0" err="1"/>
              <a:t>Rajshahi</a:t>
            </a:r>
            <a:endParaRPr lang="en-US" b="1" dirty="0"/>
          </a:p>
        </p:txBody>
      </p:sp>
      <p:sp>
        <p:nvSpPr>
          <p:cNvPr id="5" name="TextBox 4">
            <a:extLst>
              <a:ext uri="{FF2B5EF4-FFF2-40B4-BE49-F238E27FC236}">
                <a16:creationId xmlns:a16="http://schemas.microsoft.com/office/drawing/2014/main" xmlns="" id="{35DAC4D7-9E0A-3BAA-2736-13BCF3D9BC54}"/>
              </a:ext>
            </a:extLst>
          </p:cNvPr>
          <p:cNvSpPr txBox="1"/>
          <p:nvPr/>
        </p:nvSpPr>
        <p:spPr>
          <a:xfrm>
            <a:off x="0" y="131204"/>
            <a:ext cx="12182475" cy="1754326"/>
          </a:xfrm>
          <a:prstGeom prst="rect">
            <a:avLst/>
          </a:prstGeom>
          <a:noFill/>
        </p:spPr>
        <p:txBody>
          <a:bodyPr wrap="square" rtlCol="0">
            <a:spAutoFit/>
          </a:bodyPr>
          <a:lstStyle/>
          <a:p>
            <a:pPr algn="ctr"/>
            <a:r>
              <a:rPr lang="en-GB" sz="5400" dirty="0"/>
              <a:t>Central Dogma of Molecular </a:t>
            </a:r>
            <a:r>
              <a:rPr lang="en-GB" sz="5400" dirty="0" smtClean="0"/>
              <a:t>Biology</a:t>
            </a:r>
          </a:p>
          <a:p>
            <a:pPr algn="ctr"/>
            <a:r>
              <a:rPr lang="en-GB" sz="5400" dirty="0" smtClean="0">
                <a:solidFill>
                  <a:srgbClr val="0070C0"/>
                </a:solidFill>
              </a:rPr>
              <a:t>REPLICATION</a:t>
            </a:r>
            <a:endParaRPr lang="en-US" sz="5400" dirty="0">
              <a:solidFill>
                <a:srgbClr val="0070C0"/>
              </a:solidFill>
            </a:endParaRPr>
          </a:p>
        </p:txBody>
      </p:sp>
    </p:spTree>
    <p:extLst>
      <p:ext uri="{BB962C8B-B14F-4D97-AF65-F5344CB8AC3E}">
        <p14:creationId xmlns:p14="http://schemas.microsoft.com/office/powerpoint/2010/main" val="196566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3426A8-2725-AA3B-D3FD-52022A170C85}"/>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a:t>Modes of Replication</a:t>
            </a:r>
            <a:endParaRPr lang="en-US" sz="3200" dirty="0"/>
          </a:p>
        </p:txBody>
      </p:sp>
      <p:sp>
        <p:nvSpPr>
          <p:cNvPr id="4" name="TextBox 3">
            <a:extLst>
              <a:ext uri="{FF2B5EF4-FFF2-40B4-BE49-F238E27FC236}">
                <a16:creationId xmlns:a16="http://schemas.microsoft.com/office/drawing/2014/main" xmlns="" id="{B13E947D-204D-EF2C-0F1D-9B41A5D586D6}"/>
              </a:ext>
            </a:extLst>
          </p:cNvPr>
          <p:cNvSpPr txBox="1"/>
          <p:nvPr/>
        </p:nvSpPr>
        <p:spPr>
          <a:xfrm>
            <a:off x="1516855" y="2032802"/>
            <a:ext cx="8398669"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800" dirty="0"/>
              <a:t>Individual units of replication are called </a:t>
            </a:r>
            <a:r>
              <a:rPr lang="en-GB" sz="2800" b="1" dirty="0"/>
              <a:t>replicons</a:t>
            </a:r>
            <a:r>
              <a:rPr lang="en-GB" sz="2800" dirty="0"/>
              <a:t>, each of which contains a </a:t>
            </a:r>
            <a:r>
              <a:rPr lang="en-GB" sz="2800" b="1" dirty="0"/>
              <a:t>replication origin</a:t>
            </a:r>
            <a:r>
              <a:rPr lang="en-GB" sz="2800" dirty="0"/>
              <a:t>. </a:t>
            </a:r>
          </a:p>
        </p:txBody>
      </p:sp>
      <p:sp>
        <p:nvSpPr>
          <p:cNvPr id="7" name="TextBox 6">
            <a:extLst>
              <a:ext uri="{FF2B5EF4-FFF2-40B4-BE49-F238E27FC236}">
                <a16:creationId xmlns:a16="http://schemas.microsoft.com/office/drawing/2014/main" xmlns="" id="{AF13C236-0D58-DAFD-ECC7-8D38AC902FDF}"/>
              </a:ext>
            </a:extLst>
          </p:cNvPr>
          <p:cNvSpPr txBox="1"/>
          <p:nvPr/>
        </p:nvSpPr>
        <p:spPr>
          <a:xfrm>
            <a:off x="3098006" y="3444696"/>
            <a:ext cx="6817518"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800" dirty="0"/>
              <a:t>Replication starts at the </a:t>
            </a:r>
            <a:r>
              <a:rPr lang="en-GB" sz="2800" b="1" dirty="0"/>
              <a:t>origin</a:t>
            </a:r>
            <a:r>
              <a:rPr lang="en-GB" sz="2800" dirty="0"/>
              <a:t> and continues until the entire replicon has been replicated. </a:t>
            </a:r>
          </a:p>
        </p:txBody>
      </p:sp>
      <p:sp>
        <p:nvSpPr>
          <p:cNvPr id="9" name="TextBox 8">
            <a:extLst>
              <a:ext uri="{FF2B5EF4-FFF2-40B4-BE49-F238E27FC236}">
                <a16:creationId xmlns:a16="http://schemas.microsoft.com/office/drawing/2014/main" xmlns="" id="{F91E3149-6585-1F3C-8FC2-7C5AC519830C}"/>
              </a:ext>
            </a:extLst>
          </p:cNvPr>
          <p:cNvSpPr txBox="1"/>
          <p:nvPr/>
        </p:nvSpPr>
        <p:spPr>
          <a:xfrm>
            <a:off x="1516855" y="4783971"/>
            <a:ext cx="8398669"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dirty="0"/>
              <a:t>Bacterial chromosomes have a </a:t>
            </a:r>
            <a:r>
              <a:rPr lang="en-GB" sz="2800" b="1" dirty="0"/>
              <a:t>single replication origin</a:t>
            </a:r>
            <a:r>
              <a:rPr lang="en-GB" sz="2800" dirty="0"/>
              <a:t>, whereas eukaryotic chromosomes contain </a:t>
            </a:r>
            <a:r>
              <a:rPr lang="en-GB" sz="2800" b="1" dirty="0"/>
              <a:t>many</a:t>
            </a:r>
            <a:r>
              <a:rPr lang="en-GB" sz="2800" dirty="0"/>
              <a:t>. </a:t>
            </a:r>
            <a:endParaRPr lang="en-US" sz="2800" dirty="0"/>
          </a:p>
        </p:txBody>
      </p:sp>
    </p:spTree>
    <p:extLst>
      <p:ext uri="{BB962C8B-B14F-4D97-AF65-F5344CB8AC3E}">
        <p14:creationId xmlns:p14="http://schemas.microsoft.com/office/powerpoint/2010/main" val="1479579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23B16-1426-78FF-8879-8D4C0CDE7C6B}"/>
              </a:ext>
            </a:extLst>
          </p:cNvPr>
          <p:cNvSpPr txBox="1"/>
          <p:nvPr/>
        </p:nvSpPr>
        <p:spPr>
          <a:xfrm>
            <a:off x="706569" y="6344757"/>
            <a:ext cx="10990131" cy="369332"/>
          </a:xfrm>
          <a:prstGeom prst="rect">
            <a:avLst/>
          </a:prstGeom>
          <a:noFill/>
        </p:spPr>
        <p:txBody>
          <a:bodyPr wrap="square">
            <a:spAutoFit/>
          </a:bodyPr>
          <a:lstStyle/>
          <a:p>
            <a:r>
              <a:rPr lang="en-US" dirty="0"/>
              <a:t>12.4 Theta replication is a type of replication common in E. coli and other organisms possessing circular DNA.</a:t>
            </a:r>
          </a:p>
        </p:txBody>
      </p:sp>
      <p:sp>
        <p:nvSpPr>
          <p:cNvPr id="4" name="TextBox 3">
            <a:extLst>
              <a:ext uri="{FF2B5EF4-FFF2-40B4-BE49-F238E27FC236}">
                <a16:creationId xmlns:a16="http://schemas.microsoft.com/office/drawing/2014/main" xmlns="" id="{3D0BE621-FA30-5E7F-79B3-8F52C63830C2}"/>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a:t>Modes of Replication</a:t>
            </a:r>
            <a:endParaRPr lang="en-US" sz="3200" dirty="0"/>
          </a:p>
        </p:txBody>
      </p:sp>
      <p:pic>
        <p:nvPicPr>
          <p:cNvPr id="5" name="Picture 4"/>
          <p:cNvPicPr>
            <a:picLocks noChangeAspect="1"/>
          </p:cNvPicPr>
          <p:nvPr/>
        </p:nvPicPr>
        <p:blipFill>
          <a:blip r:embed="rId2"/>
          <a:stretch>
            <a:fillRect/>
          </a:stretch>
        </p:blipFill>
        <p:spPr>
          <a:xfrm>
            <a:off x="852487" y="1052512"/>
            <a:ext cx="10487025" cy="4752975"/>
          </a:xfrm>
          <a:prstGeom prst="rect">
            <a:avLst/>
          </a:prstGeom>
        </p:spPr>
      </p:pic>
    </p:spTree>
    <p:extLst>
      <p:ext uri="{BB962C8B-B14F-4D97-AF65-F5344CB8AC3E}">
        <p14:creationId xmlns:p14="http://schemas.microsoft.com/office/powerpoint/2010/main" val="3555327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2D478E-75DD-AD5C-289F-5CF652AD816E}"/>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a:t>Modes of Replication</a:t>
            </a:r>
            <a:endParaRPr lang="en-US" sz="3200" dirty="0"/>
          </a:p>
        </p:txBody>
      </p:sp>
      <p:pic>
        <p:nvPicPr>
          <p:cNvPr id="2" name="Picture 1"/>
          <p:cNvPicPr>
            <a:picLocks noChangeAspect="1"/>
          </p:cNvPicPr>
          <p:nvPr/>
        </p:nvPicPr>
        <p:blipFill>
          <a:blip r:embed="rId2"/>
          <a:stretch>
            <a:fillRect/>
          </a:stretch>
        </p:blipFill>
        <p:spPr>
          <a:xfrm>
            <a:off x="862012" y="1114425"/>
            <a:ext cx="10467975" cy="4629150"/>
          </a:xfrm>
          <a:prstGeom prst="rect">
            <a:avLst/>
          </a:prstGeom>
        </p:spPr>
      </p:pic>
    </p:spTree>
    <p:extLst>
      <p:ext uri="{BB962C8B-B14F-4D97-AF65-F5344CB8AC3E}">
        <p14:creationId xmlns:p14="http://schemas.microsoft.com/office/powerpoint/2010/main" val="2847522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0FA10C3-8ABD-2B80-68D3-89E13089B92F}"/>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a:t>Modes of Replication</a:t>
            </a:r>
            <a:endParaRPr lang="en-US" sz="3200" dirty="0"/>
          </a:p>
        </p:txBody>
      </p:sp>
      <p:pic>
        <p:nvPicPr>
          <p:cNvPr id="2" name="Picture 1"/>
          <p:cNvPicPr>
            <a:picLocks noChangeAspect="1"/>
          </p:cNvPicPr>
          <p:nvPr/>
        </p:nvPicPr>
        <p:blipFill>
          <a:blip r:embed="rId2"/>
          <a:stretch>
            <a:fillRect/>
          </a:stretch>
        </p:blipFill>
        <p:spPr>
          <a:xfrm>
            <a:off x="4783042" y="584775"/>
            <a:ext cx="2921596" cy="6201286"/>
          </a:xfrm>
          <a:prstGeom prst="rect">
            <a:avLst/>
          </a:prstGeom>
        </p:spPr>
      </p:pic>
    </p:spTree>
    <p:extLst>
      <p:ext uri="{BB962C8B-B14F-4D97-AF65-F5344CB8AC3E}">
        <p14:creationId xmlns:p14="http://schemas.microsoft.com/office/powerpoint/2010/main" val="1033993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90B238D-8FA7-01CE-619D-4E14ADEB9097}"/>
              </a:ext>
            </a:extLst>
          </p:cNvPr>
          <p:cNvSpPr txBox="1"/>
          <p:nvPr/>
        </p:nvSpPr>
        <p:spPr>
          <a:xfrm>
            <a:off x="0" y="-1"/>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a:t>Modes of Replication</a:t>
            </a:r>
            <a:endParaRPr lang="en-US" sz="3200" dirty="0"/>
          </a:p>
        </p:txBody>
      </p:sp>
      <p:pic>
        <p:nvPicPr>
          <p:cNvPr id="2" name="Picture 1"/>
          <p:cNvPicPr>
            <a:picLocks noChangeAspect="1"/>
          </p:cNvPicPr>
          <p:nvPr/>
        </p:nvPicPr>
        <p:blipFill>
          <a:blip r:embed="rId2"/>
          <a:stretch>
            <a:fillRect/>
          </a:stretch>
        </p:blipFill>
        <p:spPr>
          <a:xfrm>
            <a:off x="1109662" y="1628775"/>
            <a:ext cx="9972675" cy="3600450"/>
          </a:xfrm>
          <a:prstGeom prst="rect">
            <a:avLst/>
          </a:prstGeom>
        </p:spPr>
      </p:pic>
    </p:spTree>
    <p:extLst>
      <p:ext uri="{BB962C8B-B14F-4D97-AF65-F5344CB8AC3E}">
        <p14:creationId xmlns:p14="http://schemas.microsoft.com/office/powerpoint/2010/main" val="1629168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5B0EFE-FBE0-77F4-CC22-9E1252540008}"/>
              </a:ext>
            </a:extLst>
          </p:cNvPr>
          <p:cNvSpPr txBox="1"/>
          <p:nvPr/>
        </p:nvSpPr>
        <p:spPr>
          <a:xfrm>
            <a:off x="0" y="-1"/>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a:t>DNA Synthesis</a:t>
            </a:r>
            <a:endParaRPr lang="en-US" sz="3200" dirty="0"/>
          </a:p>
        </p:txBody>
      </p:sp>
      <p:sp>
        <p:nvSpPr>
          <p:cNvPr id="4" name="TextBox 3">
            <a:extLst>
              <a:ext uri="{FF2B5EF4-FFF2-40B4-BE49-F238E27FC236}">
                <a16:creationId xmlns:a16="http://schemas.microsoft.com/office/drawing/2014/main" xmlns="" id="{9F21F804-CDA0-09D4-C271-EEBC1819B933}"/>
              </a:ext>
            </a:extLst>
          </p:cNvPr>
          <p:cNvSpPr txBox="1"/>
          <p:nvPr/>
        </p:nvSpPr>
        <p:spPr>
          <a:xfrm>
            <a:off x="0" y="697650"/>
            <a:ext cx="12192000" cy="369332"/>
          </a:xfrm>
          <a:prstGeom prst="rect">
            <a:avLst/>
          </a:prstGeom>
          <a:noFill/>
        </p:spPr>
        <p:txBody>
          <a:bodyPr wrap="square">
            <a:spAutoFit/>
          </a:bodyPr>
          <a:lstStyle/>
          <a:p>
            <a:pPr algn="ctr"/>
            <a:r>
              <a:rPr lang="en-GB" b="1" dirty="0"/>
              <a:t>New DNA is synthesized from deoxyribonucleoside triphosphates (dNTPs). </a:t>
            </a:r>
            <a:endParaRPr lang="en-US" b="1" dirty="0"/>
          </a:p>
        </p:txBody>
      </p:sp>
      <p:pic>
        <p:nvPicPr>
          <p:cNvPr id="3" name="Picture 2"/>
          <p:cNvPicPr>
            <a:picLocks noChangeAspect="1"/>
          </p:cNvPicPr>
          <p:nvPr/>
        </p:nvPicPr>
        <p:blipFill>
          <a:blip r:embed="rId2"/>
          <a:stretch>
            <a:fillRect/>
          </a:stretch>
        </p:blipFill>
        <p:spPr>
          <a:xfrm>
            <a:off x="1783079" y="1179858"/>
            <a:ext cx="8994267" cy="5566325"/>
          </a:xfrm>
          <a:prstGeom prst="rect">
            <a:avLst/>
          </a:prstGeom>
        </p:spPr>
      </p:pic>
    </p:spTree>
    <p:extLst>
      <p:ext uri="{BB962C8B-B14F-4D97-AF65-F5344CB8AC3E}">
        <p14:creationId xmlns:p14="http://schemas.microsoft.com/office/powerpoint/2010/main" val="1687206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A73838E-611C-DBF9-1D91-FD4F59B2DA34}"/>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a:t>DNA is synthesized by </a:t>
            </a:r>
            <a:r>
              <a:rPr lang="en-GB" sz="3200" b="1" dirty="0"/>
              <a:t>DNA Polymerases</a:t>
            </a:r>
            <a:endParaRPr lang="en-US" sz="3200" b="1" dirty="0"/>
          </a:p>
        </p:txBody>
      </p:sp>
      <p:pic>
        <p:nvPicPr>
          <p:cNvPr id="5" name="Picture 4">
            <a:extLst>
              <a:ext uri="{FF2B5EF4-FFF2-40B4-BE49-F238E27FC236}">
                <a16:creationId xmlns:a16="http://schemas.microsoft.com/office/drawing/2014/main" xmlns="" id="{AD55D0E1-CBD7-0D7A-A122-A775C02431A4}"/>
              </a:ext>
            </a:extLst>
          </p:cNvPr>
          <p:cNvPicPr>
            <a:picLocks noChangeAspect="1"/>
          </p:cNvPicPr>
          <p:nvPr/>
        </p:nvPicPr>
        <p:blipFill>
          <a:blip r:embed="rId2"/>
          <a:stretch>
            <a:fillRect/>
          </a:stretch>
        </p:blipFill>
        <p:spPr>
          <a:xfrm>
            <a:off x="1123588" y="3200400"/>
            <a:ext cx="9981694" cy="3657600"/>
          </a:xfrm>
          <a:prstGeom prst="rect">
            <a:avLst/>
          </a:prstGeom>
        </p:spPr>
      </p:pic>
      <p:grpSp>
        <p:nvGrpSpPr>
          <p:cNvPr id="13" name="Group 12">
            <a:extLst>
              <a:ext uri="{FF2B5EF4-FFF2-40B4-BE49-F238E27FC236}">
                <a16:creationId xmlns:a16="http://schemas.microsoft.com/office/drawing/2014/main" xmlns="" id="{B89E3472-0F57-44D1-A9A0-8D10231E1C66}"/>
              </a:ext>
            </a:extLst>
          </p:cNvPr>
          <p:cNvGrpSpPr/>
          <p:nvPr/>
        </p:nvGrpSpPr>
        <p:grpSpPr>
          <a:xfrm>
            <a:off x="2923813" y="1257300"/>
            <a:ext cx="6161412" cy="1300580"/>
            <a:chOff x="3104788" y="962025"/>
            <a:chExt cx="6161412" cy="1300580"/>
          </a:xfrm>
        </p:grpSpPr>
        <p:sp>
          <p:nvSpPr>
            <p:cNvPr id="10" name="TextBox 9">
              <a:extLst>
                <a:ext uri="{FF2B5EF4-FFF2-40B4-BE49-F238E27FC236}">
                  <a16:creationId xmlns:a16="http://schemas.microsoft.com/office/drawing/2014/main" xmlns="" id="{7873E78C-485F-8A7A-7938-B5AC7302050D}"/>
                </a:ext>
              </a:extLst>
            </p:cNvPr>
            <p:cNvSpPr txBox="1"/>
            <p:nvPr/>
          </p:nvSpPr>
          <p:spPr>
            <a:xfrm>
              <a:off x="3104788" y="962025"/>
              <a:ext cx="6161412" cy="923330"/>
            </a:xfrm>
            <a:prstGeom prst="rect">
              <a:avLst/>
            </a:prstGeom>
            <a:noFill/>
          </p:spPr>
          <p:txBody>
            <a:bodyPr wrap="square" rtlCol="0">
              <a:spAutoFit/>
            </a:bodyPr>
            <a:lstStyle/>
            <a:p>
              <a:endParaRPr lang="en-GB" dirty="0"/>
            </a:p>
            <a:p>
              <a:endParaRPr lang="en-GB" dirty="0"/>
            </a:p>
            <a:p>
              <a:r>
                <a:rPr lang="en-GB" dirty="0"/>
                <a:t>(dNTP)n  + dNTP        ------------&gt;        (dNTP)n+1   + </a:t>
              </a:r>
              <a:r>
                <a:rPr lang="en-GB" dirty="0" err="1"/>
                <a:t>PPi</a:t>
              </a:r>
              <a:endParaRPr lang="en-US" dirty="0"/>
            </a:p>
          </p:txBody>
        </p:sp>
        <p:sp>
          <p:nvSpPr>
            <p:cNvPr id="11" name="TextBox 10">
              <a:extLst>
                <a:ext uri="{FF2B5EF4-FFF2-40B4-BE49-F238E27FC236}">
                  <a16:creationId xmlns:a16="http://schemas.microsoft.com/office/drawing/2014/main" xmlns="" id="{C7A5F2F4-5E75-D343-2648-A69177064A44}"/>
                </a:ext>
              </a:extLst>
            </p:cNvPr>
            <p:cNvSpPr txBox="1"/>
            <p:nvPr/>
          </p:nvSpPr>
          <p:spPr>
            <a:xfrm>
              <a:off x="4857750" y="1239024"/>
              <a:ext cx="1503489" cy="307777"/>
            </a:xfrm>
            <a:prstGeom prst="rect">
              <a:avLst/>
            </a:prstGeom>
            <a:noFill/>
          </p:spPr>
          <p:txBody>
            <a:bodyPr wrap="none" rtlCol="0">
              <a:spAutoFit/>
            </a:bodyPr>
            <a:lstStyle/>
            <a:p>
              <a:r>
                <a:rPr lang="en-GB" sz="1400" b="1" dirty="0"/>
                <a:t>DNA Polymerases</a:t>
              </a:r>
              <a:endParaRPr lang="en-US" sz="1400" b="1" dirty="0"/>
            </a:p>
          </p:txBody>
        </p:sp>
        <p:sp>
          <p:nvSpPr>
            <p:cNvPr id="12" name="TextBox 11">
              <a:extLst>
                <a:ext uri="{FF2B5EF4-FFF2-40B4-BE49-F238E27FC236}">
                  <a16:creationId xmlns:a16="http://schemas.microsoft.com/office/drawing/2014/main" xmlns="" id="{5E43328C-9D57-ABD3-C959-5AD449B5F82F}"/>
                </a:ext>
              </a:extLst>
            </p:cNvPr>
            <p:cNvSpPr txBox="1"/>
            <p:nvPr/>
          </p:nvSpPr>
          <p:spPr>
            <a:xfrm>
              <a:off x="6185494" y="1954828"/>
              <a:ext cx="1747081" cy="307777"/>
            </a:xfrm>
            <a:prstGeom prst="rect">
              <a:avLst/>
            </a:prstGeom>
            <a:noFill/>
          </p:spPr>
          <p:txBody>
            <a:bodyPr wrap="none" rtlCol="0">
              <a:spAutoFit/>
            </a:bodyPr>
            <a:lstStyle/>
            <a:p>
              <a:r>
                <a:rPr lang="en-GB" sz="1400" b="1" dirty="0"/>
                <a:t>Elongated DNA chain</a:t>
              </a:r>
              <a:endParaRPr lang="en-US" sz="1400" b="1" dirty="0"/>
            </a:p>
          </p:txBody>
        </p:sp>
      </p:grpSp>
    </p:spTree>
    <p:extLst>
      <p:ext uri="{BB962C8B-B14F-4D97-AF65-F5344CB8AC3E}">
        <p14:creationId xmlns:p14="http://schemas.microsoft.com/office/powerpoint/2010/main" val="1217930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0216" y="1727538"/>
            <a:ext cx="8482584" cy="3108543"/>
          </a:xfrm>
          <a:prstGeom prst="rect">
            <a:avLst/>
          </a:prstGeom>
        </p:spPr>
        <p:txBody>
          <a:bodyPr wrap="square">
            <a:spAutoFit/>
          </a:bodyPr>
          <a:lstStyle/>
          <a:p>
            <a:pPr marL="342900" indent="-342900">
              <a:buAutoNum type="arabicPeriod"/>
            </a:pPr>
            <a:r>
              <a:rPr lang="en-GB" sz="2800" dirty="0" smtClean="0"/>
              <a:t>a </a:t>
            </a:r>
            <a:r>
              <a:rPr lang="en-GB" sz="2800" dirty="0"/>
              <a:t>template consisting of single-stranded DNA, </a:t>
            </a:r>
            <a:endParaRPr lang="en-GB" sz="2800" dirty="0" smtClean="0"/>
          </a:p>
          <a:p>
            <a:endParaRPr lang="en-GB" sz="2800" dirty="0" smtClean="0"/>
          </a:p>
          <a:p>
            <a:r>
              <a:rPr lang="en-GB" sz="2800" dirty="0" smtClean="0"/>
              <a:t>2</a:t>
            </a:r>
            <a:r>
              <a:rPr lang="en-GB" sz="2800" dirty="0"/>
              <a:t>. raw materials (substrates) to be assembled into a new nucleotide strand, and </a:t>
            </a:r>
            <a:endParaRPr lang="en-GB" sz="2800" dirty="0" smtClean="0"/>
          </a:p>
          <a:p>
            <a:endParaRPr lang="en-GB" sz="2800" dirty="0"/>
          </a:p>
          <a:p>
            <a:r>
              <a:rPr lang="en-GB" sz="2800" dirty="0" smtClean="0"/>
              <a:t>3</a:t>
            </a:r>
            <a:r>
              <a:rPr lang="en-GB" sz="2800" dirty="0"/>
              <a:t>. enzymes and other proteins that “read” the template and assemble the substrates into a DNA molecule</a:t>
            </a:r>
            <a:endParaRPr lang="en-US" sz="2800" dirty="0"/>
          </a:p>
        </p:txBody>
      </p:sp>
      <p:sp>
        <p:nvSpPr>
          <p:cNvPr id="3" name="Rectangle 2"/>
          <p:cNvSpPr/>
          <p:nvPr/>
        </p:nvSpPr>
        <p:spPr>
          <a:xfrm>
            <a:off x="0" y="-65794"/>
            <a:ext cx="12192000" cy="58477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GB" sz="3200" b="1" dirty="0"/>
              <a:t>Requirements of Replication </a:t>
            </a:r>
          </a:p>
        </p:txBody>
      </p:sp>
    </p:spTree>
    <p:extLst>
      <p:ext uri="{BB962C8B-B14F-4D97-AF65-F5344CB8AC3E}">
        <p14:creationId xmlns:p14="http://schemas.microsoft.com/office/powerpoint/2010/main" val="1849694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6696"/>
            <a:ext cx="12192000" cy="1077218"/>
          </a:xfrm>
          <a:prstGeom prst="rect">
            <a:avLst/>
          </a:prstGeom>
        </p:spPr>
        <p:txBody>
          <a:bodyPr wrap="square">
            <a:spAutoFit/>
          </a:bodyPr>
          <a:lstStyle/>
          <a:p>
            <a:pPr algn="ctr"/>
            <a:r>
              <a:rPr lang="en-GB" sz="3200" b="1" dirty="0"/>
              <a:t>DNA synthesis takes place in opposite directions on the two DNA template strands.</a:t>
            </a:r>
            <a:endParaRPr lang="en-US" sz="3200" b="1" dirty="0"/>
          </a:p>
        </p:txBody>
      </p:sp>
      <p:sp>
        <p:nvSpPr>
          <p:cNvPr id="4" name="Rectangle 3"/>
          <p:cNvSpPr/>
          <p:nvPr/>
        </p:nvSpPr>
        <p:spPr>
          <a:xfrm>
            <a:off x="0" y="-1786"/>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b="1" dirty="0"/>
              <a:t>Direction of </a:t>
            </a:r>
            <a:r>
              <a:rPr lang="en-GB" sz="3200" b="1" dirty="0" smtClean="0"/>
              <a:t>replication in </a:t>
            </a:r>
            <a:r>
              <a:rPr lang="en-GB" sz="3200" b="1" dirty="0"/>
              <a:t>DNA </a:t>
            </a:r>
            <a:r>
              <a:rPr lang="en-GB" sz="3200" b="1" dirty="0" smtClean="0"/>
              <a:t>synthesis</a:t>
            </a:r>
            <a:endParaRPr lang="en-US" sz="3200" b="1" dirty="0"/>
          </a:p>
        </p:txBody>
      </p:sp>
      <p:pic>
        <p:nvPicPr>
          <p:cNvPr id="5" name="Picture 4"/>
          <p:cNvPicPr>
            <a:picLocks noChangeAspect="1"/>
          </p:cNvPicPr>
          <p:nvPr/>
        </p:nvPicPr>
        <p:blipFill>
          <a:blip r:embed="rId2"/>
          <a:stretch>
            <a:fillRect/>
          </a:stretch>
        </p:blipFill>
        <p:spPr>
          <a:xfrm>
            <a:off x="757237" y="2705671"/>
            <a:ext cx="10677525" cy="3476625"/>
          </a:xfrm>
          <a:prstGeom prst="rect">
            <a:avLst/>
          </a:prstGeom>
        </p:spPr>
      </p:pic>
    </p:spTree>
    <p:extLst>
      <p:ext uri="{BB962C8B-B14F-4D97-AF65-F5344CB8AC3E}">
        <p14:creationId xmlns:p14="http://schemas.microsoft.com/office/powerpoint/2010/main" val="2854490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133"/>
            <a:ext cx="12192000"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a:t>DNA synthesis is continuous on one template strand of DNA and discontinuous on the </a:t>
            </a:r>
            <a:r>
              <a:rPr lang="en-GB" sz="3200" dirty="0" smtClean="0"/>
              <a:t>other</a:t>
            </a:r>
            <a:endParaRPr lang="en-US" sz="3200" dirty="0"/>
          </a:p>
        </p:txBody>
      </p:sp>
      <p:pic>
        <p:nvPicPr>
          <p:cNvPr id="2" name="Picture 1"/>
          <p:cNvPicPr>
            <a:picLocks noChangeAspect="1"/>
          </p:cNvPicPr>
          <p:nvPr/>
        </p:nvPicPr>
        <p:blipFill>
          <a:blip r:embed="rId2"/>
          <a:stretch>
            <a:fillRect/>
          </a:stretch>
        </p:blipFill>
        <p:spPr>
          <a:xfrm>
            <a:off x="4511034" y="1243584"/>
            <a:ext cx="2958279" cy="5374494"/>
          </a:xfrm>
          <a:prstGeom prst="rect">
            <a:avLst/>
          </a:prstGeom>
        </p:spPr>
      </p:pic>
    </p:spTree>
    <p:extLst>
      <p:ext uri="{BB962C8B-B14F-4D97-AF65-F5344CB8AC3E}">
        <p14:creationId xmlns:p14="http://schemas.microsoft.com/office/powerpoint/2010/main" val="383427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6759BC4-50F4-113B-3E52-FBC87A1D6CC2}"/>
              </a:ext>
            </a:extLst>
          </p:cNvPr>
          <p:cNvSpPr txBox="1"/>
          <p:nvPr/>
        </p:nvSpPr>
        <p:spPr>
          <a:xfrm>
            <a:off x="1885950" y="2454274"/>
            <a:ext cx="8337550" cy="282692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algn="ctr">
              <a:lnSpc>
                <a:spcPct val="107000"/>
              </a:lnSpc>
              <a:spcBef>
                <a:spcPts val="0"/>
              </a:spcBef>
              <a:spcAft>
                <a:spcPts val="800"/>
              </a:spcAft>
            </a:pPr>
            <a:r>
              <a:rPr lang="en-US" sz="2800" kern="100" dirty="0">
                <a:solidFill>
                  <a:srgbClr val="202124"/>
                </a:solidFill>
                <a:effectLst/>
                <a:latin typeface="Arial" panose="020B0604020202020204" pitchFamily="34" charset="0"/>
                <a:ea typeface="Calibri" panose="020F0502020204030204" pitchFamily="34" charset="0"/>
                <a:cs typeface="Nirmala UI" panose="020B0502040204020203" pitchFamily="34" charset="0"/>
              </a:rPr>
              <a:t>Molecular biology is </a:t>
            </a:r>
            <a:r>
              <a:rPr lang="en-US" sz="2800" b="1" kern="100" dirty="0">
                <a:solidFill>
                  <a:srgbClr val="202124"/>
                </a:solidFill>
                <a:effectLst/>
                <a:latin typeface="Arial" panose="020B0604020202020204" pitchFamily="34" charset="0"/>
                <a:ea typeface="Calibri" panose="020F0502020204030204" pitchFamily="34" charset="0"/>
                <a:cs typeface="Nirmala UI" panose="020B0502040204020203" pitchFamily="34" charset="0"/>
              </a:rPr>
              <a:t>the branch of biology that studies the molecular basis of biological activity</a:t>
            </a:r>
            <a:r>
              <a:rPr lang="en-US" sz="2800" kern="100" dirty="0">
                <a:solidFill>
                  <a:srgbClr val="202124"/>
                </a:solidFill>
                <a:effectLst/>
                <a:latin typeface="Arial" panose="020B0604020202020204" pitchFamily="34" charset="0"/>
                <a:ea typeface="Calibri" panose="020F0502020204030204" pitchFamily="34" charset="0"/>
                <a:cs typeface="Nirmala UI" panose="020B0502040204020203" pitchFamily="34" charset="0"/>
              </a:rPr>
              <a:t>. Living things are made of chemicals just as non-living things are, so a molecular biologist studies how molecules interact with one another in living organisms to perform the functions of life.</a:t>
            </a:r>
            <a:endParaRPr lang="en-US" sz="2800" kern="100" dirty="0">
              <a:effectLst/>
              <a:latin typeface="Times New Roman" panose="02020603050405020304" pitchFamily="18" charset="0"/>
              <a:ea typeface="Calibri" panose="020F0502020204030204" pitchFamily="34" charset="0"/>
              <a:cs typeface="Nirmala UI" panose="020B0502040204020203" pitchFamily="34" charset="0"/>
            </a:endParaRPr>
          </a:p>
        </p:txBody>
      </p:sp>
      <p:sp>
        <p:nvSpPr>
          <p:cNvPr id="9" name="TextBox 8">
            <a:extLst>
              <a:ext uri="{FF2B5EF4-FFF2-40B4-BE49-F238E27FC236}">
                <a16:creationId xmlns:a16="http://schemas.microsoft.com/office/drawing/2014/main" xmlns="" id="{AD5BEE4E-62B8-F118-FB48-DBE3E2F0EF8A}"/>
              </a:ext>
            </a:extLst>
          </p:cNvPr>
          <p:cNvSpPr txBox="1"/>
          <p:nvPr/>
        </p:nvSpPr>
        <p:spPr>
          <a:xfrm>
            <a:off x="0" y="3174"/>
            <a:ext cx="12192000"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GB" sz="3200" b="1" dirty="0"/>
              <a:t>Molecular Biology</a:t>
            </a:r>
            <a:endParaRPr lang="en-US" sz="3200" b="1" dirty="0"/>
          </a:p>
        </p:txBody>
      </p:sp>
    </p:spTree>
    <p:extLst>
      <p:ext uri="{BB962C8B-B14F-4D97-AF65-F5344CB8AC3E}">
        <p14:creationId xmlns:p14="http://schemas.microsoft.com/office/powerpoint/2010/main" val="2887695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4952" y="1516778"/>
            <a:ext cx="64282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b="1" dirty="0">
                <a:solidFill>
                  <a:srgbClr val="0070C0"/>
                </a:solidFill>
                <a:latin typeface="Minion-Regular"/>
              </a:rPr>
              <a:t>Replication takes place in four stages: </a:t>
            </a:r>
            <a:endParaRPr lang="en-GB" sz="2400" b="1" dirty="0" smtClean="0">
              <a:solidFill>
                <a:srgbClr val="0070C0"/>
              </a:solidFill>
              <a:latin typeface="Minion-Regular"/>
            </a:endParaRPr>
          </a:p>
        </p:txBody>
      </p:sp>
      <p:sp>
        <p:nvSpPr>
          <p:cNvPr id="4" name="TextBox 3"/>
          <p:cNvSpPr txBox="1"/>
          <p:nvPr/>
        </p:nvSpPr>
        <p:spPr>
          <a:xfrm>
            <a:off x="0" y="0"/>
            <a:ext cx="1219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3600" b="1" dirty="0" smtClean="0"/>
              <a:t>Bacterial Replication</a:t>
            </a:r>
            <a:endParaRPr lang="en-US" sz="3600" b="1" dirty="0"/>
          </a:p>
        </p:txBody>
      </p:sp>
      <p:sp>
        <p:nvSpPr>
          <p:cNvPr id="5" name="TextBox 4"/>
          <p:cNvSpPr txBox="1"/>
          <p:nvPr/>
        </p:nvSpPr>
        <p:spPr>
          <a:xfrm>
            <a:off x="4023360" y="2761488"/>
            <a:ext cx="420624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b="1" dirty="0" smtClean="0">
                <a:solidFill>
                  <a:schemeClr val="bg1"/>
                </a:solidFill>
              </a:rPr>
              <a:t>Initiation</a:t>
            </a:r>
            <a:endParaRPr lang="en-US" sz="2400" b="1" dirty="0">
              <a:solidFill>
                <a:schemeClr val="bg1"/>
              </a:solidFill>
            </a:endParaRPr>
          </a:p>
        </p:txBody>
      </p:sp>
      <p:sp>
        <p:nvSpPr>
          <p:cNvPr id="6" name="TextBox 5"/>
          <p:cNvSpPr txBox="1"/>
          <p:nvPr/>
        </p:nvSpPr>
        <p:spPr>
          <a:xfrm>
            <a:off x="4023360" y="3288268"/>
            <a:ext cx="4206240"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2400" b="1" dirty="0" smtClean="0"/>
              <a:t>Unwinding</a:t>
            </a:r>
            <a:endParaRPr lang="en-US" sz="2400" b="1" dirty="0"/>
          </a:p>
        </p:txBody>
      </p:sp>
      <p:sp>
        <p:nvSpPr>
          <p:cNvPr id="7" name="TextBox 6"/>
          <p:cNvSpPr txBox="1"/>
          <p:nvPr/>
        </p:nvSpPr>
        <p:spPr>
          <a:xfrm>
            <a:off x="4023360" y="3804565"/>
            <a:ext cx="420624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2400" b="1" dirty="0" smtClean="0"/>
              <a:t>Elongation</a:t>
            </a:r>
            <a:endParaRPr lang="en-US" sz="2400" b="1" dirty="0"/>
          </a:p>
        </p:txBody>
      </p:sp>
      <p:sp>
        <p:nvSpPr>
          <p:cNvPr id="8" name="TextBox 7"/>
          <p:cNvSpPr txBox="1"/>
          <p:nvPr/>
        </p:nvSpPr>
        <p:spPr>
          <a:xfrm>
            <a:off x="4005072" y="4361688"/>
            <a:ext cx="420624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2400" b="1" dirty="0" smtClean="0"/>
              <a:t>Termination</a:t>
            </a:r>
            <a:endParaRPr lang="en-US" sz="2400" b="1" dirty="0"/>
          </a:p>
        </p:txBody>
      </p:sp>
    </p:spTree>
    <p:extLst>
      <p:ext uri="{BB962C8B-B14F-4D97-AF65-F5344CB8AC3E}">
        <p14:creationId xmlns:p14="http://schemas.microsoft.com/office/powerpoint/2010/main" val="3723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33" t="14219" r="4005" b="1934"/>
          <a:stretch/>
        </p:blipFill>
        <p:spPr>
          <a:xfrm>
            <a:off x="3742440" y="1335023"/>
            <a:ext cx="4468305" cy="5503445"/>
          </a:xfrm>
          <a:prstGeom prst="rect">
            <a:avLst/>
          </a:prstGeom>
        </p:spPr>
      </p:pic>
      <p:sp>
        <p:nvSpPr>
          <p:cNvPr id="4" name="Rectangle 3"/>
          <p:cNvSpPr/>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smtClean="0"/>
              <a:t>Bacterial </a:t>
            </a:r>
            <a:r>
              <a:rPr lang="en-GB" sz="3200" dirty="0"/>
              <a:t>Replication Requires a Large Number of Enzymes and </a:t>
            </a:r>
            <a:r>
              <a:rPr lang="en-GB" sz="3200" dirty="0" smtClean="0"/>
              <a:t>Proteins</a:t>
            </a:r>
            <a:endParaRPr lang="en-US" sz="3200" dirty="0"/>
          </a:p>
        </p:txBody>
      </p:sp>
      <p:sp>
        <p:nvSpPr>
          <p:cNvPr id="3" name="TextBox 2"/>
          <p:cNvSpPr txBox="1"/>
          <p:nvPr/>
        </p:nvSpPr>
        <p:spPr>
          <a:xfrm>
            <a:off x="3742439" y="636733"/>
            <a:ext cx="4468305" cy="646331"/>
          </a:xfrm>
          <a:prstGeom prst="rect">
            <a:avLst/>
          </a:prstGeom>
          <a:noFill/>
        </p:spPr>
        <p:txBody>
          <a:bodyPr wrap="square" rtlCol="0">
            <a:spAutoFit/>
          </a:bodyPr>
          <a:lstStyle/>
          <a:p>
            <a:pPr algn="ctr"/>
            <a:r>
              <a:rPr lang="en-GB" b="1" dirty="0" smtClean="0"/>
              <a:t>Components required for replication in Bacterial cells </a:t>
            </a:r>
            <a:endParaRPr lang="en-US" b="1" dirty="0"/>
          </a:p>
        </p:txBody>
      </p:sp>
    </p:spTree>
    <p:extLst>
      <p:ext uri="{BB962C8B-B14F-4D97-AF65-F5344CB8AC3E}">
        <p14:creationId xmlns:p14="http://schemas.microsoft.com/office/powerpoint/2010/main" val="2739886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smtClean="0"/>
              <a:t>Replication: Initiation</a:t>
            </a:r>
            <a:endParaRPr lang="en-US" sz="2400" b="1" dirty="0"/>
          </a:p>
        </p:txBody>
      </p:sp>
      <p:sp>
        <p:nvSpPr>
          <p:cNvPr id="3" name="Rectangle 2"/>
          <p:cNvSpPr/>
          <p:nvPr/>
        </p:nvSpPr>
        <p:spPr>
          <a:xfrm>
            <a:off x="493776" y="1513207"/>
            <a:ext cx="4041648" cy="4247317"/>
          </a:xfrm>
          <a:prstGeom prst="rect">
            <a:avLst/>
          </a:prstGeom>
        </p:spPr>
        <p:txBody>
          <a:bodyPr wrap="square">
            <a:spAutoFit/>
          </a:bodyPr>
          <a:lstStyle/>
          <a:p>
            <a:r>
              <a:rPr lang="en-GB" dirty="0">
                <a:latin typeface="Minion-Regular"/>
              </a:rPr>
              <a:t>The circular chromosome of </a:t>
            </a:r>
            <a:r>
              <a:rPr lang="en-GB" i="1" dirty="0">
                <a:latin typeface="Minion-Italic"/>
              </a:rPr>
              <a:t>E. coli </a:t>
            </a:r>
            <a:r>
              <a:rPr lang="en-GB" dirty="0">
                <a:latin typeface="Minion-Regular"/>
              </a:rPr>
              <a:t>has a single </a:t>
            </a:r>
            <a:r>
              <a:rPr lang="en-GB" dirty="0" smtClean="0">
                <a:latin typeface="Minion-Regular"/>
              </a:rPr>
              <a:t>replication origin </a:t>
            </a:r>
            <a:r>
              <a:rPr lang="en-GB" dirty="0">
                <a:latin typeface="Minion-Regular"/>
              </a:rPr>
              <a:t>(</a:t>
            </a:r>
            <a:r>
              <a:rPr lang="en-GB" i="1" dirty="0" err="1">
                <a:latin typeface="Minion-Italic"/>
              </a:rPr>
              <a:t>oriC</a:t>
            </a:r>
            <a:r>
              <a:rPr lang="en-GB" dirty="0">
                <a:latin typeface="Minion-Regular"/>
              </a:rPr>
              <a:t>). </a:t>
            </a:r>
            <a:endParaRPr lang="en-GB" dirty="0" smtClean="0">
              <a:latin typeface="Minion-Regular"/>
            </a:endParaRPr>
          </a:p>
          <a:p>
            <a:endParaRPr lang="en-GB" dirty="0">
              <a:latin typeface="Minion-Regular"/>
            </a:endParaRPr>
          </a:p>
          <a:p>
            <a:r>
              <a:rPr lang="en-GB" dirty="0" smtClean="0">
                <a:latin typeface="Minion-Regular"/>
              </a:rPr>
              <a:t>The </a:t>
            </a:r>
            <a:r>
              <a:rPr lang="en-GB" dirty="0">
                <a:latin typeface="Minion-Regular"/>
              </a:rPr>
              <a:t>minimal sequence required for </a:t>
            </a:r>
            <a:r>
              <a:rPr lang="en-GB" i="1" dirty="0" err="1">
                <a:latin typeface="Minion-Italic"/>
              </a:rPr>
              <a:t>oriC</a:t>
            </a:r>
            <a:r>
              <a:rPr lang="en-GB" i="1" dirty="0">
                <a:latin typeface="Minion-Italic"/>
              </a:rPr>
              <a:t> </a:t>
            </a:r>
            <a:r>
              <a:rPr lang="en-GB" dirty="0" smtClean="0">
                <a:latin typeface="Minion-Regular"/>
              </a:rPr>
              <a:t>to function </a:t>
            </a:r>
            <a:r>
              <a:rPr lang="en-GB" dirty="0">
                <a:latin typeface="Minion-Regular"/>
              </a:rPr>
              <a:t>consists of 245 </a:t>
            </a:r>
            <a:r>
              <a:rPr lang="en-GB" dirty="0" err="1">
                <a:latin typeface="Minion-Regular"/>
              </a:rPr>
              <a:t>bp</a:t>
            </a:r>
            <a:r>
              <a:rPr lang="en-GB" dirty="0">
                <a:latin typeface="Minion-Regular"/>
              </a:rPr>
              <a:t> that contain several critical sites.</a:t>
            </a:r>
          </a:p>
          <a:p>
            <a:endParaRPr lang="en-GB" dirty="0" smtClean="0">
              <a:latin typeface="Minion-Regular"/>
            </a:endParaRPr>
          </a:p>
          <a:p>
            <a:r>
              <a:rPr lang="en-GB" dirty="0" smtClean="0">
                <a:latin typeface="Minion-Regular"/>
              </a:rPr>
              <a:t>An </a:t>
            </a:r>
            <a:r>
              <a:rPr lang="en-GB" b="1" dirty="0">
                <a:latin typeface="Minion-Bold"/>
              </a:rPr>
              <a:t>initiator protein </a:t>
            </a:r>
            <a:r>
              <a:rPr lang="en-GB" dirty="0">
                <a:latin typeface="Minion-Regular"/>
              </a:rPr>
              <a:t>(known as </a:t>
            </a:r>
            <a:r>
              <a:rPr lang="en-GB" dirty="0" err="1">
                <a:latin typeface="Minion-Regular"/>
              </a:rPr>
              <a:t>DnaA</a:t>
            </a:r>
            <a:r>
              <a:rPr lang="en-GB" dirty="0">
                <a:latin typeface="Minion-Regular"/>
              </a:rPr>
              <a:t> in </a:t>
            </a:r>
            <a:r>
              <a:rPr lang="en-GB" i="1" dirty="0">
                <a:latin typeface="Minion-Italic"/>
              </a:rPr>
              <a:t>E. coli</a:t>
            </a:r>
            <a:r>
              <a:rPr lang="en-GB" dirty="0">
                <a:latin typeface="Minion-Regular"/>
              </a:rPr>
              <a:t>) binds to </a:t>
            </a:r>
            <a:r>
              <a:rPr lang="en-GB" i="1" dirty="0" err="1" smtClean="0">
                <a:latin typeface="Minion-Italic"/>
              </a:rPr>
              <a:t>oriC</a:t>
            </a:r>
            <a:r>
              <a:rPr lang="en-GB" i="1" dirty="0" smtClean="0">
                <a:latin typeface="Minion-Italic"/>
              </a:rPr>
              <a:t> </a:t>
            </a:r>
            <a:r>
              <a:rPr lang="en-GB" dirty="0" smtClean="0">
                <a:latin typeface="Minion-Regular"/>
              </a:rPr>
              <a:t>and </a:t>
            </a:r>
            <a:r>
              <a:rPr lang="en-GB" dirty="0">
                <a:latin typeface="Minion-Regular"/>
              </a:rPr>
              <a:t>causes a short section of DNA to unwind. </a:t>
            </a:r>
            <a:endParaRPr lang="en-GB" dirty="0" smtClean="0">
              <a:latin typeface="Minion-Regular"/>
            </a:endParaRPr>
          </a:p>
          <a:p>
            <a:endParaRPr lang="en-GB" dirty="0">
              <a:latin typeface="Minion-Regular"/>
            </a:endParaRPr>
          </a:p>
          <a:p>
            <a:r>
              <a:rPr lang="en-GB" dirty="0" smtClean="0">
                <a:latin typeface="Minion-Regular"/>
              </a:rPr>
              <a:t>This unwinding allows </a:t>
            </a:r>
            <a:r>
              <a:rPr lang="en-GB" dirty="0">
                <a:latin typeface="Minion-Regular"/>
              </a:rPr>
              <a:t>helicase and other single-strand-binding proteins</a:t>
            </a:r>
          </a:p>
          <a:p>
            <a:r>
              <a:rPr lang="en-GB" dirty="0">
                <a:latin typeface="Minion-Regular"/>
              </a:rPr>
              <a:t>to attach to the polynucleotide strand (</a:t>
            </a:r>
            <a:r>
              <a:rPr lang="en-GB" b="1" dirty="0">
                <a:latin typeface="Minion-Bold"/>
              </a:rPr>
              <a:t>Figure 12.11</a:t>
            </a:r>
            <a:r>
              <a:rPr lang="en-GB" dirty="0">
                <a:latin typeface="Minion-Regular"/>
              </a:rPr>
              <a:t>).</a:t>
            </a:r>
            <a:endParaRPr lang="en-US" dirty="0"/>
          </a:p>
        </p:txBody>
      </p:sp>
      <p:pic>
        <p:nvPicPr>
          <p:cNvPr id="5" name="Picture 4"/>
          <p:cNvPicPr>
            <a:picLocks noChangeAspect="1"/>
          </p:cNvPicPr>
          <p:nvPr/>
        </p:nvPicPr>
        <p:blipFill>
          <a:blip r:embed="rId2"/>
          <a:stretch>
            <a:fillRect/>
          </a:stretch>
        </p:blipFill>
        <p:spPr>
          <a:xfrm>
            <a:off x="6408167" y="539838"/>
            <a:ext cx="3520692" cy="6194053"/>
          </a:xfrm>
          <a:prstGeom prst="rect">
            <a:avLst/>
          </a:prstGeom>
        </p:spPr>
      </p:pic>
    </p:spTree>
    <p:extLst>
      <p:ext uri="{BB962C8B-B14F-4D97-AF65-F5344CB8AC3E}">
        <p14:creationId xmlns:p14="http://schemas.microsoft.com/office/powerpoint/2010/main" val="4061856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smtClean="0"/>
              <a:t>Replication: Unwinding </a:t>
            </a:r>
            <a:endParaRPr lang="en-US" sz="2400" b="1" dirty="0"/>
          </a:p>
        </p:txBody>
      </p:sp>
      <p:pic>
        <p:nvPicPr>
          <p:cNvPr id="4" name="Picture 3"/>
          <p:cNvPicPr>
            <a:picLocks noChangeAspect="1"/>
          </p:cNvPicPr>
          <p:nvPr/>
        </p:nvPicPr>
        <p:blipFill>
          <a:blip r:embed="rId2"/>
          <a:stretch>
            <a:fillRect/>
          </a:stretch>
        </p:blipFill>
        <p:spPr>
          <a:xfrm>
            <a:off x="697420" y="1742884"/>
            <a:ext cx="10467975" cy="4524375"/>
          </a:xfrm>
          <a:prstGeom prst="rect">
            <a:avLst/>
          </a:prstGeom>
        </p:spPr>
      </p:pic>
    </p:spTree>
    <p:extLst>
      <p:ext uri="{BB962C8B-B14F-4D97-AF65-F5344CB8AC3E}">
        <p14:creationId xmlns:p14="http://schemas.microsoft.com/office/powerpoint/2010/main" val="748326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smtClean="0"/>
              <a:t>Replication: Elongation </a:t>
            </a:r>
            <a:endParaRPr lang="en-US" sz="2400" b="1" dirty="0"/>
          </a:p>
        </p:txBody>
      </p:sp>
      <p:pic>
        <p:nvPicPr>
          <p:cNvPr id="3" name="Picture 2"/>
          <p:cNvPicPr>
            <a:picLocks noChangeAspect="1"/>
          </p:cNvPicPr>
          <p:nvPr/>
        </p:nvPicPr>
        <p:blipFill>
          <a:blip r:embed="rId2"/>
          <a:stretch>
            <a:fillRect/>
          </a:stretch>
        </p:blipFill>
        <p:spPr>
          <a:xfrm>
            <a:off x="1536192" y="630163"/>
            <a:ext cx="9665208" cy="5932562"/>
          </a:xfrm>
          <a:prstGeom prst="rect">
            <a:avLst/>
          </a:prstGeom>
        </p:spPr>
      </p:pic>
    </p:spTree>
    <p:extLst>
      <p:ext uri="{BB962C8B-B14F-4D97-AF65-F5344CB8AC3E}">
        <p14:creationId xmlns:p14="http://schemas.microsoft.com/office/powerpoint/2010/main" val="2323360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smtClean="0"/>
              <a:t>Replication: Elongation </a:t>
            </a:r>
            <a:endParaRPr lang="en-US" sz="2400" b="1" dirty="0"/>
          </a:p>
        </p:txBody>
      </p:sp>
      <p:pic>
        <p:nvPicPr>
          <p:cNvPr id="6" name="Picture 5"/>
          <p:cNvPicPr>
            <a:picLocks noChangeAspect="1"/>
          </p:cNvPicPr>
          <p:nvPr/>
        </p:nvPicPr>
        <p:blipFill>
          <a:blip r:embed="rId2"/>
          <a:stretch>
            <a:fillRect/>
          </a:stretch>
        </p:blipFill>
        <p:spPr>
          <a:xfrm>
            <a:off x="4570119" y="664190"/>
            <a:ext cx="3051761" cy="6193810"/>
          </a:xfrm>
          <a:prstGeom prst="rect">
            <a:avLst/>
          </a:prstGeom>
        </p:spPr>
      </p:pic>
    </p:spTree>
    <p:extLst>
      <p:ext uri="{BB962C8B-B14F-4D97-AF65-F5344CB8AC3E}">
        <p14:creationId xmlns:p14="http://schemas.microsoft.com/office/powerpoint/2010/main" val="819253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smtClean="0"/>
              <a:t>Replication: Elongation </a:t>
            </a:r>
            <a:endParaRPr lang="en-US" sz="2400" b="1" dirty="0"/>
          </a:p>
        </p:txBody>
      </p:sp>
      <p:sp>
        <p:nvSpPr>
          <p:cNvPr id="3" name="Rectangle 2"/>
          <p:cNvSpPr/>
          <p:nvPr/>
        </p:nvSpPr>
        <p:spPr>
          <a:xfrm>
            <a:off x="2581656" y="1790206"/>
            <a:ext cx="8052816" cy="2585323"/>
          </a:xfrm>
          <a:prstGeom prst="rect">
            <a:avLst/>
          </a:prstGeom>
        </p:spPr>
        <p:txBody>
          <a:bodyPr wrap="square">
            <a:spAutoFit/>
          </a:bodyPr>
          <a:lstStyle/>
          <a:p>
            <a:r>
              <a:rPr lang="en-GB" dirty="0"/>
              <a:t>In summary, each active replication fork requires five basic components </a:t>
            </a:r>
            <a:endParaRPr lang="en-GB" dirty="0" smtClean="0"/>
          </a:p>
          <a:p>
            <a:endParaRPr lang="en-GB" dirty="0"/>
          </a:p>
          <a:p>
            <a:pPr marL="342900" indent="-342900">
              <a:buAutoNum type="arabicPeriod"/>
            </a:pPr>
            <a:r>
              <a:rPr lang="en-GB" b="1" dirty="0" smtClean="0"/>
              <a:t>helicase</a:t>
            </a:r>
            <a:r>
              <a:rPr lang="en-GB" dirty="0" smtClean="0"/>
              <a:t> </a:t>
            </a:r>
            <a:r>
              <a:rPr lang="en-GB" dirty="0"/>
              <a:t>to unwind the DNA, </a:t>
            </a:r>
            <a:endParaRPr lang="en-GB" dirty="0" smtClean="0"/>
          </a:p>
          <a:p>
            <a:r>
              <a:rPr lang="en-GB" dirty="0" smtClean="0"/>
              <a:t>2</a:t>
            </a:r>
            <a:r>
              <a:rPr lang="en-GB" dirty="0"/>
              <a:t>. </a:t>
            </a:r>
            <a:r>
              <a:rPr lang="en-GB" b="1" dirty="0"/>
              <a:t>single-strand-binding proteins </a:t>
            </a:r>
            <a:r>
              <a:rPr lang="en-GB" dirty="0"/>
              <a:t>to protect the single nucleotide strands and  </a:t>
            </a:r>
            <a:r>
              <a:rPr lang="en-GB" dirty="0" smtClean="0"/>
              <a:t>  	prevent </a:t>
            </a:r>
            <a:r>
              <a:rPr lang="en-GB" dirty="0"/>
              <a:t>secondary structures, </a:t>
            </a:r>
            <a:endParaRPr lang="en-GB" dirty="0" smtClean="0"/>
          </a:p>
          <a:p>
            <a:r>
              <a:rPr lang="en-GB" dirty="0" smtClean="0"/>
              <a:t>3</a:t>
            </a:r>
            <a:r>
              <a:rPr lang="en-GB" dirty="0"/>
              <a:t>. the </a:t>
            </a:r>
            <a:r>
              <a:rPr lang="en-GB" b="1" dirty="0"/>
              <a:t>topoisomerase </a:t>
            </a:r>
            <a:r>
              <a:rPr lang="en-GB" b="1" dirty="0" err="1"/>
              <a:t>gyrase</a:t>
            </a:r>
            <a:r>
              <a:rPr lang="en-GB" b="1" dirty="0"/>
              <a:t> </a:t>
            </a:r>
            <a:r>
              <a:rPr lang="en-GB" dirty="0"/>
              <a:t>to remove strain ahead of the replication fork, </a:t>
            </a:r>
            <a:endParaRPr lang="en-GB" dirty="0" smtClean="0"/>
          </a:p>
          <a:p>
            <a:r>
              <a:rPr lang="en-GB" dirty="0" smtClean="0"/>
              <a:t>4</a:t>
            </a:r>
            <a:r>
              <a:rPr lang="en-GB" dirty="0"/>
              <a:t>. </a:t>
            </a:r>
            <a:r>
              <a:rPr lang="en-GB" b="1" dirty="0" err="1"/>
              <a:t>primase</a:t>
            </a:r>
            <a:r>
              <a:rPr lang="en-GB" dirty="0"/>
              <a:t> to synthesize primers with a 3′-OH group at the beginning of each DNA fragment, and </a:t>
            </a:r>
            <a:endParaRPr lang="en-GB" dirty="0" smtClean="0"/>
          </a:p>
          <a:p>
            <a:r>
              <a:rPr lang="en-GB" dirty="0" smtClean="0"/>
              <a:t>5</a:t>
            </a:r>
            <a:r>
              <a:rPr lang="en-GB" dirty="0"/>
              <a:t>. </a:t>
            </a:r>
            <a:r>
              <a:rPr lang="en-GB" b="1" dirty="0"/>
              <a:t>DNA polymerase </a:t>
            </a:r>
            <a:r>
              <a:rPr lang="en-GB" dirty="0"/>
              <a:t>to synthesize the leading and lagging nucleotide strands.</a:t>
            </a:r>
            <a:endParaRPr lang="en-US" dirty="0"/>
          </a:p>
        </p:txBody>
      </p:sp>
    </p:spTree>
    <p:extLst>
      <p:ext uri="{BB962C8B-B14F-4D97-AF65-F5344CB8AC3E}">
        <p14:creationId xmlns:p14="http://schemas.microsoft.com/office/powerpoint/2010/main" val="1745346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4536" y="2021484"/>
            <a:ext cx="7485888" cy="2031325"/>
          </a:xfrm>
          <a:prstGeom prst="rect">
            <a:avLst/>
          </a:prstGeom>
        </p:spPr>
        <p:txBody>
          <a:bodyPr wrap="square">
            <a:spAutoFit/>
          </a:bodyPr>
          <a:lstStyle/>
          <a:p>
            <a:r>
              <a:rPr lang="en-GB" dirty="0"/>
              <a:t>Termination In some DNA molecules, replication is terminated whenever two replication forks meet. </a:t>
            </a:r>
            <a:endParaRPr lang="en-GB" dirty="0" smtClean="0"/>
          </a:p>
          <a:p>
            <a:endParaRPr lang="en-GB" dirty="0"/>
          </a:p>
          <a:p>
            <a:r>
              <a:rPr lang="en-GB" dirty="0" smtClean="0"/>
              <a:t>In </a:t>
            </a:r>
            <a:r>
              <a:rPr lang="en-GB" dirty="0"/>
              <a:t>others, specific termination sequences block further replication. A termination protein, called </a:t>
            </a:r>
            <a:r>
              <a:rPr lang="en-GB" b="1" dirty="0" err="1"/>
              <a:t>Tus</a:t>
            </a:r>
            <a:r>
              <a:rPr lang="en-GB" dirty="0"/>
              <a:t> in E. coli, binds to these sequences. </a:t>
            </a:r>
            <a:r>
              <a:rPr lang="en-GB" b="1" dirty="0" err="1"/>
              <a:t>Tus</a:t>
            </a:r>
            <a:r>
              <a:rPr lang="en-GB" dirty="0"/>
              <a:t> blocks the movement of helicase, thus stalling the replication fork and preventing further DNA replication.</a:t>
            </a:r>
            <a:endParaRPr lang="en-US" dirty="0"/>
          </a:p>
        </p:txBody>
      </p:sp>
      <p:sp>
        <p:nvSpPr>
          <p:cNvPr id="3" name="TextBox 2"/>
          <p:cNvSpPr txBox="1"/>
          <p:nvPr/>
        </p:nvSpPr>
        <p:spPr>
          <a:xfrm>
            <a:off x="0" y="0"/>
            <a:ext cx="1219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smtClean="0"/>
              <a:t>Replication: Termination</a:t>
            </a:r>
            <a:endParaRPr lang="en-US" sz="2400" b="1" dirty="0"/>
          </a:p>
        </p:txBody>
      </p:sp>
    </p:spTree>
    <p:extLst>
      <p:ext uri="{BB962C8B-B14F-4D97-AF65-F5344CB8AC3E}">
        <p14:creationId xmlns:p14="http://schemas.microsoft.com/office/powerpoint/2010/main" val="2252807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720840"/>
            <a:ext cx="8988552" cy="4524315"/>
          </a:xfrm>
          <a:prstGeom prst="rect">
            <a:avLst/>
          </a:prstGeom>
        </p:spPr>
        <p:txBody>
          <a:bodyPr wrap="square">
            <a:spAutoFit/>
          </a:bodyPr>
          <a:lstStyle/>
          <a:p>
            <a:r>
              <a:rPr lang="en-GB" dirty="0" smtClean="0"/>
              <a:t>Bacterial </a:t>
            </a:r>
            <a:r>
              <a:rPr lang="en-GB" dirty="0"/>
              <a:t>replication requires a number of enzymes (see Table 12.4), proteins, and DNA sequences that function together to synthesize a new DNA molecule. These components are important, but we must not become so immersed in the details of the process that we lose sight of the general principles of replication. </a:t>
            </a:r>
            <a:endParaRPr lang="en-GB" dirty="0" smtClean="0"/>
          </a:p>
          <a:p>
            <a:endParaRPr lang="en-GB" dirty="0"/>
          </a:p>
          <a:p>
            <a:pPr marL="342900" indent="-342900">
              <a:buAutoNum type="arabicPeriod"/>
            </a:pPr>
            <a:r>
              <a:rPr lang="en-GB" dirty="0" smtClean="0"/>
              <a:t>Replication </a:t>
            </a:r>
            <a:r>
              <a:rPr lang="en-GB" dirty="0"/>
              <a:t>is always semiconservative. </a:t>
            </a:r>
            <a:endParaRPr lang="en-GB" dirty="0" smtClean="0"/>
          </a:p>
          <a:p>
            <a:pPr marL="342900" indent="-342900">
              <a:buAutoNum type="arabicPeriod"/>
            </a:pPr>
            <a:r>
              <a:rPr lang="en-GB" dirty="0" smtClean="0"/>
              <a:t>Replication </a:t>
            </a:r>
            <a:r>
              <a:rPr lang="en-GB" dirty="0"/>
              <a:t>begins at sequences called origins. </a:t>
            </a:r>
            <a:endParaRPr lang="en-GB" dirty="0" smtClean="0"/>
          </a:p>
          <a:p>
            <a:pPr marL="342900" indent="-342900">
              <a:buAutoNum type="arabicPeriod"/>
            </a:pPr>
            <a:r>
              <a:rPr lang="en-GB" dirty="0" smtClean="0"/>
              <a:t>DNA </a:t>
            </a:r>
            <a:r>
              <a:rPr lang="en-GB" dirty="0"/>
              <a:t>synthesis is initiated by short segments of RNA called primers. </a:t>
            </a:r>
            <a:endParaRPr lang="en-GB" dirty="0" smtClean="0"/>
          </a:p>
          <a:p>
            <a:pPr marL="342900" indent="-342900">
              <a:buAutoNum type="arabicPeriod"/>
            </a:pPr>
            <a:r>
              <a:rPr lang="en-GB" dirty="0" smtClean="0"/>
              <a:t>The </a:t>
            </a:r>
            <a:r>
              <a:rPr lang="en-GB" dirty="0"/>
              <a:t>elongation of DNA strands is always in the 5′→3′ direction. </a:t>
            </a:r>
            <a:endParaRPr lang="en-GB" dirty="0" smtClean="0"/>
          </a:p>
          <a:p>
            <a:pPr marL="342900" indent="-342900">
              <a:buAutoNum type="arabicPeriod"/>
            </a:pPr>
            <a:r>
              <a:rPr lang="en-GB" dirty="0" smtClean="0"/>
              <a:t>New </a:t>
            </a:r>
            <a:r>
              <a:rPr lang="en-GB" dirty="0"/>
              <a:t>DNA is synthesized from </a:t>
            </a:r>
            <a:r>
              <a:rPr lang="en-GB" dirty="0" err="1"/>
              <a:t>dNTPs</a:t>
            </a:r>
            <a:r>
              <a:rPr lang="en-GB" dirty="0"/>
              <a:t>; in the polymerization of DNA, two phosphate groups are cleaved from a </a:t>
            </a:r>
            <a:r>
              <a:rPr lang="en-GB" dirty="0" err="1"/>
              <a:t>dNTP</a:t>
            </a:r>
            <a:r>
              <a:rPr lang="en-GB" dirty="0"/>
              <a:t> and the resulting nucleotide is added to the 3′-OH group of the growing nucleotide strand. </a:t>
            </a:r>
            <a:endParaRPr lang="en-GB" dirty="0" smtClean="0"/>
          </a:p>
          <a:p>
            <a:pPr marL="342900" indent="-342900">
              <a:buAutoNum type="arabicPeriod"/>
            </a:pPr>
            <a:r>
              <a:rPr lang="en-GB" dirty="0" smtClean="0"/>
              <a:t>Replication </a:t>
            </a:r>
            <a:r>
              <a:rPr lang="en-GB" dirty="0"/>
              <a:t>is continuous on the leading strand and discontinuous on the lagging strand. </a:t>
            </a:r>
            <a:endParaRPr lang="en-GB" dirty="0" smtClean="0"/>
          </a:p>
          <a:p>
            <a:pPr marL="342900" indent="-342900">
              <a:buAutoNum type="arabicPeriod"/>
            </a:pPr>
            <a:r>
              <a:rPr lang="en-GB" dirty="0" smtClean="0"/>
              <a:t>New </a:t>
            </a:r>
            <a:r>
              <a:rPr lang="en-GB" dirty="0"/>
              <a:t>nucleotide strands are complementary and antiparallel to their template strands. </a:t>
            </a:r>
            <a:endParaRPr lang="en-GB" dirty="0" smtClean="0"/>
          </a:p>
          <a:p>
            <a:pPr marL="342900" indent="-342900">
              <a:buAutoNum type="arabicPeriod"/>
            </a:pPr>
            <a:r>
              <a:rPr lang="en-GB" dirty="0" smtClean="0"/>
              <a:t>Replication </a:t>
            </a:r>
            <a:r>
              <a:rPr lang="en-GB" dirty="0"/>
              <a:t>takes place at very high rates and is astonishingly accurate, thanks to precise nucleotide selection, proofreading, and repair mechanisms.  </a:t>
            </a:r>
            <a:endParaRPr lang="en-US" dirty="0"/>
          </a:p>
        </p:txBody>
      </p:sp>
      <p:sp>
        <p:nvSpPr>
          <p:cNvPr id="4" name="TextBox 3"/>
          <p:cNvSpPr txBox="1"/>
          <p:nvPr/>
        </p:nvSpPr>
        <p:spPr>
          <a:xfrm>
            <a:off x="0" y="0"/>
            <a:ext cx="1219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smtClean="0"/>
              <a:t>Replication: </a:t>
            </a:r>
            <a:r>
              <a:rPr lang="en-GB" sz="2400" b="1" dirty="0"/>
              <a:t>Basic Rules </a:t>
            </a:r>
            <a:endParaRPr lang="en-US" sz="2400" b="1" dirty="0"/>
          </a:p>
        </p:txBody>
      </p:sp>
    </p:spTree>
    <p:extLst>
      <p:ext uri="{BB962C8B-B14F-4D97-AF65-F5344CB8AC3E}">
        <p14:creationId xmlns:p14="http://schemas.microsoft.com/office/powerpoint/2010/main" val="1954357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888" y="983087"/>
            <a:ext cx="8034528" cy="646331"/>
          </a:xfrm>
          <a:prstGeom prst="rect">
            <a:avLst/>
          </a:prstGeom>
        </p:spPr>
        <p:txBody>
          <a:bodyPr wrap="square">
            <a:spAutoFit/>
          </a:bodyPr>
          <a:lstStyle/>
          <a:p>
            <a:r>
              <a:rPr lang="en-GB" dirty="0"/>
              <a:t>The Fidelity of DNA Replication Overall, the error rate in replication is less than one mistake per billion nucleotides. How is this incredible accuracy achieved?</a:t>
            </a:r>
            <a:endParaRPr lang="en-US" dirty="0"/>
          </a:p>
        </p:txBody>
      </p:sp>
      <p:sp>
        <p:nvSpPr>
          <p:cNvPr id="3" name="Rectangle 2"/>
          <p:cNvSpPr/>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GB" sz="3200" b="1" dirty="0"/>
              <a:t>The Fidelity of DNA Replication </a:t>
            </a:r>
            <a:endParaRPr lang="en-US" sz="3200" b="1" dirty="0"/>
          </a:p>
        </p:txBody>
      </p:sp>
      <p:sp>
        <p:nvSpPr>
          <p:cNvPr id="4" name="Rectangle 3"/>
          <p:cNvSpPr/>
          <p:nvPr/>
        </p:nvSpPr>
        <p:spPr>
          <a:xfrm>
            <a:off x="2078736" y="2165110"/>
            <a:ext cx="7961376" cy="3970318"/>
          </a:xfrm>
          <a:prstGeom prst="rect">
            <a:avLst/>
          </a:prstGeom>
        </p:spPr>
        <p:txBody>
          <a:bodyPr wrap="square">
            <a:spAutoFit/>
          </a:bodyPr>
          <a:lstStyle/>
          <a:p>
            <a:r>
              <a:rPr lang="en-GB" dirty="0"/>
              <a:t>DNA polymerases are very particular in pairing </a:t>
            </a:r>
            <a:r>
              <a:rPr lang="en-GB" dirty="0" smtClean="0"/>
              <a:t>nucleotides </a:t>
            </a:r>
            <a:r>
              <a:rPr lang="en-GB" dirty="0"/>
              <a:t>with their complements on the template strand. Errors in nucleotide selection by DNA polymerase arise only about once per 100,000 nucleotides. </a:t>
            </a:r>
            <a:endParaRPr lang="en-GB" dirty="0" smtClean="0"/>
          </a:p>
          <a:p>
            <a:endParaRPr lang="en-GB" dirty="0"/>
          </a:p>
          <a:p>
            <a:r>
              <a:rPr lang="en-GB" dirty="0" smtClean="0"/>
              <a:t>Most </a:t>
            </a:r>
            <a:r>
              <a:rPr lang="en-GB" dirty="0"/>
              <a:t>of the errors that do arise in nucleotide selection are corrected in a second process called </a:t>
            </a:r>
            <a:r>
              <a:rPr lang="en-GB" b="1" dirty="0"/>
              <a:t>proofreading</a:t>
            </a:r>
            <a:r>
              <a:rPr lang="en-GB" dirty="0"/>
              <a:t>. </a:t>
            </a:r>
            <a:endParaRPr lang="en-GB" dirty="0" smtClean="0"/>
          </a:p>
          <a:p>
            <a:endParaRPr lang="en-GB" dirty="0"/>
          </a:p>
          <a:p>
            <a:r>
              <a:rPr lang="en-GB" dirty="0" smtClean="0"/>
              <a:t>When </a:t>
            </a:r>
            <a:r>
              <a:rPr lang="en-GB" dirty="0"/>
              <a:t>a DNA polymerase inserts an </a:t>
            </a:r>
            <a:r>
              <a:rPr lang="en-GB" dirty="0" smtClean="0"/>
              <a:t>incorrect </a:t>
            </a:r>
            <a:r>
              <a:rPr lang="en-GB" dirty="0"/>
              <a:t>nucleotide into the growing strand, the 3′-OH group of the </a:t>
            </a:r>
            <a:r>
              <a:rPr lang="en-GB" dirty="0" err="1"/>
              <a:t>mispaired</a:t>
            </a:r>
            <a:r>
              <a:rPr lang="en-GB" dirty="0"/>
              <a:t> nucleotide is not correctly positioned in the active site of the DNA polymerase for accepting the next nucleotide. The incorrect positioning stalls the </a:t>
            </a:r>
            <a:r>
              <a:rPr lang="en-GB" dirty="0" smtClean="0"/>
              <a:t>polymerization </a:t>
            </a:r>
            <a:r>
              <a:rPr lang="en-GB" dirty="0"/>
              <a:t>reaction, and the 3′→5′ </a:t>
            </a:r>
            <a:r>
              <a:rPr lang="en-GB" dirty="0" err="1"/>
              <a:t>exonuclease</a:t>
            </a:r>
            <a:r>
              <a:rPr lang="en-GB" dirty="0"/>
              <a:t> activity of DNA polymerase removes the incorrectly paired nucleotide. DNA polymerase then inserts the correct nucleotide. Together, proofreading and nucleotide selection result in an error rate of only one in 10 million </a:t>
            </a:r>
            <a:r>
              <a:rPr lang="en-GB" dirty="0" smtClean="0"/>
              <a:t>nucleotides.</a:t>
            </a:r>
            <a:endParaRPr lang="en-US" dirty="0"/>
          </a:p>
        </p:txBody>
      </p:sp>
    </p:spTree>
    <p:extLst>
      <p:ext uri="{BB962C8B-B14F-4D97-AF65-F5344CB8AC3E}">
        <p14:creationId xmlns:p14="http://schemas.microsoft.com/office/powerpoint/2010/main" val="3627661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49ABF15-3C4A-E727-6756-0EE575DA8574}"/>
              </a:ext>
            </a:extLst>
          </p:cNvPr>
          <p:cNvSpPr txBox="1"/>
          <p:nvPr/>
        </p:nvSpPr>
        <p:spPr>
          <a:xfrm>
            <a:off x="2120900" y="1737054"/>
            <a:ext cx="7950200" cy="193899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solidFill>
                  <a:srgbClr val="333333"/>
                </a:solidFill>
                <a:effectLst/>
                <a:latin typeface="Roboto" panose="02000000000000000000" pitchFamily="2" charset="0"/>
                <a:ea typeface="Calibri" panose="020F0502020204030204" pitchFamily="34" charset="0"/>
                <a:cs typeface="Nirmala UI" panose="020B0502040204020203" pitchFamily="34" charset="0"/>
              </a:rPr>
              <a:t>In molecular biology</a:t>
            </a:r>
            <a:r>
              <a:rPr lang="en-US" sz="2400" dirty="0">
                <a:solidFill>
                  <a:srgbClr val="333333"/>
                </a:solidFill>
                <a:effectLst/>
                <a:latin typeface="Roboto" panose="02000000000000000000" pitchFamily="2" charset="0"/>
                <a:ea typeface="Calibri" panose="020F0502020204030204" pitchFamily="34" charset="0"/>
                <a:cs typeface="Nirmala UI" panose="020B0502040204020203" pitchFamily="34" charset="0"/>
              </a:rPr>
              <a:t>, </a:t>
            </a:r>
            <a:r>
              <a:rPr lang="en-US" sz="2400" b="1" i="1" dirty="0">
                <a:solidFill>
                  <a:schemeClr val="accent1"/>
                </a:solidFill>
                <a:effectLst/>
                <a:latin typeface="Roboto" panose="02000000000000000000" pitchFamily="2" charset="0"/>
                <a:ea typeface="Calibri" panose="020F0502020204030204" pitchFamily="34" charset="0"/>
                <a:cs typeface="Nirmala UI" panose="020B0502040204020203" pitchFamily="34" charset="0"/>
              </a:rPr>
              <a:t>central dogma </a:t>
            </a:r>
            <a:r>
              <a:rPr lang="en-US" sz="2400" dirty="0">
                <a:solidFill>
                  <a:srgbClr val="333333"/>
                </a:solidFill>
                <a:effectLst/>
                <a:latin typeface="Roboto" panose="02000000000000000000" pitchFamily="2" charset="0"/>
                <a:ea typeface="Calibri" panose="020F0502020204030204" pitchFamily="34" charset="0"/>
                <a:cs typeface="Nirmala UI" panose="020B0502040204020203" pitchFamily="34" charset="0"/>
              </a:rPr>
              <a:t>explain the flow of genetic information from DNA to RNA to protein. </a:t>
            </a:r>
          </a:p>
          <a:p>
            <a:pPr algn="ctr"/>
            <a:endParaRPr lang="en-US" sz="2400" dirty="0">
              <a:solidFill>
                <a:srgbClr val="333333"/>
              </a:solidFill>
              <a:latin typeface="Roboto" panose="02000000000000000000" pitchFamily="2" charset="0"/>
              <a:ea typeface="Calibri" panose="020F0502020204030204" pitchFamily="34" charset="0"/>
              <a:cs typeface="Nirmala UI" panose="020B0502040204020203" pitchFamily="34" charset="0"/>
            </a:endParaRPr>
          </a:p>
          <a:p>
            <a:pPr algn="ctr"/>
            <a:r>
              <a:rPr lang="en-US" sz="2400" dirty="0">
                <a:solidFill>
                  <a:srgbClr val="333333"/>
                </a:solidFill>
                <a:effectLst/>
                <a:latin typeface="Roboto" panose="02000000000000000000" pitchFamily="2" charset="0"/>
                <a:ea typeface="Calibri" panose="020F0502020204030204" pitchFamily="34" charset="0"/>
                <a:cs typeface="Nirmala UI" panose="020B0502040204020203" pitchFamily="34" charset="0"/>
              </a:rPr>
              <a:t>It is defined as a </a:t>
            </a:r>
            <a:r>
              <a:rPr lang="en-US" sz="2400" b="1" dirty="0">
                <a:solidFill>
                  <a:schemeClr val="accent1"/>
                </a:solidFill>
                <a:effectLst/>
                <a:latin typeface="Roboto" panose="02000000000000000000" pitchFamily="2" charset="0"/>
                <a:ea typeface="Calibri" panose="020F0502020204030204" pitchFamily="34" charset="0"/>
                <a:cs typeface="Nirmala UI" panose="020B0502040204020203" pitchFamily="34" charset="0"/>
              </a:rPr>
              <a:t>process</a:t>
            </a:r>
            <a:r>
              <a:rPr lang="en-US" sz="2400" dirty="0">
                <a:solidFill>
                  <a:srgbClr val="333333"/>
                </a:solidFill>
                <a:effectLst/>
                <a:latin typeface="Roboto" panose="02000000000000000000" pitchFamily="2" charset="0"/>
                <a:ea typeface="Calibri" panose="020F0502020204030204" pitchFamily="34" charset="0"/>
                <a:cs typeface="Nirmala UI" panose="020B0502040204020203" pitchFamily="34" charset="0"/>
              </a:rPr>
              <a:t> in which the information in DNA is converted into a functional product</a:t>
            </a:r>
            <a:endParaRPr lang="en-US" sz="2400" dirty="0"/>
          </a:p>
        </p:txBody>
      </p:sp>
      <p:sp>
        <p:nvSpPr>
          <p:cNvPr id="6" name="TextBox 5">
            <a:extLst>
              <a:ext uri="{FF2B5EF4-FFF2-40B4-BE49-F238E27FC236}">
                <a16:creationId xmlns:a16="http://schemas.microsoft.com/office/drawing/2014/main" xmlns="" id="{EA8424C8-35E9-0CB8-729A-61165DA831D2}"/>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3200" b="1" dirty="0"/>
              <a:t>Central Dogma of Molecular Biology</a:t>
            </a:r>
            <a:endParaRPr lang="en-US" sz="3200" b="1" dirty="0"/>
          </a:p>
        </p:txBody>
      </p:sp>
      <p:sp>
        <p:nvSpPr>
          <p:cNvPr id="7" name="TextBox 6">
            <a:extLst>
              <a:ext uri="{FF2B5EF4-FFF2-40B4-BE49-F238E27FC236}">
                <a16:creationId xmlns:a16="http://schemas.microsoft.com/office/drawing/2014/main" xmlns="" id="{6334F9B7-F923-D1BA-F231-A0AF958FFB3D}"/>
              </a:ext>
            </a:extLst>
          </p:cNvPr>
          <p:cNvSpPr txBox="1"/>
          <p:nvPr/>
        </p:nvSpPr>
        <p:spPr>
          <a:xfrm>
            <a:off x="3299090" y="4920059"/>
            <a:ext cx="5593820" cy="923330"/>
          </a:xfrm>
          <a:prstGeom prst="rect">
            <a:avLst/>
          </a:prstGeom>
          <a:noFill/>
        </p:spPr>
        <p:txBody>
          <a:bodyPr wrap="square">
            <a:spAutoFit/>
          </a:bodyPr>
          <a:lstStyle/>
          <a:p>
            <a:pPr algn="ctr"/>
            <a:r>
              <a:rPr lang="en-GB" b="1" i="1" dirty="0">
                <a:solidFill>
                  <a:srgbClr val="333333"/>
                </a:solidFill>
                <a:effectLst/>
                <a:latin typeface="Roboto" panose="02000000000000000000" pitchFamily="2" charset="0"/>
              </a:rPr>
              <a:t>“Central dogma</a:t>
            </a:r>
            <a:r>
              <a:rPr lang="en-GB" b="1" i="0" dirty="0">
                <a:solidFill>
                  <a:srgbClr val="333333"/>
                </a:solidFill>
                <a:effectLst/>
                <a:latin typeface="Roboto" panose="02000000000000000000" pitchFamily="2" charset="0"/>
              </a:rPr>
              <a:t> </a:t>
            </a:r>
            <a:r>
              <a:rPr lang="en-GB" b="1" i="1" dirty="0">
                <a:solidFill>
                  <a:srgbClr val="333333"/>
                </a:solidFill>
                <a:effectLst/>
                <a:latin typeface="Roboto" panose="02000000000000000000" pitchFamily="2" charset="0"/>
              </a:rPr>
              <a:t>is the process in which</a:t>
            </a:r>
            <a:r>
              <a:rPr lang="en-GB" b="1" i="0" dirty="0">
                <a:solidFill>
                  <a:srgbClr val="333333"/>
                </a:solidFill>
                <a:effectLst/>
                <a:latin typeface="Roboto" panose="02000000000000000000" pitchFamily="2" charset="0"/>
              </a:rPr>
              <a:t> </a:t>
            </a:r>
            <a:r>
              <a:rPr lang="en-GB" b="1" i="1" dirty="0">
                <a:solidFill>
                  <a:srgbClr val="333333"/>
                </a:solidFill>
                <a:effectLst/>
                <a:latin typeface="Roboto" panose="02000000000000000000" pitchFamily="2" charset="0"/>
              </a:rPr>
              <a:t>the genetic information flows from DNA to RNA, to make a functional product protein.“</a:t>
            </a:r>
            <a:endParaRPr lang="en-US" dirty="0"/>
          </a:p>
        </p:txBody>
      </p:sp>
    </p:spTree>
    <p:extLst>
      <p:ext uri="{BB962C8B-B14F-4D97-AF65-F5344CB8AC3E}">
        <p14:creationId xmlns:p14="http://schemas.microsoft.com/office/powerpoint/2010/main" val="3778920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0280" y="1344168"/>
            <a:ext cx="8193024" cy="369332"/>
          </a:xfrm>
          <a:prstGeom prst="rect">
            <a:avLst/>
          </a:prstGeom>
          <a:noFill/>
        </p:spPr>
        <p:txBody>
          <a:bodyPr wrap="square" rtlCol="0">
            <a:spAutoFit/>
          </a:bodyPr>
          <a:lstStyle/>
          <a:p>
            <a:r>
              <a:rPr lang="en-GB" b="1" dirty="0" smtClean="0"/>
              <a:t>Replication of DNA is vital for life; inhibition of replication prevents cell division. </a:t>
            </a:r>
            <a:endParaRPr lang="en-US" b="1" dirty="0"/>
          </a:p>
        </p:txBody>
      </p:sp>
      <p:sp>
        <p:nvSpPr>
          <p:cNvPr id="5" name="TextBox 4"/>
          <p:cNvSpPr txBox="1"/>
          <p:nvPr/>
        </p:nvSpPr>
        <p:spPr>
          <a:xfrm>
            <a:off x="0" y="0"/>
            <a:ext cx="1219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smtClean="0"/>
              <a:t>Replication: Inhibition of Replication</a:t>
            </a:r>
            <a:endParaRPr lang="en-US" sz="2400" b="1" dirty="0"/>
          </a:p>
        </p:txBody>
      </p:sp>
      <p:sp>
        <p:nvSpPr>
          <p:cNvPr id="6" name="TextBox 5"/>
          <p:cNvSpPr txBox="1"/>
          <p:nvPr/>
        </p:nvSpPr>
        <p:spPr>
          <a:xfrm>
            <a:off x="1220723" y="2140390"/>
            <a:ext cx="9721079" cy="1477328"/>
          </a:xfrm>
          <a:prstGeom prst="rect">
            <a:avLst/>
          </a:prstGeom>
          <a:noFill/>
        </p:spPr>
        <p:txBody>
          <a:bodyPr wrap="square" rtlCol="0">
            <a:spAutoFit/>
          </a:bodyPr>
          <a:lstStyle/>
          <a:p>
            <a:r>
              <a:rPr lang="en-GB" b="1" dirty="0" smtClean="0"/>
              <a:t>Topoisomerase II (DNA </a:t>
            </a:r>
            <a:r>
              <a:rPr lang="en-GB" b="1" dirty="0" err="1" smtClean="0"/>
              <a:t>Gyrase</a:t>
            </a:r>
            <a:r>
              <a:rPr lang="en-GB" b="1" dirty="0" smtClean="0"/>
              <a:t>) Inhibitor</a:t>
            </a:r>
          </a:p>
          <a:p>
            <a:r>
              <a:rPr lang="en-GB" dirty="0"/>
              <a:t>	</a:t>
            </a:r>
            <a:r>
              <a:rPr lang="en-GB" dirty="0" smtClean="0"/>
              <a:t>- </a:t>
            </a:r>
            <a:r>
              <a:rPr lang="en-GB" b="1" dirty="0" err="1"/>
              <a:t>Fluoroquinolones</a:t>
            </a:r>
            <a:r>
              <a:rPr lang="en-GB" dirty="0"/>
              <a:t> are the group of antibiotics that are used in treating infections caused by </a:t>
            </a:r>
            <a:r>
              <a:rPr lang="en-GB" dirty="0" smtClean="0"/>
              <a:t>	both </a:t>
            </a:r>
            <a:r>
              <a:rPr lang="en-GB" dirty="0"/>
              <a:t>Gram-positive and Gram-negative organisms. </a:t>
            </a:r>
            <a:r>
              <a:rPr lang="en-GB" b="1" dirty="0" err="1"/>
              <a:t>Nalidixic</a:t>
            </a:r>
            <a:r>
              <a:rPr lang="en-GB" b="1" dirty="0"/>
              <a:t> acid </a:t>
            </a:r>
            <a:r>
              <a:rPr lang="en-GB" dirty="0"/>
              <a:t>which was introduced in </a:t>
            </a:r>
            <a:r>
              <a:rPr lang="en-GB" dirty="0" smtClean="0"/>
              <a:t>	1962 </a:t>
            </a:r>
            <a:r>
              <a:rPr lang="en-GB" dirty="0"/>
              <a:t>was the first quinolone for clinical use. </a:t>
            </a:r>
            <a:endParaRPr lang="en-GB" dirty="0" smtClean="0"/>
          </a:p>
          <a:p>
            <a:r>
              <a:rPr lang="en-GB" dirty="0"/>
              <a:t>	</a:t>
            </a:r>
            <a:endParaRPr lang="en-US" dirty="0"/>
          </a:p>
        </p:txBody>
      </p:sp>
    </p:spTree>
    <p:extLst>
      <p:ext uri="{BB962C8B-B14F-4D97-AF65-F5344CB8AC3E}">
        <p14:creationId xmlns:p14="http://schemas.microsoft.com/office/powerpoint/2010/main" val="1690917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36432AE0-8847-D1F9-BAD7-BF909F2C39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062"/>
          <a:stretch/>
        </p:blipFill>
        <p:spPr bwMode="auto">
          <a:xfrm>
            <a:off x="6324600" y="1333500"/>
            <a:ext cx="5727700" cy="1673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5184D1E3-F1A9-B970-1BCD-60578DA9A424}"/>
              </a:ext>
            </a:extLst>
          </p:cNvPr>
          <p:cNvSpPr txBox="1"/>
          <p:nvPr/>
        </p:nvSpPr>
        <p:spPr>
          <a:xfrm>
            <a:off x="406400" y="1138307"/>
            <a:ext cx="6096000" cy="5016758"/>
          </a:xfrm>
          <a:prstGeom prst="rect">
            <a:avLst/>
          </a:prstGeom>
          <a:noFill/>
        </p:spPr>
        <p:txBody>
          <a:bodyPr wrap="square">
            <a:spAutoFit/>
          </a:bodyPr>
          <a:lstStyle/>
          <a:p>
            <a:r>
              <a:rPr lang="en-GB" sz="2000" b="1" dirty="0"/>
              <a:t>The central dogma of molecular biology, comprising the three major processes in the cellular utilization of genetic information. </a:t>
            </a:r>
          </a:p>
          <a:p>
            <a:endParaRPr lang="en-GB" sz="2000" b="1" dirty="0"/>
          </a:p>
          <a:p>
            <a:r>
              <a:rPr lang="en-GB" sz="2000" b="1" dirty="0">
                <a:solidFill>
                  <a:schemeClr val="accent1"/>
                </a:solidFill>
              </a:rPr>
              <a:t>The first is replication</a:t>
            </a:r>
            <a:r>
              <a:rPr lang="en-GB" sz="2000" b="1" dirty="0"/>
              <a:t>, the copying of parental DNA to form daughter DNA molecules with identical nucleotide sequences. </a:t>
            </a:r>
          </a:p>
          <a:p>
            <a:endParaRPr lang="en-GB" sz="2000" b="1" dirty="0"/>
          </a:p>
          <a:p>
            <a:r>
              <a:rPr lang="en-GB" sz="2000" b="1" dirty="0">
                <a:solidFill>
                  <a:schemeClr val="accent1"/>
                </a:solidFill>
              </a:rPr>
              <a:t>The second is transcription</a:t>
            </a:r>
            <a:r>
              <a:rPr lang="en-GB" sz="2000" b="1" dirty="0"/>
              <a:t>, the process by which parts of the genetic message encoded in DNA are copied precisely into RNA. </a:t>
            </a:r>
          </a:p>
          <a:p>
            <a:endParaRPr lang="en-GB" sz="2000" b="1" dirty="0"/>
          </a:p>
          <a:p>
            <a:r>
              <a:rPr lang="en-GB" sz="2000" b="1" dirty="0">
                <a:solidFill>
                  <a:schemeClr val="accent1"/>
                </a:solidFill>
              </a:rPr>
              <a:t>The third is translation</a:t>
            </a:r>
            <a:r>
              <a:rPr lang="en-GB" sz="2000" b="1" dirty="0"/>
              <a:t>, whereby the genetic message encoded in messenger RNA is translated on the ribosomes into a polypeptide with a particular sequence of amino acids</a:t>
            </a:r>
            <a:endParaRPr lang="en-US" sz="2000" b="1" dirty="0"/>
          </a:p>
        </p:txBody>
      </p:sp>
      <p:sp>
        <p:nvSpPr>
          <p:cNvPr id="6" name="TextBox 5">
            <a:extLst>
              <a:ext uri="{FF2B5EF4-FFF2-40B4-BE49-F238E27FC236}">
                <a16:creationId xmlns:a16="http://schemas.microsoft.com/office/drawing/2014/main" xmlns="" id="{80FE5598-5C1C-D36C-9324-E868B472A28F}"/>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3200" b="1" dirty="0"/>
              <a:t>Central Dogma of Molecular Biology</a:t>
            </a:r>
            <a:endParaRPr lang="en-US" sz="3200" b="1" dirty="0"/>
          </a:p>
        </p:txBody>
      </p:sp>
      <p:pic>
        <p:nvPicPr>
          <p:cNvPr id="9" name="Picture 8">
            <a:extLst>
              <a:ext uri="{FF2B5EF4-FFF2-40B4-BE49-F238E27FC236}">
                <a16:creationId xmlns:a16="http://schemas.microsoft.com/office/drawing/2014/main" xmlns="" id="{1E4B9076-4F27-6020-85AD-5F61F82D13B2}"/>
              </a:ext>
            </a:extLst>
          </p:cNvPr>
          <p:cNvPicPr>
            <a:picLocks noChangeAspect="1"/>
          </p:cNvPicPr>
          <p:nvPr/>
        </p:nvPicPr>
        <p:blipFill rotWithShape="1">
          <a:blip r:embed="rId3"/>
          <a:srcRect t="10785"/>
          <a:stretch/>
        </p:blipFill>
        <p:spPr>
          <a:xfrm>
            <a:off x="6726126" y="3514725"/>
            <a:ext cx="4979193" cy="2517258"/>
          </a:xfrm>
          <a:prstGeom prst="rect">
            <a:avLst/>
          </a:prstGeom>
        </p:spPr>
      </p:pic>
    </p:spTree>
    <p:extLst>
      <p:ext uri="{BB962C8B-B14F-4D97-AF65-F5344CB8AC3E}">
        <p14:creationId xmlns:p14="http://schemas.microsoft.com/office/powerpoint/2010/main" val="384402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C262EF-9D0C-FD6F-7A44-D544B6201E9C}"/>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a:t>Replication</a:t>
            </a:r>
          </a:p>
        </p:txBody>
      </p:sp>
      <p:sp>
        <p:nvSpPr>
          <p:cNvPr id="4" name="TextBox 3">
            <a:extLst>
              <a:ext uri="{FF2B5EF4-FFF2-40B4-BE49-F238E27FC236}">
                <a16:creationId xmlns:a16="http://schemas.microsoft.com/office/drawing/2014/main" xmlns="" id="{32671B69-1602-2C18-6FA4-2E5D2A280EB7}"/>
              </a:ext>
            </a:extLst>
          </p:cNvPr>
          <p:cNvSpPr txBox="1"/>
          <p:nvPr/>
        </p:nvSpPr>
        <p:spPr>
          <a:xfrm>
            <a:off x="3044825" y="717232"/>
            <a:ext cx="6102350" cy="707886"/>
          </a:xfrm>
          <a:prstGeom prst="rect">
            <a:avLst/>
          </a:prstGeom>
          <a:noFill/>
        </p:spPr>
        <p:txBody>
          <a:bodyPr wrap="square">
            <a:spAutoFit/>
          </a:bodyPr>
          <a:lstStyle/>
          <a:p>
            <a:pPr algn="ctr"/>
            <a:r>
              <a:rPr lang="en-GB" sz="2000" b="1" dirty="0"/>
              <a:t>Genetic Information must be accurately copied every time a cell divides.</a:t>
            </a:r>
            <a:endParaRPr lang="en-US" sz="2000" b="1" dirty="0"/>
          </a:p>
        </p:txBody>
      </p:sp>
      <p:sp>
        <p:nvSpPr>
          <p:cNvPr id="5" name="TextBox 4">
            <a:extLst>
              <a:ext uri="{FF2B5EF4-FFF2-40B4-BE49-F238E27FC236}">
                <a16:creationId xmlns:a16="http://schemas.microsoft.com/office/drawing/2014/main" xmlns="" id="{63065927-7879-1F48-F891-AF58C9B0B753}"/>
              </a:ext>
            </a:extLst>
          </p:cNvPr>
          <p:cNvSpPr txBox="1"/>
          <p:nvPr/>
        </p:nvSpPr>
        <p:spPr>
          <a:xfrm>
            <a:off x="307181" y="1557575"/>
            <a:ext cx="4741069"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dirty="0"/>
              <a:t>A huge amount of genetic information and an enormous number of cell divisions are required to produce a multicellular adult organism; even a low rate of error during copying would be catastrophic. </a:t>
            </a:r>
          </a:p>
          <a:p>
            <a:r>
              <a:rPr lang="en-GB" dirty="0"/>
              <a:t>A single-celled human zygote contains 6.4 billion base pairs of DNA. </a:t>
            </a:r>
          </a:p>
          <a:p>
            <a:r>
              <a:rPr lang="en-GB" dirty="0"/>
              <a:t>If a copying error were made only once per million base pairs, 6400 mistakes would be made every time a cell divided—errors that would be compounded at each of the millions of cell divisions that take place in human development.</a:t>
            </a:r>
            <a:endParaRPr lang="en-US" dirty="0"/>
          </a:p>
        </p:txBody>
      </p:sp>
      <p:sp>
        <p:nvSpPr>
          <p:cNvPr id="7" name="TextBox 6">
            <a:extLst>
              <a:ext uri="{FF2B5EF4-FFF2-40B4-BE49-F238E27FC236}">
                <a16:creationId xmlns:a16="http://schemas.microsoft.com/office/drawing/2014/main" xmlns="" id="{B1F91042-18D6-FC34-F67C-F801A6FD7FF0}"/>
              </a:ext>
            </a:extLst>
          </p:cNvPr>
          <p:cNvSpPr txBox="1"/>
          <p:nvPr/>
        </p:nvSpPr>
        <p:spPr>
          <a:xfrm>
            <a:off x="5267325" y="3995678"/>
            <a:ext cx="6100762"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dirty="0"/>
              <a:t>Not only must the copying of DNA be astoundingly accurate, it must also take place at breakneck speed. The single, circular chromosome of E. coli contains about 4.6 million base pairs. At a rate of more than 1000 nucleotides per minute, replication of the entire chromosome would require almost 3 days. Yet, as already stated, these bacteria are capable of dividing every 20 minutes. E. coli actually replicates its DNA at a rate of 1000 nucleotides per second, with less than one error in a billion nucleotides. How is this extraordinarily accurate and rapid process accomplished?</a:t>
            </a:r>
            <a:endParaRPr lang="en-US" dirty="0"/>
          </a:p>
        </p:txBody>
      </p:sp>
    </p:spTree>
    <p:extLst>
      <p:ext uri="{BB962C8B-B14F-4D97-AF65-F5344CB8AC3E}">
        <p14:creationId xmlns:p14="http://schemas.microsoft.com/office/powerpoint/2010/main" val="2691321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C262EF-9D0C-FD6F-7A44-D544B6201E9C}"/>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a:t>Replication</a:t>
            </a:r>
          </a:p>
        </p:txBody>
      </p:sp>
      <p:sp>
        <p:nvSpPr>
          <p:cNvPr id="5" name="TextBox 4">
            <a:extLst>
              <a:ext uri="{FF2B5EF4-FFF2-40B4-BE49-F238E27FC236}">
                <a16:creationId xmlns:a16="http://schemas.microsoft.com/office/drawing/2014/main" xmlns="" id="{CD0D901C-5755-5792-FBC2-DF94A854C8E3}"/>
              </a:ext>
            </a:extLst>
          </p:cNvPr>
          <p:cNvSpPr txBox="1"/>
          <p:nvPr/>
        </p:nvSpPr>
        <p:spPr>
          <a:xfrm>
            <a:off x="1114425" y="1359663"/>
            <a:ext cx="9886950" cy="5262979"/>
          </a:xfrm>
          <a:prstGeom prst="rect">
            <a:avLst/>
          </a:prstGeom>
          <a:noFill/>
        </p:spPr>
        <p:txBody>
          <a:bodyPr wrap="square">
            <a:spAutoFit/>
          </a:bodyPr>
          <a:lstStyle/>
          <a:p>
            <a:r>
              <a:rPr lang="en-GB" sz="2800" dirty="0"/>
              <a:t>DNA is the genetic material. When the cell divides, the daughter cells receive an identical copy of genetic information from the parent cell. </a:t>
            </a:r>
          </a:p>
          <a:p>
            <a:endParaRPr lang="en-GB" sz="2800" dirty="0"/>
          </a:p>
          <a:p>
            <a:r>
              <a:rPr lang="en-GB" sz="2800" dirty="0"/>
              <a:t>Replication is a process in which DNA copies itself to produce identical daughter molecules of DNA. </a:t>
            </a:r>
          </a:p>
          <a:p>
            <a:endParaRPr lang="en-GB" sz="2800" dirty="0"/>
          </a:p>
          <a:p>
            <a:r>
              <a:rPr lang="en-GB" sz="2800" dirty="0"/>
              <a:t>Replication is carried out with high fidelity which is essential for the survival of the species. </a:t>
            </a:r>
          </a:p>
          <a:p>
            <a:endParaRPr lang="en-GB" sz="2800" dirty="0"/>
          </a:p>
          <a:p>
            <a:r>
              <a:rPr lang="en-GB" sz="2800" dirty="0"/>
              <a:t>Synthesis of a new DNA molecule is a complex process involving a series of steps. </a:t>
            </a:r>
            <a:endParaRPr lang="en-US" sz="2800" dirty="0"/>
          </a:p>
        </p:txBody>
      </p:sp>
    </p:spTree>
    <p:extLst>
      <p:ext uri="{BB962C8B-B14F-4D97-AF65-F5344CB8AC3E}">
        <p14:creationId xmlns:p14="http://schemas.microsoft.com/office/powerpoint/2010/main" val="1374580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0AA8625-4B20-2C73-8630-F9798142FECB}"/>
              </a:ext>
            </a:extLst>
          </p:cNvPr>
          <p:cNvSpPr txBox="1"/>
          <p:nvPr/>
        </p:nvSpPr>
        <p:spPr>
          <a:xfrm>
            <a:off x="0" y="0"/>
            <a:ext cx="12192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3200" dirty="0"/>
              <a:t>All DNA replication takes place in a semiconservative manner</a:t>
            </a:r>
            <a:endParaRPr lang="en-US" sz="3200" dirty="0"/>
          </a:p>
        </p:txBody>
      </p:sp>
      <p:sp>
        <p:nvSpPr>
          <p:cNvPr id="7" name="TextBox 6">
            <a:extLst>
              <a:ext uri="{FF2B5EF4-FFF2-40B4-BE49-F238E27FC236}">
                <a16:creationId xmlns:a16="http://schemas.microsoft.com/office/drawing/2014/main" xmlns="" id="{32D8E154-3719-10F4-E810-B7FB203F729E}"/>
              </a:ext>
            </a:extLst>
          </p:cNvPr>
          <p:cNvSpPr txBox="1"/>
          <p:nvPr/>
        </p:nvSpPr>
        <p:spPr>
          <a:xfrm>
            <a:off x="314325" y="1160877"/>
            <a:ext cx="6100762" cy="1754326"/>
          </a:xfrm>
          <a:prstGeom prst="rect">
            <a:avLst/>
          </a:prstGeom>
          <a:noFill/>
        </p:spPr>
        <p:txBody>
          <a:bodyPr wrap="square">
            <a:spAutoFit/>
          </a:bodyPr>
          <a:lstStyle/>
          <a:p>
            <a:r>
              <a:rPr lang="en-GB" dirty="0"/>
              <a:t>Initially, three models were proposed for DNA replication. </a:t>
            </a:r>
          </a:p>
          <a:p>
            <a:endParaRPr lang="en-GB" dirty="0"/>
          </a:p>
          <a:p>
            <a:r>
              <a:rPr lang="en-GB" b="1" dirty="0"/>
              <a:t>In conservative replication (Figure 12.1a), </a:t>
            </a:r>
            <a:r>
              <a:rPr lang="en-GB" dirty="0"/>
              <a:t>the entire double-stranded DNA molecule serves as a template for a whole new molecule of DNA, and the original DNA molecule is fully conserved during replication. </a:t>
            </a:r>
            <a:endParaRPr lang="en-US" dirty="0"/>
          </a:p>
        </p:txBody>
      </p:sp>
      <p:sp>
        <p:nvSpPr>
          <p:cNvPr id="9" name="TextBox 8">
            <a:extLst>
              <a:ext uri="{FF2B5EF4-FFF2-40B4-BE49-F238E27FC236}">
                <a16:creationId xmlns:a16="http://schemas.microsoft.com/office/drawing/2014/main" xmlns="" id="{1CDDD997-FBBB-EAE8-9999-7264C5F66F7B}"/>
              </a:ext>
            </a:extLst>
          </p:cNvPr>
          <p:cNvSpPr txBox="1"/>
          <p:nvPr/>
        </p:nvSpPr>
        <p:spPr>
          <a:xfrm>
            <a:off x="6750843" y="900981"/>
            <a:ext cx="5212557" cy="2308324"/>
          </a:xfrm>
          <a:prstGeom prst="rect">
            <a:avLst/>
          </a:prstGeom>
          <a:noFill/>
        </p:spPr>
        <p:txBody>
          <a:bodyPr wrap="square">
            <a:spAutoFit/>
          </a:bodyPr>
          <a:lstStyle/>
          <a:p>
            <a:r>
              <a:rPr lang="en-GB" b="1" dirty="0"/>
              <a:t>In dispersive replication (Figure 12.1b), </a:t>
            </a:r>
            <a:r>
              <a:rPr lang="en-GB" dirty="0"/>
              <a:t>both nucleotide strands break down (disperse) into fragments, which serve as templates for the synthesis of new DNA fragments, and then somehow reassemble into two complete DNA molecules. In this model, each resulting DNA molecule is interspersed with fragments of old and new DNA; none of the original molecule is conserved. </a:t>
            </a:r>
          </a:p>
        </p:txBody>
      </p:sp>
      <p:sp>
        <p:nvSpPr>
          <p:cNvPr id="11" name="TextBox 10">
            <a:extLst>
              <a:ext uri="{FF2B5EF4-FFF2-40B4-BE49-F238E27FC236}">
                <a16:creationId xmlns:a16="http://schemas.microsoft.com/office/drawing/2014/main" xmlns="" id="{C630F94F-A6DD-85BD-8DF0-21FC55AB913A}"/>
              </a:ext>
            </a:extLst>
          </p:cNvPr>
          <p:cNvSpPr txBox="1"/>
          <p:nvPr/>
        </p:nvSpPr>
        <p:spPr>
          <a:xfrm>
            <a:off x="7536656" y="3862518"/>
            <a:ext cx="4217194" cy="1477328"/>
          </a:xfrm>
          <a:prstGeom prst="rect">
            <a:avLst/>
          </a:prstGeom>
          <a:noFill/>
        </p:spPr>
        <p:txBody>
          <a:bodyPr wrap="square">
            <a:spAutoFit/>
          </a:bodyPr>
          <a:lstStyle/>
          <a:p>
            <a:r>
              <a:rPr lang="en-GB" b="1" dirty="0"/>
              <a:t>Semiconservative replication (Figure 12.1c)</a:t>
            </a:r>
            <a:r>
              <a:rPr lang="en-GB" dirty="0"/>
              <a:t> is intermediate between these two models; the two nucleotide strands unwind and each serves as a template for a new DNA molecule.</a:t>
            </a:r>
            <a:endParaRPr lang="en-US" dirty="0"/>
          </a:p>
        </p:txBody>
      </p:sp>
      <p:pic>
        <p:nvPicPr>
          <p:cNvPr id="2" name="Picture 1"/>
          <p:cNvPicPr>
            <a:picLocks noChangeAspect="1"/>
          </p:cNvPicPr>
          <p:nvPr/>
        </p:nvPicPr>
        <p:blipFill>
          <a:blip r:embed="rId2"/>
          <a:stretch>
            <a:fillRect/>
          </a:stretch>
        </p:blipFill>
        <p:spPr>
          <a:xfrm>
            <a:off x="314325" y="3491305"/>
            <a:ext cx="6662928" cy="3020792"/>
          </a:xfrm>
          <a:prstGeom prst="rect">
            <a:avLst/>
          </a:prstGeom>
        </p:spPr>
      </p:pic>
    </p:spTree>
    <p:extLst>
      <p:ext uri="{BB962C8B-B14F-4D97-AF65-F5344CB8AC3E}">
        <p14:creationId xmlns:p14="http://schemas.microsoft.com/office/powerpoint/2010/main" val="4237054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85C1D1A-6855-D0BF-3246-C6D1A5B3B5E9}"/>
              </a:ext>
            </a:extLst>
          </p:cNvPr>
          <p:cNvSpPr txBox="1"/>
          <p:nvPr/>
        </p:nvSpPr>
        <p:spPr>
          <a:xfrm>
            <a:off x="0" y="10209"/>
            <a:ext cx="122110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2800" b="1" dirty="0"/>
              <a:t>Meselson and Stahl demonstrated that DNA replication is semiconservative.</a:t>
            </a:r>
            <a:endParaRPr lang="en-US" sz="2800" b="1" dirty="0"/>
          </a:p>
        </p:txBody>
      </p:sp>
      <p:pic>
        <p:nvPicPr>
          <p:cNvPr id="2" name="Picture 1"/>
          <p:cNvPicPr>
            <a:picLocks noChangeAspect="1"/>
          </p:cNvPicPr>
          <p:nvPr/>
        </p:nvPicPr>
        <p:blipFill>
          <a:blip r:embed="rId2"/>
          <a:stretch>
            <a:fillRect/>
          </a:stretch>
        </p:blipFill>
        <p:spPr>
          <a:xfrm>
            <a:off x="3803987" y="758952"/>
            <a:ext cx="4306741" cy="6047589"/>
          </a:xfrm>
          <a:prstGeom prst="rect">
            <a:avLst/>
          </a:prstGeom>
        </p:spPr>
      </p:pic>
    </p:spTree>
    <p:extLst>
      <p:ext uri="{BB962C8B-B14F-4D97-AF65-F5344CB8AC3E}">
        <p14:creationId xmlns:p14="http://schemas.microsoft.com/office/powerpoint/2010/main" val="57864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5736D53-0C21-05F9-1D7E-1C8FFAD53A10}"/>
              </a:ext>
            </a:extLst>
          </p:cNvPr>
          <p:cNvSpPr txBox="1"/>
          <p:nvPr/>
        </p:nvSpPr>
        <p:spPr>
          <a:xfrm>
            <a:off x="0" y="10209"/>
            <a:ext cx="122110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sz="2800" b="1" dirty="0"/>
              <a:t>Meselson and Stahl demonstrated that DNA replication is semiconservative.</a:t>
            </a:r>
            <a:endParaRPr lang="en-US" sz="2800" b="1" dirty="0"/>
          </a:p>
        </p:txBody>
      </p:sp>
      <p:pic>
        <p:nvPicPr>
          <p:cNvPr id="2" name="Picture 1"/>
          <p:cNvPicPr>
            <a:picLocks noChangeAspect="1"/>
          </p:cNvPicPr>
          <p:nvPr/>
        </p:nvPicPr>
        <p:blipFill>
          <a:blip r:embed="rId2"/>
          <a:stretch>
            <a:fillRect/>
          </a:stretch>
        </p:blipFill>
        <p:spPr>
          <a:xfrm>
            <a:off x="1463039" y="824894"/>
            <a:ext cx="8275321" cy="6033433"/>
          </a:xfrm>
          <a:prstGeom prst="rect">
            <a:avLst/>
          </a:prstGeom>
        </p:spPr>
      </p:pic>
    </p:spTree>
    <p:extLst>
      <p:ext uri="{BB962C8B-B14F-4D97-AF65-F5344CB8AC3E}">
        <p14:creationId xmlns:p14="http://schemas.microsoft.com/office/powerpoint/2010/main" val="2124965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1423</Words>
  <Application>Microsoft Office PowerPoint</Application>
  <PresentationFormat>Widescreen</PresentationFormat>
  <Paragraphs>124</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Minion-Bold</vt:lpstr>
      <vt:lpstr>Minion-Italic</vt:lpstr>
      <vt:lpstr>Minion-Regular</vt:lpstr>
      <vt:lpstr>Nirmala UI</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58</cp:revision>
  <cp:lastPrinted>2023-03-16T06:17:37Z</cp:lastPrinted>
  <dcterms:created xsi:type="dcterms:W3CDTF">2023-02-28T03:35:24Z</dcterms:created>
  <dcterms:modified xsi:type="dcterms:W3CDTF">2023-04-11T05:28:26Z</dcterms:modified>
</cp:coreProperties>
</file>