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8E3ABDE6-A640-4608-BF8C-B38B3525232B}" type="datetimeFigureOut">
              <a:rPr lang="en-US" smtClean="0"/>
              <a:pPr/>
              <a:t>7/20/2019</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572E7102-87E7-42D1-A2F6-5C75606B5A9E}"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3ABDE6-A640-4608-BF8C-B38B3525232B}" type="datetimeFigureOut">
              <a:rPr lang="en-US" smtClean="0"/>
              <a:pPr/>
              <a:t>7/20/2019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E7102-87E7-42D1-A2F6-5C75606B5A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3ABDE6-A640-4608-BF8C-B38B3525232B}" type="datetimeFigureOut">
              <a:rPr lang="en-US" smtClean="0"/>
              <a:pPr/>
              <a:t>7/20/2019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E7102-87E7-42D1-A2F6-5C75606B5A9E}"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E3ABDE6-A640-4608-BF8C-B38B3525232B}" type="datetimeFigureOut">
              <a:rPr lang="en-US" smtClean="0"/>
              <a:pPr/>
              <a:t>7/20/2019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E7102-87E7-42D1-A2F6-5C75606B5A9E}"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8E3ABDE6-A640-4608-BF8C-B38B3525232B}" type="datetimeFigureOut">
              <a:rPr lang="en-US" smtClean="0"/>
              <a:pPr/>
              <a:t>7/20/2019</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572E7102-87E7-42D1-A2F6-5C75606B5A9E}"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E3ABDE6-A640-4608-BF8C-B38B3525232B}" type="datetimeFigureOut">
              <a:rPr lang="en-US" smtClean="0"/>
              <a:pPr/>
              <a:t>7/20/2019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E7102-87E7-42D1-A2F6-5C75606B5A9E}"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E3ABDE6-A640-4608-BF8C-B38B3525232B}" type="datetimeFigureOut">
              <a:rPr lang="en-US" smtClean="0"/>
              <a:pPr/>
              <a:t>7/20/2019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2E7102-87E7-42D1-A2F6-5C75606B5A9E}"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E3ABDE6-A640-4608-BF8C-B38B3525232B}" type="datetimeFigureOut">
              <a:rPr lang="en-US" smtClean="0"/>
              <a:pPr/>
              <a:t>7/20/2019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2E7102-87E7-42D1-A2F6-5C75606B5A9E}"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ABDE6-A640-4608-BF8C-B38B3525232B}" type="datetimeFigureOut">
              <a:rPr lang="en-US" smtClean="0"/>
              <a:pPr/>
              <a:t>7/20/2019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2E7102-87E7-42D1-A2F6-5C75606B5A9E}"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E3ABDE6-A640-4608-BF8C-B38B3525232B}" type="datetimeFigureOut">
              <a:rPr lang="en-US" smtClean="0"/>
              <a:pPr/>
              <a:t>7/20/2019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E7102-87E7-42D1-A2F6-5C75606B5A9E}"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E3ABDE6-A640-4608-BF8C-B38B3525232B}" type="datetimeFigureOut">
              <a:rPr lang="en-US" smtClean="0"/>
              <a:pPr/>
              <a:t>7/20/2019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E7102-87E7-42D1-A2F6-5C75606B5A9E}"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E3ABDE6-A640-4608-BF8C-B38B3525232B}" type="datetimeFigureOut">
              <a:rPr lang="en-US" smtClean="0"/>
              <a:pPr/>
              <a:t>7/20/2019</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72E7102-87E7-42D1-A2F6-5C75606B5A9E}"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Good Afternoon Everyone</a:t>
            </a:r>
            <a:endParaRPr lang="en-US" dirty="0"/>
          </a:p>
        </p:txBody>
      </p:sp>
      <p:sp>
        <p:nvSpPr>
          <p:cNvPr id="3" name="Subtitle 2"/>
          <p:cNvSpPr>
            <a:spLocks noGrp="1"/>
          </p:cNvSpPr>
          <p:nvPr>
            <p:ph type="subTitle" idx="1"/>
          </p:nvPr>
        </p:nvSpPr>
        <p:spPr/>
        <p:txBody>
          <a:bodyPr/>
          <a:lstStyle/>
          <a:p>
            <a:r>
              <a:rPr lang="en-US" dirty="0" smtClean="0"/>
              <a:t>Welcome to the class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pitchFamily="18" charset="0"/>
                <a:cs typeface="Times New Roman" pitchFamily="18" charset="0"/>
              </a:rPr>
              <a:t>Importance of Communication Model</a:t>
            </a:r>
            <a:endParaRPr lang="en-US" sz="36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lgn="ctr"/>
            <a:r>
              <a:rPr lang="en-US" sz="2400" dirty="0" smtClean="0"/>
              <a:t> </a:t>
            </a:r>
            <a:r>
              <a:rPr lang="en-US" sz="2000" dirty="0" smtClean="0"/>
              <a:t>model of communication is a medium through which information is enclosed in a package and passed or imparted by a sender to a receiver. Aristotle was the first theorists to take an initiative, in developing a communication model. He proposed the model before 300 B.C. Aristotle found the importance the participation of the audience, in a communication chain, in his communication model. Aristotle model of communication focuses more on public speaking rather than interpersonal </a:t>
            </a:r>
            <a:r>
              <a:rPr lang="en-US" sz="2000" dirty="0" smtClean="0"/>
              <a:t>speaking.</a:t>
            </a:r>
            <a:endParaRPr lang="en-US" sz="2000" dirty="0">
              <a:latin typeface="Times New Roman" pitchFamily="18" charset="0"/>
              <a:cs typeface="Times New Roman" pitchFamily="18" charset="0"/>
            </a:endParaRPr>
          </a:p>
        </p:txBody>
      </p:sp>
      <p:pic>
        <p:nvPicPr>
          <p:cNvPr id="5" name="Picture 4" descr="Communication-Model.jpg"/>
          <p:cNvPicPr>
            <a:picLocks noChangeAspect="1"/>
          </p:cNvPicPr>
          <p:nvPr/>
        </p:nvPicPr>
        <p:blipFill>
          <a:blip r:embed="rId2"/>
          <a:stretch>
            <a:fillRect/>
          </a:stretch>
        </p:blipFill>
        <p:spPr>
          <a:xfrm>
            <a:off x="228601" y="4118448"/>
            <a:ext cx="5486400" cy="256810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End Of The Session</a:t>
            </a:r>
            <a:endParaRPr lang="en-US" dirty="0"/>
          </a:p>
        </p:txBody>
      </p:sp>
      <p:sp>
        <p:nvSpPr>
          <p:cNvPr id="3" name="Content Placeholder 2"/>
          <p:cNvSpPr>
            <a:spLocks noGrp="1"/>
          </p:cNvSpPr>
          <p:nvPr>
            <p:ph sz="quarter" idx="1"/>
          </p:nvPr>
        </p:nvSpPr>
        <p:spPr/>
        <p:txBody>
          <a:bodyPr/>
          <a:lstStyle/>
          <a:p>
            <a:endParaRPr lang="en-US" dirty="0" smtClean="0"/>
          </a:p>
          <a:p>
            <a:endParaRPr lang="en-US" dirty="0" smtClean="0"/>
          </a:p>
          <a:p>
            <a:endParaRPr lang="en-US" dirty="0" smtClean="0"/>
          </a:p>
          <a:p>
            <a:endParaRPr lang="en-US" dirty="0" smtClean="0"/>
          </a:p>
          <a:p>
            <a:r>
              <a:rPr lang="en-US" dirty="0" smtClean="0">
                <a:solidFill>
                  <a:srgbClr val="7030A0"/>
                </a:solidFill>
              </a:rPr>
              <a:t>              </a:t>
            </a:r>
            <a:r>
              <a:rPr lang="en-US" sz="6600" dirty="0" smtClean="0">
                <a:solidFill>
                  <a:srgbClr val="7030A0"/>
                </a:solidFill>
              </a:rPr>
              <a:t>ARRIVEDERLA</a:t>
            </a:r>
            <a:endParaRPr lang="en-US" sz="6600"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Today’s Content</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en-US" sz="2800" dirty="0" smtClean="0">
                <a:latin typeface="Times New Roman" pitchFamily="18" charset="0"/>
                <a:cs typeface="Times New Roman" pitchFamily="18" charset="0"/>
              </a:rPr>
              <a:t>1.Necessity of two way communication</a:t>
            </a:r>
          </a:p>
          <a:p>
            <a:r>
              <a:rPr lang="en-US" sz="2800" dirty="0" smtClean="0">
                <a:latin typeface="Times New Roman" pitchFamily="18" charset="0"/>
                <a:cs typeface="Times New Roman" pitchFamily="18" charset="0"/>
              </a:rPr>
              <a:t>2.Communication Models</a:t>
            </a:r>
          </a:p>
          <a:p>
            <a:r>
              <a:rPr lang="en-US" sz="2800" dirty="0" smtClean="0">
                <a:latin typeface="Times New Roman" pitchFamily="18" charset="0"/>
                <a:cs typeface="Times New Roman" pitchFamily="18" charset="0"/>
              </a:rPr>
              <a:t>3. Aristotle’s Persuasive Model</a:t>
            </a:r>
          </a:p>
          <a:p>
            <a:r>
              <a:rPr lang="en-US" sz="2800" dirty="0" smtClean="0">
                <a:latin typeface="Times New Roman" pitchFamily="18" charset="0"/>
                <a:cs typeface="Times New Roman" pitchFamily="18" charset="0"/>
              </a:rPr>
              <a:t>4. The Shannon and Weaver Information Theory</a:t>
            </a:r>
          </a:p>
          <a:p>
            <a:r>
              <a:rPr lang="en-US" sz="2800" dirty="0" smtClean="0">
                <a:latin typeface="Times New Roman" pitchFamily="18" charset="0"/>
                <a:cs typeface="Times New Roman" pitchFamily="18" charset="0"/>
              </a:rPr>
              <a:t>Importance of communication model</a:t>
            </a:r>
            <a:endParaRPr lang="en-US"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itchFamily="18" charset="0"/>
                <a:cs typeface="Times New Roman" pitchFamily="18" charset="0"/>
              </a:rPr>
              <a:t>Necessity of two way communication</a:t>
            </a:r>
            <a:endParaRPr lang="en-US" sz="4000" dirty="0">
              <a:latin typeface="Times New Roman" pitchFamily="18" charset="0"/>
              <a:cs typeface="Times New Roman" pitchFamily="18" charset="0"/>
            </a:endParaRPr>
          </a:p>
        </p:txBody>
      </p:sp>
      <p:pic>
        <p:nvPicPr>
          <p:cNvPr id="4" name="Content Placeholder 3" descr="slide_12.jpg"/>
          <p:cNvPicPr>
            <a:picLocks noGrp="1" noChangeAspect="1"/>
          </p:cNvPicPr>
          <p:nvPr>
            <p:ph sz="quarter" idx="1"/>
          </p:nvPr>
        </p:nvPicPr>
        <p:blipFill>
          <a:blip r:embed="rId2"/>
          <a:stretch>
            <a:fillRect/>
          </a:stretch>
        </p:blipFill>
        <p:spPr>
          <a:xfrm>
            <a:off x="152400" y="1600200"/>
            <a:ext cx="8762999" cy="49530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Necessity of two way communication</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r>
              <a:rPr lang="en-US" sz="2400" dirty="0"/>
              <a:t>Two-way communication is the complete communication process. In this communication, information flows form sender to receiver and response of the receiver goes back to the sender. In achieving the organizational goals and facing the personal problems, we need to rely on two-way communication</a:t>
            </a:r>
            <a:r>
              <a:rPr lang="en-US" dirty="0" smtClean="0"/>
              <a:t>.</a:t>
            </a:r>
          </a:p>
          <a:p>
            <a:r>
              <a:rPr lang="en-US" sz="2400" dirty="0"/>
              <a:t>In Two Way Communication system both the parties exchange information that acts as an acknowledgement of message to each other. It means that the sender sends the message to receiver and the receiver sends back his response or reaction to the sender. Here the feedback acknowledges that the receiver has received the message sent by the sender</a:t>
            </a:r>
            <a:r>
              <a:rPr lang="en-US"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Aristotle’s Persuasive Model</a:t>
            </a:r>
            <a:endParaRPr lang="en-US" dirty="0">
              <a:latin typeface="Times New Roman" pitchFamily="18" charset="0"/>
              <a:cs typeface="Times New Roman" pitchFamily="18" charset="0"/>
            </a:endParaRPr>
          </a:p>
        </p:txBody>
      </p:sp>
      <p:pic>
        <p:nvPicPr>
          <p:cNvPr id="4" name="Content Placeholder 3" descr="Untitled_0.png"/>
          <p:cNvPicPr>
            <a:picLocks noGrp="1" noChangeAspect="1"/>
          </p:cNvPicPr>
          <p:nvPr>
            <p:ph sz="quarter" idx="1"/>
          </p:nvPr>
        </p:nvPicPr>
        <p:blipFill>
          <a:blip r:embed="rId2"/>
          <a:stretch>
            <a:fillRect/>
          </a:stretch>
        </p:blipFill>
        <p:spPr>
          <a:xfrm>
            <a:off x="1523574" y="2254050"/>
            <a:ext cx="6096851" cy="2867425"/>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Aristotle’s Persuasive Model</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lnSpcReduction="10000"/>
          </a:bodyPr>
          <a:lstStyle/>
          <a:p>
            <a:pPr fontAlgn="base"/>
            <a:r>
              <a:rPr lang="en-US" sz="1800" dirty="0" smtClean="0"/>
              <a:t>Aristotle(384-322 B.C) was a Greek philosopher and writer born in Stagira, Northern Greece. He was also the teacher of Alexander the Great. He studied physics, logic, mathematics, etc.</a:t>
            </a:r>
          </a:p>
          <a:p>
            <a:pPr fontAlgn="base"/>
            <a:r>
              <a:rPr lang="en-US" sz="1800" dirty="0" smtClean="0"/>
              <a:t>While exploring the human nature scientifically, Aristotle developed a linear model of communication for oral communication known as Aristotle’s Model of Communication. This is considered as the first model of communication and was proposed before 300 B.C. It is also the is most widely accepted among all communication models.</a:t>
            </a:r>
          </a:p>
          <a:p>
            <a:pPr fontAlgn="base"/>
            <a:r>
              <a:rPr lang="en-US" sz="1800" dirty="0" smtClean="0"/>
              <a:t>Aristotle Model is mainly focused on speaker and speech. It can be broadly divided into 5 primary elements which are Speaker, Speech, Occasion, Audience and Effect.</a:t>
            </a:r>
          </a:p>
          <a:p>
            <a:pPr fontAlgn="base"/>
            <a:r>
              <a:rPr lang="en-US" sz="1800" dirty="0" smtClean="0"/>
              <a:t>The Aristotle’s communication model is a speaker centered model as the speaker has the most important role in it and is the only one active. It is the speaker’s role to deliver a speech to the audience. The role of the audience is passive, influenced by the speech. This makes the communication process one way, from speaker to receiver.</a:t>
            </a:r>
          </a:p>
          <a:p>
            <a:pPr fontAlgn="base"/>
            <a:r>
              <a:rPr lang="en-US" sz="1800" dirty="0" smtClean="0"/>
              <a:t>The speaker must organize the speech beforehand, according to the target audience and situation (occasion). The speech must be prepared so that the audience be persuaded or influenced from the speech</a:t>
            </a:r>
          </a:p>
          <a:p>
            <a:endParaRPr lang="en-US" sz="1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latin typeface="Times New Roman" pitchFamily="18" charset="0"/>
                <a:cs typeface="Times New Roman" pitchFamily="18" charset="0"/>
              </a:rPr>
              <a:t>The Shannon And Weaver Information Theory</a:t>
            </a:r>
            <a:endParaRPr lang="en-US" sz="3600" dirty="0">
              <a:latin typeface="Times New Roman" pitchFamily="18" charset="0"/>
              <a:cs typeface="Times New Roman" pitchFamily="18" charset="0"/>
            </a:endParaRPr>
          </a:p>
        </p:txBody>
      </p:sp>
      <p:pic>
        <p:nvPicPr>
          <p:cNvPr id="4" name="Content Placeholder 3" descr="shannon.jpg"/>
          <p:cNvPicPr>
            <a:picLocks noGrp="1" noChangeAspect="1"/>
          </p:cNvPicPr>
          <p:nvPr>
            <p:ph sz="quarter" idx="1"/>
          </p:nvPr>
        </p:nvPicPr>
        <p:blipFill>
          <a:blip r:embed="rId2"/>
          <a:stretch>
            <a:fillRect/>
          </a:stretch>
        </p:blipFill>
        <p:spPr>
          <a:xfrm>
            <a:off x="228600" y="1447800"/>
            <a:ext cx="8534400" cy="480060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The Shannon And Weaver Information Theory</a:t>
            </a:r>
            <a:endParaRPr lang="en-US" sz="32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lnSpcReduction="10000"/>
          </a:bodyPr>
          <a:lstStyle/>
          <a:p>
            <a:pPr fontAlgn="base"/>
            <a:r>
              <a:rPr lang="en-US" sz="1800" dirty="0" smtClean="0"/>
              <a:t>Shannon Weaver model of communication was created in 1948 when Claude Elwood Shannon wrote an article “A Mathematical Theory of Communication” in </a:t>
            </a:r>
            <a:r>
              <a:rPr lang="en-US" sz="1800" i="1" dirty="0" smtClean="0"/>
              <a:t>Bell System Technical Journal</a:t>
            </a:r>
            <a:r>
              <a:rPr lang="en-US" sz="1800" dirty="0" smtClean="0"/>
              <a:t> with Warren Weaver.</a:t>
            </a:r>
          </a:p>
          <a:p>
            <a:pPr fontAlgn="base"/>
            <a:r>
              <a:rPr lang="en-US" sz="1800" dirty="0" smtClean="0"/>
              <a:t>Shannon was an American mathematician whereas Weaver was a scientist. The Mathematical theory later came to be known as Shannon Weaver model of communication or “</a:t>
            </a:r>
            <a:r>
              <a:rPr lang="en-US" sz="1800" b="1" dirty="0" smtClean="0"/>
              <a:t>mother of all models</a:t>
            </a:r>
            <a:r>
              <a:rPr lang="en-US" sz="1800" dirty="0" smtClean="0"/>
              <a:t>.” This model is more technological than other linear models.</a:t>
            </a:r>
          </a:p>
          <a:p>
            <a:pPr fontAlgn="base"/>
            <a:r>
              <a:rPr lang="en-US" sz="1800" dirty="0" smtClean="0"/>
              <a:t>The sender encodes the message and sends it to the receiver through a technological channel like telephone and telegraph. The sender converts the message into codes understandable to the machine. The message is sent in codes through a medium.</a:t>
            </a:r>
          </a:p>
          <a:p>
            <a:pPr fontAlgn="base"/>
            <a:r>
              <a:rPr lang="en-US" sz="1800" dirty="0" smtClean="0"/>
              <a:t>The receiver has to decode the message before understanding it and interpreting it. The receptor machine can also act as a decoder in some cases. The channel can have noise and the receiver might not have the capacity to decode which might cause problems in communication process.</a:t>
            </a:r>
          </a:p>
          <a:p>
            <a:pPr fontAlgn="base"/>
            <a:r>
              <a:rPr lang="en-US" sz="1800" dirty="0" smtClean="0"/>
              <a:t>Here, for instance, brain might be the </a:t>
            </a:r>
            <a:r>
              <a:rPr lang="en-US" sz="1800" b="1" dirty="0" smtClean="0"/>
              <a:t>sender</a:t>
            </a:r>
            <a:r>
              <a:rPr lang="en-US" sz="1800" dirty="0" smtClean="0"/>
              <a:t>, mouth might be the </a:t>
            </a:r>
            <a:r>
              <a:rPr lang="en-US" sz="1800" b="1" dirty="0" smtClean="0"/>
              <a:t>encoder </a:t>
            </a:r>
            <a:r>
              <a:rPr lang="en-US" sz="1800" dirty="0" smtClean="0"/>
              <a:t>which encodes to a particular language, air might be the channel, another person’s ear might be the </a:t>
            </a:r>
            <a:r>
              <a:rPr lang="en-US" sz="1800" b="1" dirty="0" smtClean="0"/>
              <a:t>receptor </a:t>
            </a:r>
            <a:r>
              <a:rPr lang="en-US" sz="1800" dirty="0" smtClean="0"/>
              <a:t>and his brain might be the </a:t>
            </a:r>
            <a:r>
              <a:rPr lang="en-US" sz="1800" b="1" dirty="0" smtClean="0"/>
              <a:t>decoder </a:t>
            </a:r>
            <a:r>
              <a:rPr lang="en-US" sz="1800" dirty="0" smtClean="0"/>
              <a:t>and </a:t>
            </a:r>
            <a:r>
              <a:rPr lang="en-US" sz="1800" b="1" dirty="0" smtClean="0"/>
              <a:t>receiver</a:t>
            </a:r>
            <a:r>
              <a:rPr lang="en-US" sz="1800" dirty="0" smtClean="0"/>
              <a:t>.</a:t>
            </a:r>
          </a:p>
          <a:p>
            <a:pPr fontAlgn="base"/>
            <a:endParaRPr lang="en-US" sz="1800" dirty="0" smtClean="0"/>
          </a:p>
          <a:p>
            <a:endParaRPr lang="en-US" sz="1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latin typeface="Times New Roman" pitchFamily="18" charset="0"/>
                <a:cs typeface="Times New Roman" pitchFamily="18" charset="0"/>
              </a:rPr>
              <a:t>The Shannon And Weaver Information Theory</a:t>
            </a:r>
            <a:endParaRPr lang="en-US" sz="3600"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fontAlgn="base"/>
            <a:r>
              <a:rPr lang="en-US" sz="2000" dirty="0" smtClean="0">
                <a:latin typeface="Times New Roman" pitchFamily="18" charset="0"/>
                <a:cs typeface="Times New Roman" pitchFamily="18" charset="0"/>
              </a:rPr>
              <a:t>Similarly, air is the channel here, the noise present in his environment that disturbs them is the </a:t>
            </a:r>
            <a:r>
              <a:rPr lang="en-US" sz="2000" b="1" dirty="0" smtClean="0">
                <a:latin typeface="Times New Roman" pitchFamily="18" charset="0"/>
                <a:cs typeface="Times New Roman" pitchFamily="18" charset="0"/>
              </a:rPr>
              <a:t>noise </a:t>
            </a:r>
            <a:r>
              <a:rPr lang="en-US" sz="2000" dirty="0" smtClean="0">
                <a:latin typeface="Times New Roman" pitchFamily="18" charset="0"/>
                <a:cs typeface="Times New Roman" pitchFamily="18" charset="0"/>
              </a:rPr>
              <a:t>whereas his response is the </a:t>
            </a:r>
            <a:r>
              <a:rPr lang="en-US" sz="2000" b="1" dirty="0" smtClean="0">
                <a:latin typeface="Times New Roman" pitchFamily="18" charset="0"/>
                <a:cs typeface="Times New Roman" pitchFamily="18" charset="0"/>
              </a:rPr>
              <a:t>feedback</a:t>
            </a:r>
            <a:r>
              <a:rPr lang="en-US" sz="2000" dirty="0" smtClean="0">
                <a:latin typeface="Times New Roman" pitchFamily="18" charset="0"/>
                <a:cs typeface="Times New Roman" pitchFamily="18" charset="0"/>
              </a:rPr>
              <a:t>. There were only 5 components when the model was made. Noise was added later.</a:t>
            </a:r>
          </a:p>
          <a:p>
            <a:pPr fontAlgn="base"/>
            <a:r>
              <a:rPr lang="en-US" sz="2000" dirty="0" smtClean="0">
                <a:latin typeface="Times New Roman" pitchFamily="18" charset="0"/>
                <a:cs typeface="Times New Roman" pitchFamily="18" charset="0"/>
              </a:rPr>
              <a:t>As Shannon was an engineer, this model was first made to improve technical communication, mainly for telephonic communication. It was made to </a:t>
            </a:r>
            <a:r>
              <a:rPr lang="en-US" sz="2000" dirty="0" err="1" smtClean="0">
                <a:latin typeface="Times New Roman" pitchFamily="18" charset="0"/>
                <a:cs typeface="Times New Roman" pitchFamily="18" charset="0"/>
              </a:rPr>
              <a:t>to</a:t>
            </a:r>
            <a:r>
              <a:rPr lang="en-US" sz="2000" dirty="0" smtClean="0">
                <a:latin typeface="Times New Roman" pitchFamily="18" charset="0"/>
                <a:cs typeface="Times New Roman" pitchFamily="18" charset="0"/>
              </a:rPr>
              <a:t> maximize telephone capacity with minimum noise.</a:t>
            </a:r>
          </a:p>
          <a:p>
            <a:pPr fontAlgn="base"/>
            <a:r>
              <a:rPr lang="en-US" sz="2000" dirty="0" smtClean="0">
                <a:latin typeface="Times New Roman" pitchFamily="18" charset="0"/>
                <a:cs typeface="Times New Roman" pitchFamily="18" charset="0"/>
              </a:rPr>
              <a:t>Later, Weaver applied it for all kind of communications to develop effective communication and the model became famous as Shannon Weaver model. In engineering, Shannon’s model is also called information theory and is used academically to calculate transmission through machines and also has a formula.</a:t>
            </a:r>
          </a:p>
          <a:p>
            <a:pPr>
              <a:buNone/>
            </a:pPr>
            <a:endParaRPr lang="en-US" sz="2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65</TotalTime>
  <Words>251</Words>
  <Application>Microsoft Office PowerPoint</Application>
  <PresentationFormat>On-screen Show (4:3)</PresentationFormat>
  <Paragraphs>38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Origin</vt:lpstr>
      <vt:lpstr>Good Afternoon Everyone</vt:lpstr>
      <vt:lpstr>Today’s Content</vt:lpstr>
      <vt:lpstr>Necessity of two way communication</vt:lpstr>
      <vt:lpstr>Necessity of two way communication</vt:lpstr>
      <vt:lpstr>Aristotle’s Persuasive Model</vt:lpstr>
      <vt:lpstr>Aristotle’s Persuasive Model</vt:lpstr>
      <vt:lpstr>The Shannon And Weaver Information Theory</vt:lpstr>
      <vt:lpstr>The Shannon And Weaver Information Theory</vt:lpstr>
      <vt:lpstr>The Shannon And Weaver Information Theory</vt:lpstr>
      <vt:lpstr>Importance of Communication Model</vt:lpstr>
      <vt:lpstr>            End Of The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Afternoon Everyone</dc:title>
  <dc:creator>SHAHED</dc:creator>
  <cp:lastModifiedBy>SHAHED</cp:lastModifiedBy>
  <cp:revision>16</cp:revision>
  <dcterms:created xsi:type="dcterms:W3CDTF">2019-07-19T13:59:15Z</dcterms:created>
  <dcterms:modified xsi:type="dcterms:W3CDTF">2019-07-20T08:55:33Z</dcterms:modified>
</cp:coreProperties>
</file>