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C91FC85-031E-435D-BF9E-DBCD48EC3F3C}" type="datetimeFigureOut">
              <a:rPr lang="en-US" smtClean="0"/>
              <a:t>7/24/2019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62B84E-E745-4F34-89EC-582F3009A1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62B84E-E745-4F34-89EC-582F3009A1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62B84E-E745-4F34-89EC-582F3009A1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62B84E-E745-4F34-89EC-582F3009A1F9}"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62B84E-E745-4F34-89EC-582F3009A1F9}"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62B84E-E745-4F34-89EC-582F3009A1F9}"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C62B84E-E745-4F34-89EC-582F3009A1F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C62B84E-E745-4F34-89EC-582F3009A1F9}"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C91FC85-031E-435D-BF9E-DBCD48EC3F3C}" type="datetimeFigureOut">
              <a:rPr lang="en-US" smtClean="0"/>
              <a:t>7/24/2019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C62B84E-E745-4F34-89EC-582F3009A1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C91FC85-031E-435D-BF9E-DBCD48EC3F3C}" type="datetimeFigureOut">
              <a:rPr lang="en-US" smtClean="0"/>
              <a:t>7/24/2019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62B84E-E745-4F34-89EC-582F3009A1F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C91FC85-031E-435D-BF9E-DBCD48EC3F3C}" type="datetimeFigureOut">
              <a:rPr lang="en-US" smtClean="0"/>
              <a:t>7/24/2019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62B84E-E745-4F34-89EC-582F3009A1F9}"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C91FC85-031E-435D-BF9E-DBCD48EC3F3C}" type="datetimeFigureOut">
              <a:rPr lang="en-US" smtClean="0"/>
              <a:t>7/24/2019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62B84E-E745-4F34-89EC-582F3009A1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Good Afternoon Everyone</a:t>
            </a:r>
            <a:endParaRPr lang="en-US" dirty="0"/>
          </a:p>
        </p:txBody>
      </p:sp>
      <p:sp>
        <p:nvSpPr>
          <p:cNvPr id="3" name="Subtitle 2"/>
          <p:cNvSpPr>
            <a:spLocks noGrp="1"/>
          </p:cNvSpPr>
          <p:nvPr>
            <p:ph type="subTitle" idx="1"/>
          </p:nvPr>
        </p:nvSpPr>
        <p:spPr/>
        <p:txBody>
          <a:bodyPr/>
          <a:lstStyle/>
          <a:p>
            <a:r>
              <a:rPr lang="en-US" dirty="0" smtClean="0"/>
              <a:t>Welcome to Today’s Session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latin typeface="Times New Roman" pitchFamily="18" charset="0"/>
                <a:cs typeface="Times New Roman" pitchFamily="18" charset="0"/>
              </a:rPr>
              <a:t>Oral communication or Verbal Communication is a way to express your ideas and knowledge verbally without writing them. It is of equal importance in business as well as in an academic career, and is the key to success. People having good speaking skills are the best option to convey messages. Some people lack verbal communication skills, and thus are phobic to speak in front of public. </a:t>
            </a:r>
            <a:r>
              <a:rPr lang="en-US" b="1" dirty="0">
                <a:latin typeface="Times New Roman" pitchFamily="18" charset="0"/>
                <a:cs typeface="Times New Roman" pitchFamily="18" charset="0"/>
              </a:rPr>
              <a:t>Oral </a:t>
            </a:r>
            <a:r>
              <a:rPr lang="en-US" b="1" dirty="0" smtClean="0">
                <a:latin typeface="Times New Roman" pitchFamily="18" charset="0"/>
                <a:cs typeface="Times New Roman" pitchFamily="18" charset="0"/>
              </a:rPr>
              <a:t>communication </a:t>
            </a:r>
            <a:r>
              <a:rPr lang="en-US" dirty="0" smtClean="0">
                <a:latin typeface="Times New Roman" pitchFamily="18" charset="0"/>
                <a:cs typeface="Times New Roman" pitchFamily="18" charset="0"/>
              </a:rPr>
              <a:t>can </a:t>
            </a:r>
            <a:r>
              <a:rPr lang="en-US" dirty="0">
                <a:latin typeface="Times New Roman" pitchFamily="18" charset="0"/>
                <a:cs typeface="Times New Roman" pitchFamily="18" charset="0"/>
              </a:rPr>
              <a:t>be classified into two types: formal and informal.</a:t>
            </a:r>
          </a:p>
          <a:p>
            <a:r>
              <a:rPr lang="en-US" b="1" dirty="0">
                <a:latin typeface="Times New Roman" pitchFamily="18" charset="0"/>
                <a:cs typeface="Times New Roman" pitchFamily="18" charset="0"/>
              </a:rPr>
              <a:t>Formal communication includes</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Face to face talks</a:t>
            </a:r>
          </a:p>
          <a:p>
            <a:r>
              <a:rPr lang="en-US" dirty="0">
                <a:latin typeface="Times New Roman" pitchFamily="18" charset="0"/>
                <a:cs typeface="Times New Roman" pitchFamily="18" charset="0"/>
              </a:rPr>
              <a:t>Meetings</a:t>
            </a:r>
          </a:p>
          <a:p>
            <a:r>
              <a:rPr lang="en-US" dirty="0">
                <a:latin typeface="Times New Roman" pitchFamily="18" charset="0"/>
                <a:cs typeface="Times New Roman" pitchFamily="18" charset="0"/>
              </a:rPr>
              <a:t>Telephonic communication</a:t>
            </a:r>
          </a:p>
          <a:p>
            <a:r>
              <a:rPr lang="en-US" b="1" dirty="0">
                <a:latin typeface="Times New Roman" pitchFamily="18" charset="0"/>
                <a:cs typeface="Times New Roman" pitchFamily="18" charset="0"/>
              </a:rPr>
              <a:t>While informal communication includes</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Presentations</a:t>
            </a:r>
          </a:p>
          <a:p>
            <a:r>
              <a:rPr lang="en-US" dirty="0">
                <a:latin typeface="Times New Roman" pitchFamily="18" charset="0"/>
                <a:cs typeface="Times New Roman" pitchFamily="18" charset="0"/>
              </a:rPr>
              <a:t>Speech delivered at ceremonies</a:t>
            </a:r>
          </a:p>
          <a:p>
            <a:r>
              <a:rPr lang="en-US" dirty="0">
                <a:latin typeface="Times New Roman" pitchFamily="18" charset="0"/>
                <a:cs typeface="Times New Roman" pitchFamily="18" charset="0"/>
              </a:rPr>
              <a:t>Lectures</a:t>
            </a:r>
          </a:p>
          <a:p>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4000" dirty="0" smtClean="0">
                <a:latin typeface="Times New Roman" pitchFamily="18" charset="0"/>
                <a:cs typeface="Times New Roman" pitchFamily="18" charset="0"/>
              </a:rPr>
              <a:t>Improving Oral Communication</a:t>
            </a:r>
            <a:endParaRPr lang="en-US" sz="40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Understand speakers style</a:t>
            </a:r>
          </a:p>
          <a:p>
            <a:r>
              <a:rPr lang="en-US" dirty="0" smtClean="0"/>
              <a:t> Maintain formality</a:t>
            </a:r>
          </a:p>
          <a:p>
            <a:r>
              <a:rPr lang="en-US" dirty="0" smtClean="0"/>
              <a:t>Show respect</a:t>
            </a:r>
          </a:p>
          <a:p>
            <a:r>
              <a:rPr lang="en-US" dirty="0" smtClean="0"/>
              <a:t>Speak slowly</a:t>
            </a:r>
          </a:p>
          <a:p>
            <a:r>
              <a:rPr lang="en-US" dirty="0" smtClean="0"/>
              <a:t>Provide and solicit feedback</a:t>
            </a:r>
          </a:p>
          <a:p>
            <a:r>
              <a:rPr lang="en-US" dirty="0" smtClean="0"/>
              <a:t>Eliminate noise</a:t>
            </a:r>
          </a:p>
          <a:p>
            <a:r>
              <a:rPr lang="en-US" dirty="0" smtClean="0"/>
              <a:t>Learn foreign language</a:t>
            </a:r>
          </a:p>
          <a:p>
            <a:r>
              <a:rPr lang="en-US" dirty="0" smtClean="0"/>
              <a:t>Be familiar with non verbal behavior</a:t>
            </a:r>
          </a:p>
          <a:p>
            <a:endParaRPr lang="en-US" dirty="0" smtClean="0"/>
          </a:p>
        </p:txBody>
      </p:sp>
      <p:sp>
        <p:nvSpPr>
          <p:cNvPr id="3" name="Title 2"/>
          <p:cNvSpPr>
            <a:spLocks noGrp="1"/>
          </p:cNvSpPr>
          <p:nvPr>
            <p:ph type="title"/>
          </p:nvPr>
        </p:nvSpPr>
        <p:spPr/>
        <p:txBody>
          <a:bodyPr/>
          <a:lstStyle/>
          <a:p>
            <a:r>
              <a:rPr lang="en-US" dirty="0" smtClean="0"/>
              <a:t>Improving Oral Communication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mages.jpg"/>
          <p:cNvPicPr>
            <a:picLocks noGrp="1" noChangeAspect="1"/>
          </p:cNvPicPr>
          <p:nvPr>
            <p:ph idx="1"/>
          </p:nvPr>
        </p:nvPicPr>
        <p:blipFill>
          <a:blip r:embed="rId2"/>
          <a:stretch>
            <a:fillRect/>
          </a:stretch>
        </p:blipFill>
        <p:spPr>
          <a:xfrm>
            <a:off x="914400" y="1219200"/>
            <a:ext cx="7239000" cy="4953000"/>
          </a:xfrm>
        </p:spPr>
      </p:pic>
      <p:sp>
        <p:nvSpPr>
          <p:cNvPr id="2" name="Title 1"/>
          <p:cNvSpPr>
            <a:spLocks noGrp="1"/>
          </p:cNvSpPr>
          <p:nvPr>
            <p:ph type="title"/>
          </p:nvPr>
        </p:nvSpPr>
        <p:spPr/>
        <p:txBody>
          <a:bodyPr/>
          <a:lstStyle/>
          <a:p>
            <a:r>
              <a:rPr lang="en-US" dirty="0" smtClean="0"/>
              <a:t>End of The Session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1. Cross-Cultural Communication</a:t>
            </a:r>
          </a:p>
          <a:p>
            <a:r>
              <a:rPr lang="en-US" sz="2400" dirty="0" smtClean="0">
                <a:latin typeface="Times New Roman" pitchFamily="18" charset="0"/>
                <a:cs typeface="Times New Roman" pitchFamily="18" charset="0"/>
              </a:rPr>
              <a:t>2.Characteristics of Culture</a:t>
            </a:r>
          </a:p>
          <a:p>
            <a:r>
              <a:rPr lang="en-US" sz="2400" dirty="0" smtClean="0">
                <a:latin typeface="Times New Roman" pitchFamily="18" charset="0"/>
                <a:cs typeface="Times New Roman" pitchFamily="18" charset="0"/>
              </a:rPr>
              <a:t>3.Importance of culture in international communication</a:t>
            </a:r>
          </a:p>
          <a:p>
            <a:r>
              <a:rPr lang="en-US" sz="2400" dirty="0" smtClean="0">
                <a:latin typeface="Times New Roman" pitchFamily="18" charset="0"/>
                <a:cs typeface="Times New Roman" pitchFamily="18" charset="0"/>
              </a:rPr>
              <a:t>4.Factors affecting cultural context in business</a:t>
            </a:r>
          </a:p>
          <a:p>
            <a:r>
              <a:rPr lang="en-US" sz="2400" dirty="0" smtClean="0">
                <a:latin typeface="Times New Roman" pitchFamily="18" charset="0"/>
                <a:cs typeface="Times New Roman" pitchFamily="18" charset="0"/>
              </a:rPr>
              <a:t>5.Overcoming language barrier</a:t>
            </a:r>
          </a:p>
          <a:p>
            <a:r>
              <a:rPr lang="en-US" sz="2400" dirty="0" smtClean="0">
                <a:latin typeface="Times New Roman" pitchFamily="18" charset="0"/>
                <a:cs typeface="Times New Roman" pitchFamily="18" charset="0"/>
              </a:rPr>
              <a:t>6.Improving oral communication</a:t>
            </a:r>
            <a:endParaRPr lang="en-US" sz="24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Today’s Content</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Cross-cultural communication is a process of sending and receiving messages between people  from different cultures. </a:t>
            </a:r>
            <a:r>
              <a:rPr lang="en-US" sz="2000" dirty="0">
                <a:latin typeface="Times New Roman" pitchFamily="18" charset="0"/>
                <a:cs typeface="Times New Roman" pitchFamily="18" charset="0"/>
              </a:rPr>
              <a:t>It is also termed as intercultural communication. In order to understand the meaning of cross-cultural communication, </a:t>
            </a:r>
            <a:r>
              <a:rPr lang="en-US" sz="2000" dirty="0" smtClean="0">
                <a:latin typeface="Times New Roman" pitchFamily="18" charset="0"/>
                <a:cs typeface="Times New Roman" pitchFamily="18" charset="0"/>
              </a:rPr>
              <a:t>one must know what is culture. </a:t>
            </a:r>
            <a:r>
              <a:rPr lang="en-US" sz="2000" dirty="0">
                <a:latin typeface="Times New Roman" pitchFamily="18" charset="0"/>
                <a:cs typeface="Times New Roman" pitchFamily="18" charset="0"/>
              </a:rPr>
              <a:t>In a simple way, culture is the way of life of a group of people.</a:t>
            </a:r>
          </a:p>
          <a:p>
            <a:r>
              <a:rPr lang="en-US" sz="2000" dirty="0">
                <a:latin typeface="Times New Roman" pitchFamily="18" charset="0"/>
                <a:cs typeface="Times New Roman" pitchFamily="18" charset="0"/>
              </a:rPr>
              <a:t>In a broader sense, culture is the set of beliefs, values, norms, customs, traditions, habits, morals, laws, and practices commonly shared by individuals who interact in a specific area of society. Every person is the product of his or her cultural environment. Therefore, culture influences the behavior, actions, reactions, thinking etc. of its members. So, cross-cultural communication occurs when people from different cultural backgrounds communicate with each other.</a:t>
            </a:r>
          </a:p>
          <a:p>
            <a:endParaRPr lang="en-US" sz="20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Meaning of Cross-Cultural Communication</a:t>
            </a:r>
            <a:endParaRPr lang="en-US"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000" b="1" dirty="0">
                <a:latin typeface="Times New Roman" pitchFamily="18" charset="0"/>
                <a:cs typeface="Times New Roman" pitchFamily="18" charset="0"/>
              </a:rPr>
              <a:t>Cross-cultural communication</a:t>
            </a:r>
            <a:r>
              <a:rPr lang="en-US" sz="2000" dirty="0">
                <a:latin typeface="Times New Roman" pitchFamily="18" charset="0"/>
                <a:cs typeface="Times New Roman" pitchFamily="18" charset="0"/>
              </a:rPr>
              <a:t> has become strategically important to companies due to the growth of global business, technology, and the Internet. Understanding cross-cultural communication is important for any company that has a diverse workforce or plans on conducting global business. This type of communication involves an understanding of how people from different cultures speak, communicate, and perceive the world around them.</a:t>
            </a:r>
          </a:p>
          <a:p>
            <a:r>
              <a:rPr lang="en-US" sz="2000" dirty="0">
                <a:latin typeface="Times New Roman" pitchFamily="18" charset="0"/>
                <a:cs typeface="Times New Roman" pitchFamily="18" charset="0"/>
              </a:rPr>
              <a:t>Cross-cultural communication in an organization deals with understanding different business customs, beliefs and communication strategies. Language differences, high-context vs. low-context cultures, nonverbal differences, and power distance are major factors that can affect cross-cultural communication.</a:t>
            </a:r>
          </a:p>
          <a:p>
            <a:pPr>
              <a:buNone/>
            </a:pPr>
            <a:endParaRPr lang="en-US" sz="2400" dirty="0" smtClean="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Cross-Cultural Communication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latin typeface="Times New Roman" pitchFamily="18" charset="0"/>
                <a:cs typeface="Times New Roman" pitchFamily="18" charset="0"/>
              </a:rPr>
              <a:t>Culture is the characteristics and knowledge of a particular group of people, encompassing language, religion, cuisine, social habits, music and arts.</a:t>
            </a:r>
          </a:p>
        </p:txBody>
      </p:sp>
      <p:sp>
        <p:nvSpPr>
          <p:cNvPr id="2" name="Title 1"/>
          <p:cNvSpPr>
            <a:spLocks noGrp="1"/>
          </p:cNvSpPr>
          <p:nvPr>
            <p:ph type="title"/>
          </p:nvPr>
        </p:nvSpPr>
        <p:spPr/>
        <p:txBody>
          <a:bodyPr/>
          <a:lstStyle/>
          <a:p>
            <a:r>
              <a:rPr lang="en-US" dirty="0" smtClean="0"/>
              <a:t>Characteristics of Culture</a:t>
            </a:r>
            <a:endParaRPr lang="en-US" dirty="0"/>
          </a:p>
        </p:txBody>
      </p:sp>
      <p:pic>
        <p:nvPicPr>
          <p:cNvPr id="4" name="Picture 3" descr="download.jpg"/>
          <p:cNvPicPr>
            <a:picLocks noChangeAspect="1"/>
          </p:cNvPicPr>
          <p:nvPr/>
        </p:nvPicPr>
        <p:blipFill>
          <a:blip r:embed="rId2"/>
          <a:stretch>
            <a:fillRect/>
          </a:stretch>
        </p:blipFill>
        <p:spPr>
          <a:xfrm>
            <a:off x="762000" y="2819400"/>
            <a:ext cx="7772400" cy="35052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Cultures are learned</a:t>
            </a:r>
          </a:p>
          <a:p>
            <a:r>
              <a:rPr lang="en-US" dirty="0" smtClean="0">
                <a:latin typeface="Times New Roman" pitchFamily="18" charset="0"/>
                <a:cs typeface="Times New Roman" pitchFamily="18" charset="0"/>
              </a:rPr>
              <a:t>2. Cultures are inherently logical</a:t>
            </a:r>
          </a:p>
          <a:p>
            <a:r>
              <a:rPr lang="en-US" dirty="0" smtClean="0">
                <a:latin typeface="Times New Roman" pitchFamily="18" charset="0"/>
                <a:cs typeface="Times New Roman" pitchFamily="18" charset="0"/>
              </a:rPr>
              <a:t>3. Culture is basis of self-Identity and community</a:t>
            </a:r>
          </a:p>
          <a:p>
            <a:r>
              <a:rPr lang="en-US" dirty="0" smtClean="0">
                <a:latin typeface="Times New Roman" pitchFamily="18" charset="0"/>
                <a:cs typeface="Times New Roman" pitchFamily="18" charset="0"/>
              </a:rPr>
              <a:t>4. Culture combines the visible and invisible</a:t>
            </a:r>
          </a:p>
          <a:p>
            <a:r>
              <a:rPr lang="en-US" dirty="0" smtClean="0">
                <a:latin typeface="Times New Roman" pitchFamily="18" charset="0"/>
                <a:cs typeface="Times New Roman" pitchFamily="18" charset="0"/>
              </a:rPr>
              <a:t>5. Culture is dynamic</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Characteristics of Culture</a:t>
            </a: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 (1).jpg"/>
          <p:cNvPicPr>
            <a:picLocks noGrp="1" noChangeAspect="1"/>
          </p:cNvPicPr>
          <p:nvPr>
            <p:ph idx="1"/>
          </p:nvPr>
        </p:nvPicPr>
        <p:blipFill>
          <a:blip r:embed="rId2"/>
          <a:stretch>
            <a:fillRect/>
          </a:stretch>
        </p:blipFill>
        <p:spPr>
          <a:xfrm>
            <a:off x="5638800" y="1981200"/>
            <a:ext cx="2438400" cy="3200400"/>
          </a:xfrm>
        </p:spPr>
      </p:pic>
      <p:sp>
        <p:nvSpPr>
          <p:cNvPr id="2" name="Title 1"/>
          <p:cNvSpPr>
            <a:spLocks noGrp="1"/>
          </p:cNvSpPr>
          <p:nvPr>
            <p:ph type="title"/>
          </p:nvPr>
        </p:nvSpPr>
        <p:spPr/>
        <p:txBody>
          <a:bodyPr>
            <a:normAutofit fontScale="90000"/>
          </a:bodyPr>
          <a:lstStyle/>
          <a:p>
            <a:r>
              <a:rPr lang="en-US" sz="4000" dirty="0" smtClean="0">
                <a:latin typeface="Times New Roman" pitchFamily="18" charset="0"/>
                <a:cs typeface="Times New Roman" pitchFamily="18" charset="0"/>
              </a:rPr>
              <a:t>Importance of Culture in International Business</a:t>
            </a:r>
            <a:endParaRPr lang="en-US" sz="4000" dirty="0">
              <a:latin typeface="Times New Roman" pitchFamily="18" charset="0"/>
              <a:cs typeface="Times New Roman" pitchFamily="18" charset="0"/>
            </a:endParaRPr>
          </a:p>
        </p:txBody>
      </p:sp>
      <p:sp>
        <p:nvSpPr>
          <p:cNvPr id="5" name="Rectangle 4"/>
          <p:cNvSpPr/>
          <p:nvPr/>
        </p:nvSpPr>
        <p:spPr>
          <a:xfrm>
            <a:off x="304800" y="1524000"/>
            <a:ext cx="4572000" cy="4524315"/>
          </a:xfrm>
          <a:prstGeom prst="rect">
            <a:avLst/>
          </a:prstGeom>
        </p:spPr>
        <p:txBody>
          <a:bodyPr wrap="square">
            <a:spAutoFit/>
          </a:bodyPr>
          <a:lstStyle/>
          <a:p>
            <a:r>
              <a:rPr lang="en-US" sz="2400" dirty="0">
                <a:latin typeface="Times New Roman" pitchFamily="18" charset="0"/>
                <a:cs typeface="Times New Roman" pitchFamily="18" charset="0"/>
              </a:rPr>
              <a:t>In a globalised economy, cultural sensitivity is essential. As more companies grow, and the global marketplace becomes more accessible for small businesses, multinational and cross-cultural teams are becoming more common. This means that it is crucial, now more than ever, for businesses to understand the culture of their foreign market if they wish to succeed internationally</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latin typeface="Times New Roman" pitchFamily="18" charset="0"/>
                <a:cs typeface="Times New Roman" pitchFamily="18" charset="0"/>
              </a:rPr>
              <a:t>A high-context culture relies on implicit communication and nonverbal cues. In high-context communication, a message cannot be understood without </a:t>
            </a:r>
            <a:r>
              <a:rPr lang="en-US" sz="2800" dirty="0" smtClean="0">
                <a:latin typeface="Times New Roman" pitchFamily="18" charset="0"/>
                <a:cs typeface="Times New Roman" pitchFamily="18" charset="0"/>
              </a:rPr>
              <a:t>a </a:t>
            </a:r>
            <a:r>
              <a:rPr lang="en-US" sz="2800" dirty="0">
                <a:latin typeface="Times New Roman" pitchFamily="18" charset="0"/>
                <a:cs typeface="Times New Roman" pitchFamily="18" charset="0"/>
              </a:rPr>
              <a:t>great deal of background information</a:t>
            </a:r>
            <a:r>
              <a:rPr lang="en-US" dirty="0"/>
              <a:t>. </a:t>
            </a:r>
            <a:endParaRPr lang="en-US" dirty="0" smtClean="0"/>
          </a:p>
          <a:p>
            <a:r>
              <a:rPr lang="en-US" sz="2800" dirty="0">
                <a:latin typeface="Times New Roman" pitchFamily="18" charset="0"/>
                <a:cs typeface="Times New Roman" pitchFamily="18" charset="0"/>
              </a:rPr>
              <a:t>A low-context culture relies on explicit communication. In low-context communication, more of the information in a message is spelled out and </a:t>
            </a:r>
            <a:r>
              <a:rPr lang="en-US" sz="2800" dirty="0" smtClean="0">
                <a:latin typeface="Times New Roman" pitchFamily="18" charset="0"/>
                <a:cs typeface="Times New Roman" pitchFamily="18" charset="0"/>
              </a:rPr>
              <a:t>defined.</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sz="4000" dirty="0" smtClean="0">
                <a:latin typeface="Times New Roman" pitchFamily="18" charset="0"/>
                <a:cs typeface="Times New Roman" pitchFamily="18" charset="0"/>
              </a:rPr>
              <a:t>How Cultural Context </a:t>
            </a:r>
            <a:r>
              <a:rPr lang="en-US" sz="4000" dirty="0">
                <a:latin typeface="Times New Roman" pitchFamily="18" charset="0"/>
                <a:cs typeface="Times New Roman" pitchFamily="18" charset="0"/>
              </a:rPr>
              <a:t>A</a:t>
            </a:r>
            <a:r>
              <a:rPr lang="en-US" sz="4000" dirty="0" smtClean="0">
                <a:latin typeface="Times New Roman" pitchFamily="18" charset="0"/>
                <a:cs typeface="Times New Roman" pitchFamily="18" charset="0"/>
              </a:rPr>
              <a:t>ffect </a:t>
            </a:r>
            <a:r>
              <a:rPr lang="en-US" sz="4000" dirty="0">
                <a:latin typeface="Times New Roman" pitchFamily="18" charset="0"/>
                <a:cs typeface="Times New Roman" pitchFamily="18" charset="0"/>
              </a:rPr>
              <a:t>B</a:t>
            </a:r>
            <a:r>
              <a:rPr lang="en-US" sz="4000" dirty="0" smtClean="0">
                <a:latin typeface="Times New Roman" pitchFamily="18" charset="0"/>
                <a:cs typeface="Times New Roman" pitchFamily="18" charset="0"/>
              </a:rPr>
              <a:t>usiness</a:t>
            </a:r>
            <a:endParaRPr lang="en-US" sz="40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 (2).jpg"/>
          <p:cNvPicPr>
            <a:picLocks noGrp="1" noChangeAspect="1"/>
          </p:cNvPicPr>
          <p:nvPr>
            <p:ph idx="1"/>
          </p:nvPr>
        </p:nvPicPr>
        <p:blipFill>
          <a:blip r:embed="rId2"/>
          <a:stretch>
            <a:fillRect/>
          </a:stretch>
        </p:blipFill>
        <p:spPr>
          <a:xfrm>
            <a:off x="990600" y="1600200"/>
            <a:ext cx="6858000" cy="4495800"/>
          </a:xfrm>
        </p:spPr>
      </p:pic>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Overcoming Language Barrier</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106</TotalTime>
  <Words>466</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Good Afternoon Everyone</vt:lpstr>
      <vt:lpstr>Today’s Content</vt:lpstr>
      <vt:lpstr>Meaning of Cross-Cultural Communication</vt:lpstr>
      <vt:lpstr>Cross-Cultural Communication</vt:lpstr>
      <vt:lpstr>Characteristics of Culture</vt:lpstr>
      <vt:lpstr>Characteristics of Culture</vt:lpstr>
      <vt:lpstr>Importance of Culture in International Business</vt:lpstr>
      <vt:lpstr>How Cultural Context Affect Business</vt:lpstr>
      <vt:lpstr>Overcoming Language Barrier</vt:lpstr>
      <vt:lpstr>Improving Oral Communication</vt:lpstr>
      <vt:lpstr>Improving Oral Communication</vt:lpstr>
      <vt:lpstr>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Afternoon Everyone</dc:title>
  <dc:creator>SHAHED</dc:creator>
  <cp:lastModifiedBy>SHAHED</cp:lastModifiedBy>
  <cp:revision>24</cp:revision>
  <dcterms:created xsi:type="dcterms:W3CDTF">2019-07-24T15:37:07Z</dcterms:created>
  <dcterms:modified xsi:type="dcterms:W3CDTF">2019-07-24T17:23:56Z</dcterms:modified>
</cp:coreProperties>
</file>