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8" r:id="rId4"/>
    <p:sldId id="257" r:id="rId5"/>
    <p:sldId id="262" r:id="rId6"/>
    <p:sldId id="260" r:id="rId7"/>
    <p:sldId id="263" r:id="rId8"/>
    <p:sldId id="265" r:id="rId9"/>
    <p:sldId id="264" r:id="rId10"/>
    <p:sldId id="266" r:id="rId11"/>
    <p:sldId id="267" r:id="rId12"/>
    <p:sldId id="268" r:id="rId13"/>
    <p:sldId id="269" r:id="rId14"/>
    <p:sldId id="270" r:id="rId15"/>
    <p:sldId id="271" r:id="rId16"/>
    <p:sldId id="275" r:id="rId17"/>
    <p:sldId id="276" r:id="rId18"/>
    <p:sldId id="272" r:id="rId19"/>
    <p:sldId id="273" r:id="rId20"/>
    <p:sldId id="274" r:id="rId21"/>
    <p:sldId id="277" r:id="rId22"/>
    <p:sldId id="282" r:id="rId23"/>
    <p:sldId id="283" r:id="rId24"/>
    <p:sldId id="278" r:id="rId25"/>
    <p:sldId id="284" r:id="rId26"/>
    <p:sldId id="279" r:id="rId27"/>
    <p:sldId id="281" r:id="rId28"/>
    <p:sldId id="285" r:id="rId29"/>
    <p:sldId id="280" r:id="rId30"/>
    <p:sldId id="290" r:id="rId31"/>
    <p:sldId id="286" r:id="rId32"/>
    <p:sldId id="287" r:id="rId33"/>
    <p:sldId id="288"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3DBBE0-B3CF-402B-92B6-6527D0BE04F7}" type="datetimeFigureOut">
              <a:rPr lang="en-US" smtClean="0"/>
              <a:t>19-Jul-23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C6193-88C4-4053-B593-B78F3CEC5244}" type="slidenum">
              <a:rPr lang="en-US" smtClean="0"/>
              <a:t>‹#›</a:t>
            </a:fld>
            <a:endParaRPr lang="en-US"/>
          </a:p>
        </p:txBody>
      </p:sp>
    </p:spTree>
    <p:extLst>
      <p:ext uri="{BB962C8B-B14F-4D97-AF65-F5344CB8AC3E}">
        <p14:creationId xmlns:p14="http://schemas.microsoft.com/office/powerpoint/2010/main" val="1531000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DBBE0-B3CF-402B-92B6-6527D0BE04F7}" type="datetimeFigureOut">
              <a:rPr lang="en-US" smtClean="0"/>
              <a:t>19-Jul-23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C6193-88C4-4053-B593-B78F3CEC5244}" type="slidenum">
              <a:rPr lang="en-US" smtClean="0"/>
              <a:t>‹#›</a:t>
            </a:fld>
            <a:endParaRPr lang="en-US"/>
          </a:p>
        </p:txBody>
      </p:sp>
    </p:spTree>
    <p:extLst>
      <p:ext uri="{BB962C8B-B14F-4D97-AF65-F5344CB8AC3E}">
        <p14:creationId xmlns:p14="http://schemas.microsoft.com/office/powerpoint/2010/main" val="3565671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DBBE0-B3CF-402B-92B6-6527D0BE04F7}" type="datetimeFigureOut">
              <a:rPr lang="en-US" smtClean="0"/>
              <a:t>19-Jul-23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C6193-88C4-4053-B593-B78F3CEC5244}" type="slidenum">
              <a:rPr lang="en-US" smtClean="0"/>
              <a:t>‹#›</a:t>
            </a:fld>
            <a:endParaRPr lang="en-US"/>
          </a:p>
        </p:txBody>
      </p:sp>
    </p:spTree>
    <p:extLst>
      <p:ext uri="{BB962C8B-B14F-4D97-AF65-F5344CB8AC3E}">
        <p14:creationId xmlns:p14="http://schemas.microsoft.com/office/powerpoint/2010/main" val="2056160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3DBBE0-B3CF-402B-92B6-6527D0BE04F7}" type="datetimeFigureOut">
              <a:rPr lang="en-US" smtClean="0"/>
              <a:t>19-Jul-23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C6193-88C4-4053-B593-B78F3CEC5244}" type="slidenum">
              <a:rPr lang="en-US" smtClean="0"/>
              <a:t>‹#›</a:t>
            </a:fld>
            <a:endParaRPr lang="en-US"/>
          </a:p>
        </p:txBody>
      </p:sp>
    </p:spTree>
    <p:extLst>
      <p:ext uri="{BB962C8B-B14F-4D97-AF65-F5344CB8AC3E}">
        <p14:creationId xmlns:p14="http://schemas.microsoft.com/office/powerpoint/2010/main" val="46011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3DBBE0-B3CF-402B-92B6-6527D0BE04F7}" type="datetimeFigureOut">
              <a:rPr lang="en-US" smtClean="0"/>
              <a:t>19-Jul-23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4C6193-88C4-4053-B593-B78F3CEC5244}" type="slidenum">
              <a:rPr lang="en-US" smtClean="0"/>
              <a:t>‹#›</a:t>
            </a:fld>
            <a:endParaRPr lang="en-US"/>
          </a:p>
        </p:txBody>
      </p:sp>
    </p:spTree>
    <p:extLst>
      <p:ext uri="{BB962C8B-B14F-4D97-AF65-F5344CB8AC3E}">
        <p14:creationId xmlns:p14="http://schemas.microsoft.com/office/powerpoint/2010/main" val="814404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3DBBE0-B3CF-402B-92B6-6527D0BE04F7}" type="datetimeFigureOut">
              <a:rPr lang="en-US" smtClean="0"/>
              <a:t>19-Jul-23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C6193-88C4-4053-B593-B78F3CEC5244}" type="slidenum">
              <a:rPr lang="en-US" smtClean="0"/>
              <a:t>‹#›</a:t>
            </a:fld>
            <a:endParaRPr lang="en-US"/>
          </a:p>
        </p:txBody>
      </p:sp>
    </p:spTree>
    <p:extLst>
      <p:ext uri="{BB962C8B-B14F-4D97-AF65-F5344CB8AC3E}">
        <p14:creationId xmlns:p14="http://schemas.microsoft.com/office/powerpoint/2010/main" val="171397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3DBBE0-B3CF-402B-92B6-6527D0BE04F7}" type="datetimeFigureOut">
              <a:rPr lang="en-US" smtClean="0"/>
              <a:t>19-Jul-23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4C6193-88C4-4053-B593-B78F3CEC5244}" type="slidenum">
              <a:rPr lang="en-US" smtClean="0"/>
              <a:t>‹#›</a:t>
            </a:fld>
            <a:endParaRPr lang="en-US"/>
          </a:p>
        </p:txBody>
      </p:sp>
    </p:spTree>
    <p:extLst>
      <p:ext uri="{BB962C8B-B14F-4D97-AF65-F5344CB8AC3E}">
        <p14:creationId xmlns:p14="http://schemas.microsoft.com/office/powerpoint/2010/main" val="554620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3DBBE0-B3CF-402B-92B6-6527D0BE04F7}" type="datetimeFigureOut">
              <a:rPr lang="en-US" smtClean="0"/>
              <a:t>19-Jul-23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4C6193-88C4-4053-B593-B78F3CEC5244}" type="slidenum">
              <a:rPr lang="en-US" smtClean="0"/>
              <a:t>‹#›</a:t>
            </a:fld>
            <a:endParaRPr lang="en-US"/>
          </a:p>
        </p:txBody>
      </p:sp>
    </p:spTree>
    <p:extLst>
      <p:ext uri="{BB962C8B-B14F-4D97-AF65-F5344CB8AC3E}">
        <p14:creationId xmlns:p14="http://schemas.microsoft.com/office/powerpoint/2010/main" val="1032748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3DBBE0-B3CF-402B-92B6-6527D0BE04F7}" type="datetimeFigureOut">
              <a:rPr lang="en-US" smtClean="0"/>
              <a:t>19-Jul-23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4C6193-88C4-4053-B593-B78F3CEC5244}" type="slidenum">
              <a:rPr lang="en-US" smtClean="0"/>
              <a:t>‹#›</a:t>
            </a:fld>
            <a:endParaRPr lang="en-US"/>
          </a:p>
        </p:txBody>
      </p:sp>
    </p:spTree>
    <p:extLst>
      <p:ext uri="{BB962C8B-B14F-4D97-AF65-F5344CB8AC3E}">
        <p14:creationId xmlns:p14="http://schemas.microsoft.com/office/powerpoint/2010/main" val="1929113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3DBBE0-B3CF-402B-92B6-6527D0BE04F7}" type="datetimeFigureOut">
              <a:rPr lang="en-US" smtClean="0"/>
              <a:t>19-Jul-23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C6193-88C4-4053-B593-B78F3CEC5244}" type="slidenum">
              <a:rPr lang="en-US" smtClean="0"/>
              <a:t>‹#›</a:t>
            </a:fld>
            <a:endParaRPr lang="en-US"/>
          </a:p>
        </p:txBody>
      </p:sp>
    </p:spTree>
    <p:extLst>
      <p:ext uri="{BB962C8B-B14F-4D97-AF65-F5344CB8AC3E}">
        <p14:creationId xmlns:p14="http://schemas.microsoft.com/office/powerpoint/2010/main" val="2949220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3DBBE0-B3CF-402B-92B6-6527D0BE04F7}" type="datetimeFigureOut">
              <a:rPr lang="en-US" smtClean="0"/>
              <a:t>19-Jul-23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4C6193-88C4-4053-B593-B78F3CEC5244}" type="slidenum">
              <a:rPr lang="en-US" smtClean="0"/>
              <a:t>‹#›</a:t>
            </a:fld>
            <a:endParaRPr lang="en-US"/>
          </a:p>
        </p:txBody>
      </p:sp>
    </p:spTree>
    <p:extLst>
      <p:ext uri="{BB962C8B-B14F-4D97-AF65-F5344CB8AC3E}">
        <p14:creationId xmlns:p14="http://schemas.microsoft.com/office/powerpoint/2010/main" val="2589034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3DBBE0-B3CF-402B-92B6-6527D0BE04F7}" type="datetimeFigureOut">
              <a:rPr lang="en-US" smtClean="0"/>
              <a:t>19-Jul-23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4C6193-88C4-4053-B593-B78F3CEC5244}" type="slidenum">
              <a:rPr lang="en-US" smtClean="0"/>
              <a:t>‹#›</a:t>
            </a:fld>
            <a:endParaRPr lang="en-US"/>
          </a:p>
        </p:txBody>
      </p:sp>
    </p:spTree>
    <p:extLst>
      <p:ext uri="{BB962C8B-B14F-4D97-AF65-F5344CB8AC3E}">
        <p14:creationId xmlns:p14="http://schemas.microsoft.com/office/powerpoint/2010/main" val="1019980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slideshare.net/KarthiKumar5/inhibitors-of-transcriptionpptx#2" TargetMode="External"/><Relationship Id="rId2" Type="http://schemas.openxmlformats.org/officeDocument/2006/relationships/hyperlink" Target="https://www.slideshare.net/KarthiKumar5/inhibitors-of-transcriptionpptx#1" TargetMode="External"/><Relationship Id="rId1" Type="http://schemas.openxmlformats.org/officeDocument/2006/relationships/slideLayout" Target="../slideLayouts/slideLayout7.xml"/><Relationship Id="rId4" Type="http://schemas.openxmlformats.org/officeDocument/2006/relationships/hyperlink" Target="https://www.slideshare.net/KarthiKumar5/inhibitors-of-transcriptionpptx#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89704" y="1179576"/>
            <a:ext cx="3657600" cy="830997"/>
          </a:xfrm>
          <a:prstGeom prst="rect">
            <a:avLst/>
          </a:prstGeom>
          <a:noFill/>
        </p:spPr>
        <p:txBody>
          <a:bodyPr wrap="square" rtlCol="0">
            <a:spAutoFit/>
          </a:bodyPr>
          <a:lstStyle/>
          <a:p>
            <a:r>
              <a:rPr lang="en-GB" sz="4800" b="1" dirty="0" smtClean="0"/>
              <a:t>Transcription</a:t>
            </a:r>
            <a:endParaRPr lang="en-US" sz="4800" b="1" dirty="0"/>
          </a:p>
        </p:txBody>
      </p:sp>
      <p:sp>
        <p:nvSpPr>
          <p:cNvPr id="3" name="TextBox 2"/>
          <p:cNvSpPr txBox="1"/>
          <p:nvPr/>
        </p:nvSpPr>
        <p:spPr>
          <a:xfrm>
            <a:off x="4489704" y="4608576"/>
            <a:ext cx="6053328" cy="1569660"/>
          </a:xfrm>
          <a:prstGeom prst="rect">
            <a:avLst/>
          </a:prstGeom>
          <a:noFill/>
        </p:spPr>
        <p:txBody>
          <a:bodyPr wrap="square" rtlCol="0">
            <a:spAutoFit/>
          </a:bodyPr>
          <a:lstStyle/>
          <a:p>
            <a:r>
              <a:rPr lang="en-GB" sz="2400" b="1" dirty="0" smtClean="0"/>
              <a:t>Md. </a:t>
            </a:r>
            <a:r>
              <a:rPr lang="en-GB" sz="2400" b="1" dirty="0" err="1" smtClean="0"/>
              <a:t>Abdur</a:t>
            </a:r>
            <a:r>
              <a:rPr lang="en-GB" sz="2400" b="1" dirty="0" smtClean="0"/>
              <a:t> </a:t>
            </a:r>
            <a:r>
              <a:rPr lang="en-GB" sz="2400" b="1" dirty="0" err="1" smtClean="0"/>
              <a:t>Rakib</a:t>
            </a:r>
            <a:endParaRPr lang="en-GB" sz="2400" b="1" dirty="0" smtClean="0"/>
          </a:p>
          <a:p>
            <a:r>
              <a:rPr lang="en-GB" sz="2400" b="1" dirty="0" smtClean="0"/>
              <a:t>Professor</a:t>
            </a:r>
          </a:p>
          <a:p>
            <a:r>
              <a:rPr lang="en-GB" sz="2400" b="1" dirty="0" smtClean="0"/>
              <a:t>Dept. of Biochemistry and Molecular Biology</a:t>
            </a:r>
          </a:p>
          <a:p>
            <a:r>
              <a:rPr lang="en-GB" sz="2400" b="1" dirty="0" smtClean="0"/>
              <a:t>University of </a:t>
            </a:r>
            <a:r>
              <a:rPr lang="en-GB" sz="2400" b="1" dirty="0" err="1" smtClean="0"/>
              <a:t>Rajshahi</a:t>
            </a:r>
            <a:endParaRPr lang="en-US" sz="2400" b="1" dirty="0"/>
          </a:p>
        </p:txBody>
      </p:sp>
    </p:spTree>
    <p:extLst>
      <p:ext uri="{BB962C8B-B14F-4D97-AF65-F5344CB8AC3E}">
        <p14:creationId xmlns:p14="http://schemas.microsoft.com/office/powerpoint/2010/main" val="560098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3520" y="947619"/>
            <a:ext cx="8290560" cy="2031325"/>
          </a:xfrm>
          <a:prstGeom prst="rect">
            <a:avLst/>
          </a:prstGeom>
        </p:spPr>
        <p:txBody>
          <a:bodyPr wrap="square">
            <a:spAutoFit/>
          </a:bodyPr>
          <a:lstStyle/>
          <a:p>
            <a:r>
              <a:rPr lang="en-GB" dirty="0" smtClean="0"/>
              <a:t>The </a:t>
            </a:r>
            <a:r>
              <a:rPr lang="en-GB" dirty="0"/>
              <a:t>template for RNA </a:t>
            </a:r>
            <a:r>
              <a:rPr lang="en-GB" dirty="0" smtClean="0"/>
              <a:t>synthesis</a:t>
            </a:r>
            <a:r>
              <a:rPr lang="en-GB" dirty="0"/>
              <a:t>, as for DNA synthesis, is a single strand of the DNA double helix. </a:t>
            </a:r>
            <a:endParaRPr lang="en-GB" dirty="0" smtClean="0"/>
          </a:p>
          <a:p>
            <a:r>
              <a:rPr lang="en-GB" dirty="0" smtClean="0"/>
              <a:t>Unlike replication, the </a:t>
            </a:r>
            <a:r>
              <a:rPr lang="en-GB" dirty="0"/>
              <a:t>transcription of a gene takes place on only </a:t>
            </a:r>
            <a:r>
              <a:rPr lang="en-GB" b="1" dirty="0"/>
              <a:t>one of the two nucleotide strands of DNA (Figure 13.4)</a:t>
            </a:r>
            <a:r>
              <a:rPr lang="en-GB" dirty="0"/>
              <a:t>. The nucleotide strand used for transcription is termed the template strand. The other strand, called the </a:t>
            </a:r>
            <a:r>
              <a:rPr lang="en-GB" dirty="0" err="1"/>
              <a:t>nontemplate</a:t>
            </a:r>
            <a:r>
              <a:rPr lang="en-GB" dirty="0"/>
              <a:t> strand, is not ordinarily transcribed. Thus, within a gene, only one of the nucleotide strands is normally transcribed into RNA (there are some exceptions to this rule). </a:t>
            </a:r>
            <a:endParaRPr lang="en-US" dirty="0"/>
          </a:p>
        </p:txBody>
      </p:sp>
      <p:pic>
        <p:nvPicPr>
          <p:cNvPr id="3" name="Picture 2"/>
          <p:cNvPicPr>
            <a:picLocks noChangeAspect="1"/>
          </p:cNvPicPr>
          <p:nvPr/>
        </p:nvPicPr>
        <p:blipFill>
          <a:blip r:embed="rId2"/>
          <a:stretch>
            <a:fillRect/>
          </a:stretch>
        </p:blipFill>
        <p:spPr>
          <a:xfrm>
            <a:off x="1199007" y="3386328"/>
            <a:ext cx="9848850" cy="3048000"/>
          </a:xfrm>
          <a:prstGeom prst="rect">
            <a:avLst/>
          </a:prstGeom>
        </p:spPr>
      </p:pic>
      <p:sp>
        <p:nvSpPr>
          <p:cNvPr id="4" name="Rectangle 3"/>
          <p:cNvSpPr/>
          <p:nvPr/>
        </p:nvSpPr>
        <p:spPr>
          <a:xfrm>
            <a:off x="734279" y="170903"/>
            <a:ext cx="2384114" cy="369332"/>
          </a:xfrm>
          <a:prstGeom prst="rect">
            <a:avLst/>
          </a:prstGeom>
        </p:spPr>
        <p:txBody>
          <a:bodyPr wrap="none">
            <a:spAutoFit/>
          </a:bodyPr>
          <a:lstStyle/>
          <a:p>
            <a:r>
              <a:rPr lang="en-GB" b="1" dirty="0"/>
              <a:t>The transcribed strand </a:t>
            </a:r>
            <a:endParaRPr lang="en-US" dirty="0"/>
          </a:p>
        </p:txBody>
      </p:sp>
    </p:spTree>
    <p:extLst>
      <p:ext uri="{BB962C8B-B14F-4D97-AF65-F5344CB8AC3E}">
        <p14:creationId xmlns:p14="http://schemas.microsoft.com/office/powerpoint/2010/main" val="2959046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07920" y="2219134"/>
            <a:ext cx="6187374" cy="4062794"/>
          </a:xfrm>
          <a:prstGeom prst="rect">
            <a:avLst/>
          </a:prstGeom>
        </p:spPr>
      </p:pic>
    </p:spTree>
    <p:extLst>
      <p:ext uri="{BB962C8B-B14F-4D97-AF65-F5344CB8AC3E}">
        <p14:creationId xmlns:p14="http://schemas.microsoft.com/office/powerpoint/2010/main" val="1762234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733287" y="1165349"/>
            <a:ext cx="6108193" cy="2919315"/>
            <a:chOff x="4745735" y="1060705"/>
            <a:chExt cx="6108193" cy="2919315"/>
          </a:xfrm>
        </p:grpSpPr>
        <p:pic>
          <p:nvPicPr>
            <p:cNvPr id="2" name="Picture 1"/>
            <p:cNvPicPr>
              <a:picLocks noChangeAspect="1"/>
            </p:cNvPicPr>
            <p:nvPr/>
          </p:nvPicPr>
          <p:blipFill rotWithShape="1">
            <a:blip r:embed="rId2"/>
            <a:srcRect l="36964" t="10902" r="2423" b="7061"/>
            <a:stretch/>
          </p:blipFill>
          <p:spPr>
            <a:xfrm>
              <a:off x="4745735" y="1060705"/>
              <a:ext cx="6108193" cy="2148840"/>
            </a:xfrm>
            <a:prstGeom prst="rect">
              <a:avLst/>
            </a:prstGeom>
          </p:spPr>
        </p:pic>
        <p:pic>
          <p:nvPicPr>
            <p:cNvPr id="3" name="Picture 2"/>
            <p:cNvPicPr>
              <a:picLocks noChangeAspect="1"/>
            </p:cNvPicPr>
            <p:nvPr/>
          </p:nvPicPr>
          <p:blipFill rotWithShape="1">
            <a:blip r:embed="rId2"/>
            <a:srcRect l="1" t="68342" r="64349"/>
            <a:stretch/>
          </p:blipFill>
          <p:spPr>
            <a:xfrm>
              <a:off x="6699123" y="3150774"/>
              <a:ext cx="3505581" cy="829246"/>
            </a:xfrm>
            <a:prstGeom prst="rect">
              <a:avLst/>
            </a:prstGeom>
          </p:spPr>
        </p:pic>
      </p:grpSp>
      <p:sp>
        <p:nvSpPr>
          <p:cNvPr id="5" name="Rectangle 4"/>
          <p:cNvSpPr/>
          <p:nvPr/>
        </p:nvSpPr>
        <p:spPr>
          <a:xfrm>
            <a:off x="387096" y="1604879"/>
            <a:ext cx="4715256" cy="1477328"/>
          </a:xfrm>
          <a:prstGeom prst="rect">
            <a:avLst/>
          </a:prstGeom>
        </p:spPr>
        <p:txBody>
          <a:bodyPr wrap="square">
            <a:spAutoFit/>
          </a:bodyPr>
          <a:lstStyle/>
          <a:p>
            <a:r>
              <a:rPr lang="en-GB" dirty="0" smtClean="0"/>
              <a:t>A transcription </a:t>
            </a:r>
            <a:r>
              <a:rPr lang="en-GB" dirty="0"/>
              <a:t>unit </a:t>
            </a:r>
            <a:r>
              <a:rPr lang="en-GB" dirty="0" smtClean="0"/>
              <a:t>includes </a:t>
            </a:r>
            <a:r>
              <a:rPr lang="en-GB" dirty="0"/>
              <a:t>three critical regions: </a:t>
            </a:r>
            <a:endParaRPr lang="en-GB" dirty="0" smtClean="0"/>
          </a:p>
          <a:p>
            <a:pPr marL="285750" indent="-285750">
              <a:buFontTx/>
              <a:buChar char="-"/>
            </a:pPr>
            <a:r>
              <a:rPr lang="en-GB" dirty="0" smtClean="0"/>
              <a:t>a promoter</a:t>
            </a:r>
          </a:p>
          <a:p>
            <a:pPr marL="285750" indent="-285750">
              <a:buFontTx/>
              <a:buChar char="-"/>
            </a:pPr>
            <a:r>
              <a:rPr lang="en-GB" dirty="0" smtClean="0"/>
              <a:t>an </a:t>
            </a:r>
            <a:r>
              <a:rPr lang="en-GB" dirty="0"/>
              <a:t>RNA-coding sequence, and </a:t>
            </a:r>
            <a:endParaRPr lang="en-GB" dirty="0" smtClean="0"/>
          </a:p>
          <a:p>
            <a:pPr marL="285750" indent="-285750">
              <a:buFontTx/>
              <a:buChar char="-"/>
            </a:pPr>
            <a:r>
              <a:rPr lang="en-GB" dirty="0" smtClean="0"/>
              <a:t>a terminator.</a:t>
            </a:r>
            <a:endParaRPr lang="en-US" dirty="0"/>
          </a:p>
        </p:txBody>
      </p:sp>
      <p:sp>
        <p:nvSpPr>
          <p:cNvPr id="6" name="Rectangle 5"/>
          <p:cNvSpPr/>
          <p:nvPr/>
        </p:nvSpPr>
        <p:spPr>
          <a:xfrm>
            <a:off x="179833" y="3947504"/>
            <a:ext cx="4587240" cy="286232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GB" b="1" dirty="0"/>
              <a:t>The promoter </a:t>
            </a:r>
            <a:r>
              <a:rPr lang="en-GB" dirty="0"/>
              <a:t>is a DNA sequence that the transcription apparatus recognizes and binds. It indicates which of the two DNA strands is to be read as the template and the direction of transcription. The promoter also determines the transcription start site, the first </a:t>
            </a:r>
            <a:r>
              <a:rPr lang="en-GB" dirty="0" smtClean="0"/>
              <a:t>nucleotide </a:t>
            </a:r>
            <a:r>
              <a:rPr lang="en-GB" dirty="0"/>
              <a:t>that will be transcribed into RNA. In most transcription units, the promoter is located next to the transcription start site but is not, itself, transcribed. </a:t>
            </a:r>
            <a:endParaRPr lang="en-US" dirty="0"/>
          </a:p>
        </p:txBody>
      </p:sp>
      <p:sp>
        <p:nvSpPr>
          <p:cNvPr id="7" name="Rectangle 6"/>
          <p:cNvSpPr/>
          <p:nvPr/>
        </p:nvSpPr>
        <p:spPr>
          <a:xfrm>
            <a:off x="5352288" y="3947504"/>
            <a:ext cx="284988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GB" b="1" dirty="0"/>
              <a:t>RNA-coding region</a:t>
            </a:r>
            <a:r>
              <a:rPr lang="en-GB" dirty="0"/>
              <a:t>, a sequence of DNA nucleotides that is copied into an RNA molecule.</a:t>
            </a:r>
            <a:endParaRPr lang="en-US" dirty="0"/>
          </a:p>
        </p:txBody>
      </p:sp>
      <p:sp>
        <p:nvSpPr>
          <p:cNvPr id="8" name="Rectangle 7"/>
          <p:cNvSpPr/>
          <p:nvPr/>
        </p:nvSpPr>
        <p:spPr>
          <a:xfrm>
            <a:off x="8787383" y="3947504"/>
            <a:ext cx="3273552" cy="286232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dirty="0"/>
              <a:t>The third component of the transcription unit is </a:t>
            </a:r>
            <a:r>
              <a:rPr lang="en-GB" b="1" dirty="0"/>
              <a:t>the terminator</a:t>
            </a:r>
            <a:r>
              <a:rPr lang="en-GB" dirty="0"/>
              <a:t>, a sequence of nucleotides that signals where transcription is to end. Terminators are usually part of the RNA-coding sequence; that is, transcription stops only after the terminator has been copied into RNA.</a:t>
            </a:r>
            <a:endParaRPr lang="en-US" dirty="0"/>
          </a:p>
        </p:txBody>
      </p:sp>
      <p:sp>
        <p:nvSpPr>
          <p:cNvPr id="9" name="Rectangle 8"/>
          <p:cNvSpPr/>
          <p:nvPr/>
        </p:nvSpPr>
        <p:spPr>
          <a:xfrm>
            <a:off x="1136903" y="610938"/>
            <a:ext cx="10924032" cy="646331"/>
          </a:xfrm>
          <a:prstGeom prst="rect">
            <a:avLst/>
          </a:prstGeom>
        </p:spPr>
        <p:txBody>
          <a:bodyPr wrap="square">
            <a:spAutoFit/>
          </a:bodyPr>
          <a:lstStyle/>
          <a:p>
            <a:r>
              <a:rPr lang="en-GB" dirty="0" smtClean="0"/>
              <a:t>A </a:t>
            </a:r>
            <a:r>
              <a:rPr lang="en-GB" dirty="0"/>
              <a:t>transcription unit is a stretch of DNA that encodes an RNA molecule and the sequences necessary for its transcription. </a:t>
            </a:r>
            <a:endParaRPr lang="en-US" dirty="0"/>
          </a:p>
        </p:txBody>
      </p:sp>
      <p:sp>
        <p:nvSpPr>
          <p:cNvPr id="10" name="Rectangle 9"/>
          <p:cNvSpPr/>
          <p:nvPr/>
        </p:nvSpPr>
        <p:spPr>
          <a:xfrm>
            <a:off x="1113373" y="25646"/>
            <a:ext cx="3493585" cy="523220"/>
          </a:xfrm>
          <a:prstGeom prst="rect">
            <a:avLst/>
          </a:prstGeom>
        </p:spPr>
        <p:txBody>
          <a:bodyPr wrap="none">
            <a:spAutoFit/>
          </a:bodyPr>
          <a:lstStyle/>
          <a:p>
            <a:r>
              <a:rPr lang="en-GB" sz="2800" b="1" dirty="0"/>
              <a:t>The transcription unit </a:t>
            </a:r>
            <a:endParaRPr lang="en-US" sz="2800" b="1" dirty="0"/>
          </a:p>
        </p:txBody>
      </p:sp>
    </p:spTree>
    <p:extLst>
      <p:ext uri="{BB962C8B-B14F-4D97-AF65-F5344CB8AC3E}">
        <p14:creationId xmlns:p14="http://schemas.microsoft.com/office/powerpoint/2010/main" val="1761910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 y="443591"/>
            <a:ext cx="5364480" cy="584775"/>
          </a:xfrm>
          <a:prstGeom prst="rect">
            <a:avLst/>
          </a:prstGeom>
        </p:spPr>
        <p:txBody>
          <a:bodyPr wrap="square">
            <a:spAutoFit/>
          </a:bodyPr>
          <a:lstStyle/>
          <a:p>
            <a:r>
              <a:rPr lang="en-GB" sz="3200" dirty="0"/>
              <a:t>The Substrate for </a:t>
            </a:r>
            <a:r>
              <a:rPr lang="en-GB" sz="3200" dirty="0" smtClean="0"/>
              <a:t>Transcription </a:t>
            </a:r>
            <a:endParaRPr lang="en-US" sz="3200" dirty="0"/>
          </a:p>
        </p:txBody>
      </p:sp>
      <p:pic>
        <p:nvPicPr>
          <p:cNvPr id="3" name="Picture 2"/>
          <p:cNvPicPr>
            <a:picLocks noChangeAspect="1"/>
          </p:cNvPicPr>
          <p:nvPr/>
        </p:nvPicPr>
        <p:blipFill>
          <a:blip r:embed="rId2"/>
          <a:stretch>
            <a:fillRect/>
          </a:stretch>
        </p:blipFill>
        <p:spPr>
          <a:xfrm>
            <a:off x="3131439" y="1825561"/>
            <a:ext cx="5124450" cy="3133725"/>
          </a:xfrm>
          <a:prstGeom prst="rect">
            <a:avLst/>
          </a:prstGeom>
        </p:spPr>
      </p:pic>
    </p:spTree>
    <p:extLst>
      <p:ext uri="{BB962C8B-B14F-4D97-AF65-F5344CB8AC3E}">
        <p14:creationId xmlns:p14="http://schemas.microsoft.com/office/powerpoint/2010/main" val="9882376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52424" y="1316736"/>
            <a:ext cx="5017656" cy="4930978"/>
          </a:xfrm>
          <a:prstGeom prst="rect">
            <a:avLst/>
          </a:prstGeom>
        </p:spPr>
      </p:pic>
      <p:sp>
        <p:nvSpPr>
          <p:cNvPr id="3" name="Rectangle 2"/>
          <p:cNvSpPr/>
          <p:nvPr/>
        </p:nvSpPr>
        <p:spPr>
          <a:xfrm>
            <a:off x="926592" y="1316736"/>
            <a:ext cx="5693664" cy="4247317"/>
          </a:xfrm>
          <a:prstGeom prst="rect">
            <a:avLst/>
          </a:prstGeom>
        </p:spPr>
        <p:txBody>
          <a:bodyPr wrap="square">
            <a:spAutoFit/>
          </a:bodyPr>
          <a:lstStyle/>
          <a:p>
            <a:r>
              <a:rPr lang="en-GB" dirty="0"/>
              <a:t>RNA is synthesized from </a:t>
            </a:r>
            <a:r>
              <a:rPr lang="en-GB" dirty="0" err="1"/>
              <a:t>ribonucleoside</a:t>
            </a:r>
            <a:r>
              <a:rPr lang="en-GB" dirty="0"/>
              <a:t> triphosphates (</a:t>
            </a:r>
            <a:r>
              <a:rPr lang="en-GB" dirty="0" err="1"/>
              <a:t>rNTPs</a:t>
            </a:r>
            <a:r>
              <a:rPr lang="en-GB" dirty="0"/>
              <a:t>; Figure 13.7). In synthesis, nucleotides are added one at a time to the 3′-OH group of the growing RNA </a:t>
            </a:r>
            <a:r>
              <a:rPr lang="en-GB" dirty="0" smtClean="0"/>
              <a:t>molecule</a:t>
            </a:r>
            <a:r>
              <a:rPr lang="en-GB" dirty="0"/>
              <a:t>. Two phosphate groups are cleaved from the </a:t>
            </a:r>
            <a:r>
              <a:rPr lang="en-GB" dirty="0" smtClean="0"/>
              <a:t>incoming </a:t>
            </a:r>
            <a:r>
              <a:rPr lang="en-GB" dirty="0" err="1"/>
              <a:t>ribonucleoside</a:t>
            </a:r>
            <a:r>
              <a:rPr lang="en-GB" dirty="0"/>
              <a:t> triphosphate; the remaining phosphate group participates in a </a:t>
            </a:r>
            <a:r>
              <a:rPr lang="en-GB" dirty="0" err="1"/>
              <a:t>phosphodiester</a:t>
            </a:r>
            <a:r>
              <a:rPr lang="en-GB" dirty="0"/>
              <a:t> bond that connects the nucleotide to the growing RNA molecule. The overall chemical reaction for the addition of each nucleotide is: </a:t>
            </a:r>
            <a:endParaRPr lang="en-GB" dirty="0" smtClean="0"/>
          </a:p>
          <a:p>
            <a:endParaRPr lang="en-GB" dirty="0" smtClean="0"/>
          </a:p>
          <a:p>
            <a:r>
              <a:rPr lang="en-GB" dirty="0" err="1" smtClean="0"/>
              <a:t>RNAn</a:t>
            </a:r>
            <a:r>
              <a:rPr lang="en-GB" dirty="0" smtClean="0"/>
              <a:t> </a:t>
            </a:r>
            <a:r>
              <a:rPr lang="en-GB" dirty="0"/>
              <a:t>+ </a:t>
            </a:r>
            <a:r>
              <a:rPr lang="en-GB" dirty="0" err="1"/>
              <a:t>rNTP</a:t>
            </a:r>
            <a:r>
              <a:rPr lang="en-GB" dirty="0"/>
              <a:t> → RNAn+1 + </a:t>
            </a:r>
            <a:r>
              <a:rPr lang="en-GB" dirty="0" err="1"/>
              <a:t>PPi</a:t>
            </a:r>
            <a:r>
              <a:rPr lang="en-GB" dirty="0"/>
              <a:t> </a:t>
            </a:r>
            <a:endParaRPr lang="en-GB" dirty="0" smtClean="0"/>
          </a:p>
          <a:p>
            <a:endParaRPr lang="en-GB" dirty="0"/>
          </a:p>
          <a:p>
            <a:r>
              <a:rPr lang="en-GB" dirty="0" smtClean="0"/>
              <a:t>where </a:t>
            </a:r>
            <a:r>
              <a:rPr lang="en-GB" dirty="0" err="1"/>
              <a:t>PPi</a:t>
            </a:r>
            <a:r>
              <a:rPr lang="en-GB" dirty="0"/>
              <a:t> represents pyrophosphate. Nucleotides are always added to the 3′ end of the RNA molecule, and the direction of transcription is therefore 5′→3</a:t>
            </a:r>
            <a:r>
              <a:rPr lang="en-GB" dirty="0" smtClean="0"/>
              <a:t>′. </a:t>
            </a:r>
            <a:endParaRPr lang="en-US" dirty="0"/>
          </a:p>
        </p:txBody>
      </p:sp>
    </p:spTree>
    <p:extLst>
      <p:ext uri="{BB962C8B-B14F-4D97-AF65-F5344CB8AC3E}">
        <p14:creationId xmlns:p14="http://schemas.microsoft.com/office/powerpoint/2010/main" val="1924984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00822" y="237743"/>
            <a:ext cx="4035985" cy="6442346"/>
          </a:xfrm>
          <a:prstGeom prst="rect">
            <a:avLst/>
          </a:prstGeom>
        </p:spPr>
      </p:pic>
      <p:sp>
        <p:nvSpPr>
          <p:cNvPr id="4" name="Rectangle 3"/>
          <p:cNvSpPr/>
          <p:nvPr/>
        </p:nvSpPr>
        <p:spPr>
          <a:xfrm>
            <a:off x="451104" y="985302"/>
            <a:ext cx="6096000" cy="4801314"/>
          </a:xfrm>
          <a:prstGeom prst="rect">
            <a:avLst/>
          </a:prstGeom>
        </p:spPr>
        <p:txBody>
          <a:bodyPr>
            <a:spAutoFit/>
          </a:bodyPr>
          <a:lstStyle/>
          <a:p>
            <a:r>
              <a:rPr lang="en-GB" dirty="0" smtClean="0"/>
              <a:t>Bacterial </a:t>
            </a:r>
            <a:r>
              <a:rPr lang="en-GB" dirty="0"/>
              <a:t>RNA polymerases are five subunits (individual polypeptide chains) that make up the core enzyme: two copies of a subunit called alpha (α) and single copies of subunits beta (β), beta prime (β′), and omega (ω) (Figure 13.9). </a:t>
            </a:r>
            <a:endParaRPr lang="en-GB" dirty="0" smtClean="0"/>
          </a:p>
          <a:p>
            <a:endParaRPr lang="en-GB" dirty="0"/>
          </a:p>
          <a:p>
            <a:r>
              <a:rPr lang="en-GB" dirty="0" smtClean="0"/>
              <a:t>The </a:t>
            </a:r>
            <a:r>
              <a:rPr lang="en-GB" dirty="0"/>
              <a:t>ω subunit is not essential for transcription, but it helps stabilize the enzyme. The core enzyme </a:t>
            </a:r>
            <a:r>
              <a:rPr lang="en-GB" dirty="0" err="1"/>
              <a:t>catalyzes</a:t>
            </a:r>
            <a:r>
              <a:rPr lang="en-GB" dirty="0"/>
              <a:t> the elongation of the RNA molecule by the addition of RNA nucleotides. Other functional </a:t>
            </a:r>
            <a:r>
              <a:rPr lang="en-GB" dirty="0" smtClean="0"/>
              <a:t>subunits </a:t>
            </a:r>
            <a:r>
              <a:rPr lang="en-GB" dirty="0"/>
              <a:t>join and leave the core enzyme at particular stages of the transcription process. </a:t>
            </a:r>
            <a:endParaRPr lang="en-GB" dirty="0" smtClean="0"/>
          </a:p>
          <a:p>
            <a:endParaRPr lang="en-GB" dirty="0"/>
          </a:p>
          <a:p>
            <a:r>
              <a:rPr lang="en-GB" dirty="0" smtClean="0"/>
              <a:t>The </a:t>
            </a:r>
            <a:r>
              <a:rPr lang="en-GB" dirty="0"/>
              <a:t>sigma (σ) factor </a:t>
            </a:r>
            <a:r>
              <a:rPr lang="en-GB" dirty="0" err="1"/>
              <a:t>controls</a:t>
            </a:r>
            <a:r>
              <a:rPr lang="en-GB" dirty="0"/>
              <a:t> the binding of RNA polymerase to the promoter. Without sigma, RNA polymerase will initiate transcription at a random point along the DNA. After sigma has </a:t>
            </a:r>
            <a:r>
              <a:rPr lang="en-GB" dirty="0" smtClean="0"/>
              <a:t>associated </a:t>
            </a:r>
            <a:r>
              <a:rPr lang="en-GB" dirty="0"/>
              <a:t>with the core enzyme (forming a </a:t>
            </a:r>
            <a:r>
              <a:rPr lang="en-GB" dirty="0" err="1"/>
              <a:t>holoenzyme</a:t>
            </a:r>
            <a:r>
              <a:rPr lang="en-GB" dirty="0"/>
              <a:t>), RNA polymerase binds stably only to the promoter region and initiates transcription at the proper start site. </a:t>
            </a:r>
            <a:endParaRPr lang="en-US" dirty="0"/>
          </a:p>
        </p:txBody>
      </p:sp>
    </p:spTree>
    <p:extLst>
      <p:ext uri="{BB962C8B-B14F-4D97-AF65-F5344CB8AC3E}">
        <p14:creationId xmlns:p14="http://schemas.microsoft.com/office/powerpoint/2010/main" val="1383041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4849" y="299966"/>
            <a:ext cx="2077748" cy="369332"/>
          </a:xfrm>
          <a:prstGeom prst="rect">
            <a:avLst/>
          </a:prstGeom>
        </p:spPr>
        <p:txBody>
          <a:bodyPr wrap="none">
            <a:spAutoFit/>
          </a:bodyPr>
          <a:lstStyle/>
          <a:p>
            <a:r>
              <a:rPr lang="en-US" b="1" dirty="0"/>
              <a:t>Bacterial promoters</a:t>
            </a:r>
          </a:p>
        </p:txBody>
      </p:sp>
      <p:sp>
        <p:nvSpPr>
          <p:cNvPr id="3" name="Rectangle 2"/>
          <p:cNvSpPr/>
          <p:nvPr/>
        </p:nvSpPr>
        <p:spPr>
          <a:xfrm>
            <a:off x="604848" y="1054900"/>
            <a:ext cx="10203359" cy="1477328"/>
          </a:xfrm>
          <a:prstGeom prst="rect">
            <a:avLst/>
          </a:prstGeom>
        </p:spPr>
        <p:txBody>
          <a:bodyPr wrap="square">
            <a:spAutoFit/>
          </a:bodyPr>
          <a:lstStyle/>
          <a:p>
            <a:r>
              <a:rPr lang="en-GB" dirty="0"/>
              <a:t>Essential information for the transcription unit—where it will start transcribing, which strand is to be read, and in what direction the RNA polymerase will move—is imbedded in the nucleotide sequence of the </a:t>
            </a:r>
            <a:r>
              <a:rPr lang="en-GB" dirty="0" smtClean="0"/>
              <a:t>promoter.</a:t>
            </a:r>
          </a:p>
          <a:p>
            <a:r>
              <a:rPr lang="en-GB" dirty="0"/>
              <a:t>Promoters are DNA sequences that are recognized </a:t>
            </a:r>
            <a:r>
              <a:rPr lang="en-GB" dirty="0" smtClean="0"/>
              <a:t>by the </a:t>
            </a:r>
            <a:r>
              <a:rPr lang="en-GB" dirty="0"/>
              <a:t>transcription apparatus and are required for </a:t>
            </a:r>
            <a:r>
              <a:rPr lang="en-GB" dirty="0" smtClean="0"/>
              <a:t>transcription </a:t>
            </a:r>
            <a:r>
              <a:rPr lang="en-GB" dirty="0"/>
              <a:t>to take place. In bacterial cells, promoters are usually adjacent to an RNA-coding sequence.</a:t>
            </a:r>
            <a:endParaRPr lang="en-US" dirty="0"/>
          </a:p>
        </p:txBody>
      </p:sp>
      <p:sp>
        <p:nvSpPr>
          <p:cNvPr id="4" name="Rectangle 3"/>
          <p:cNvSpPr/>
          <p:nvPr/>
        </p:nvSpPr>
        <p:spPr>
          <a:xfrm>
            <a:off x="604847" y="2917830"/>
            <a:ext cx="10203359" cy="1754326"/>
          </a:xfrm>
          <a:prstGeom prst="rect">
            <a:avLst/>
          </a:prstGeom>
        </p:spPr>
        <p:txBody>
          <a:bodyPr wrap="square">
            <a:spAutoFit/>
          </a:bodyPr>
          <a:lstStyle/>
          <a:p>
            <a:r>
              <a:rPr lang="en-GB" dirty="0" smtClean="0"/>
              <a:t>Most </a:t>
            </a:r>
            <a:r>
              <a:rPr lang="en-GB" dirty="0"/>
              <a:t>of the nucleotides within the promoters vary in sequence, short stretches of nucleotides are common to many. Furthermore, the spacing and location of these nucleotides relative to the transcription start site are similar in most promoters. These short stretches of common nucleotides are called </a:t>
            </a:r>
            <a:r>
              <a:rPr lang="en-GB" b="1" dirty="0"/>
              <a:t>consensus sequences</a:t>
            </a:r>
            <a:r>
              <a:rPr lang="en-GB" dirty="0"/>
              <a:t>; “</a:t>
            </a:r>
            <a:r>
              <a:rPr lang="en-GB" b="1" dirty="0"/>
              <a:t>consensus sequence</a:t>
            </a:r>
            <a:r>
              <a:rPr lang="en-GB" dirty="0"/>
              <a:t>” refers to sequences that possess considerable similarity, or consensus (Figure 13.10). The presence of consensus in a set of nucleotides usually implies that the sequence is associated with an important function. </a:t>
            </a:r>
            <a:endParaRPr lang="en-US" dirty="0"/>
          </a:p>
        </p:txBody>
      </p:sp>
      <p:sp>
        <p:nvSpPr>
          <p:cNvPr id="5" name="Rectangle 4"/>
          <p:cNvSpPr/>
          <p:nvPr/>
        </p:nvSpPr>
        <p:spPr>
          <a:xfrm>
            <a:off x="604846" y="5057758"/>
            <a:ext cx="10029625" cy="923330"/>
          </a:xfrm>
          <a:prstGeom prst="rect">
            <a:avLst/>
          </a:prstGeom>
        </p:spPr>
        <p:txBody>
          <a:bodyPr wrap="square">
            <a:spAutoFit/>
          </a:bodyPr>
          <a:lstStyle/>
          <a:p>
            <a:r>
              <a:rPr lang="en-GB" dirty="0"/>
              <a:t>The most commonly encountered consensus sequence, found in almost all bacterial promoters, is </a:t>
            </a:r>
            <a:r>
              <a:rPr lang="en-GB" dirty="0" err="1"/>
              <a:t>centered</a:t>
            </a:r>
            <a:r>
              <a:rPr lang="en-GB" dirty="0"/>
              <a:t> about 10 </a:t>
            </a:r>
            <a:r>
              <a:rPr lang="en-GB" dirty="0" err="1"/>
              <a:t>bp</a:t>
            </a:r>
            <a:r>
              <a:rPr lang="en-GB" dirty="0"/>
              <a:t> </a:t>
            </a:r>
            <a:r>
              <a:rPr lang="en-GB" dirty="0" err="1"/>
              <a:t>upsteam</a:t>
            </a:r>
            <a:r>
              <a:rPr lang="en-GB" dirty="0"/>
              <a:t> of the start site. Called the </a:t>
            </a:r>
            <a:r>
              <a:rPr lang="en-GB" b="1" dirty="0"/>
              <a:t>–10 consensus sequence </a:t>
            </a:r>
            <a:r>
              <a:rPr lang="en-GB" dirty="0"/>
              <a:t>or, sometimes, the </a:t>
            </a:r>
            <a:r>
              <a:rPr lang="en-GB" b="1" dirty="0" err="1"/>
              <a:t>Pribnow</a:t>
            </a:r>
            <a:r>
              <a:rPr lang="en-GB" b="1" dirty="0"/>
              <a:t> box, its consensus sequence </a:t>
            </a:r>
            <a:r>
              <a:rPr lang="en-GB" b="1" dirty="0" smtClean="0"/>
              <a:t>is </a:t>
            </a:r>
            <a:r>
              <a:rPr lang="en-US" b="1" dirty="0" smtClean="0"/>
              <a:t>TATAAT</a:t>
            </a:r>
            <a:r>
              <a:rPr lang="en-US" dirty="0" smtClean="0"/>
              <a:t>.</a:t>
            </a:r>
            <a:endParaRPr lang="en-US" dirty="0"/>
          </a:p>
        </p:txBody>
      </p:sp>
    </p:spTree>
    <p:extLst>
      <p:ext uri="{BB962C8B-B14F-4D97-AF65-F5344CB8AC3E}">
        <p14:creationId xmlns:p14="http://schemas.microsoft.com/office/powerpoint/2010/main" val="3660999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9512" y="606844"/>
            <a:ext cx="8217408" cy="923330"/>
          </a:xfrm>
          <a:prstGeom prst="rect">
            <a:avLst/>
          </a:prstGeom>
        </p:spPr>
        <p:txBody>
          <a:bodyPr wrap="square">
            <a:spAutoFit/>
          </a:bodyPr>
          <a:lstStyle/>
          <a:p>
            <a:r>
              <a:rPr lang="en-GB" dirty="0"/>
              <a:t>Another consensus sequence common to most </a:t>
            </a:r>
            <a:r>
              <a:rPr lang="en-GB" dirty="0" smtClean="0"/>
              <a:t>bacterial </a:t>
            </a:r>
            <a:r>
              <a:rPr lang="en-GB" dirty="0"/>
              <a:t>promoters is TTGACA, which lies approximately 35 nucleotides upstream of the start site and is termed the </a:t>
            </a:r>
            <a:r>
              <a:rPr lang="en-GB" b="1" dirty="0"/>
              <a:t>−35 consensus sequence</a:t>
            </a:r>
            <a:r>
              <a:rPr lang="en-GB" dirty="0"/>
              <a:t> (see Figure 13.11)</a:t>
            </a:r>
            <a:endParaRPr lang="en-US" dirty="0"/>
          </a:p>
        </p:txBody>
      </p:sp>
      <p:pic>
        <p:nvPicPr>
          <p:cNvPr id="3" name="Picture 2"/>
          <p:cNvPicPr>
            <a:picLocks noChangeAspect="1"/>
          </p:cNvPicPr>
          <p:nvPr/>
        </p:nvPicPr>
        <p:blipFill>
          <a:blip r:embed="rId2"/>
          <a:stretch>
            <a:fillRect/>
          </a:stretch>
        </p:blipFill>
        <p:spPr>
          <a:xfrm>
            <a:off x="1000125" y="2009775"/>
            <a:ext cx="10191750" cy="2838450"/>
          </a:xfrm>
          <a:prstGeom prst="rect">
            <a:avLst/>
          </a:prstGeom>
        </p:spPr>
      </p:pic>
      <p:sp>
        <p:nvSpPr>
          <p:cNvPr id="4" name="Rectangle 3"/>
          <p:cNvSpPr/>
          <p:nvPr/>
        </p:nvSpPr>
        <p:spPr>
          <a:xfrm>
            <a:off x="2161032" y="5123532"/>
            <a:ext cx="7869936" cy="923330"/>
          </a:xfrm>
          <a:prstGeom prst="rect">
            <a:avLst/>
          </a:prstGeom>
        </p:spPr>
        <p:txBody>
          <a:bodyPr wrap="square">
            <a:spAutoFit/>
          </a:bodyPr>
          <a:lstStyle/>
          <a:p>
            <a:r>
              <a:rPr lang="en-GB" b="1" i="1" dirty="0"/>
              <a:t>A promoter is a DNA sequence that is adjacent to a gene and required for transcription. Promoters contain short consensus sequences that are important in the initiation of transcription.</a:t>
            </a:r>
            <a:endParaRPr lang="en-US" b="1" i="1" dirty="0"/>
          </a:p>
        </p:txBody>
      </p:sp>
    </p:spTree>
    <p:extLst>
      <p:ext uri="{BB962C8B-B14F-4D97-AF65-F5344CB8AC3E}">
        <p14:creationId xmlns:p14="http://schemas.microsoft.com/office/powerpoint/2010/main" val="1544523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859340"/>
            <a:ext cx="6096000" cy="3139321"/>
          </a:xfrm>
          <a:prstGeom prst="rect">
            <a:avLst/>
          </a:prstGeom>
        </p:spPr>
        <p:txBody>
          <a:bodyPr>
            <a:spAutoFit/>
          </a:bodyPr>
          <a:lstStyle/>
          <a:p>
            <a:r>
              <a:rPr lang="en-GB" dirty="0" err="1"/>
              <a:t>Rifamycins</a:t>
            </a:r>
            <a:r>
              <a:rPr lang="en-GB" dirty="0"/>
              <a:t> are a group of antibiotics that kill bacterial cells by inhibiting RNA polymerase. These antibiotics are widely used to treat tuberculosis, a disease that kills almost 2 million people worldwide each year. The structures of bacterial and eukaryotic RNA polymerases are sufficiently different that </a:t>
            </a:r>
            <a:r>
              <a:rPr lang="en-GB" dirty="0" err="1"/>
              <a:t>rifamycins</a:t>
            </a:r>
            <a:r>
              <a:rPr lang="en-GB" dirty="0"/>
              <a:t> inhibit bacterial RNA </a:t>
            </a:r>
            <a:r>
              <a:rPr lang="en-GB" dirty="0" smtClean="0"/>
              <a:t>polymerases </a:t>
            </a:r>
            <a:r>
              <a:rPr lang="en-GB" dirty="0"/>
              <a:t>without </a:t>
            </a:r>
            <a:r>
              <a:rPr lang="en-GB" dirty="0" err="1"/>
              <a:t>interferring</a:t>
            </a:r>
            <a:r>
              <a:rPr lang="en-GB" dirty="0"/>
              <a:t> with eukaryotic RNA polymerases. Recent research has demonstrated that several </a:t>
            </a:r>
            <a:r>
              <a:rPr lang="en-GB" dirty="0" err="1"/>
              <a:t>rifamycins</a:t>
            </a:r>
            <a:r>
              <a:rPr lang="en-GB" dirty="0"/>
              <a:t> </a:t>
            </a:r>
            <a:r>
              <a:rPr lang="en-GB" dirty="0" err="1"/>
              <a:t>inibit</a:t>
            </a:r>
            <a:r>
              <a:rPr lang="en-GB" dirty="0"/>
              <a:t> RNA polymerase by binding to the part of the RNA polymerase that clamps on to DNA and jamming it, thus preventing the RNA polymerase from interacting with the promoter on the DNA.</a:t>
            </a:r>
            <a:endParaRPr lang="en-US" dirty="0"/>
          </a:p>
        </p:txBody>
      </p:sp>
    </p:spTree>
    <p:extLst>
      <p:ext uri="{BB962C8B-B14F-4D97-AF65-F5344CB8AC3E}">
        <p14:creationId xmlns:p14="http://schemas.microsoft.com/office/powerpoint/2010/main" val="3594051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81412" y="1071562"/>
            <a:ext cx="4829175" cy="4714875"/>
          </a:xfrm>
          <a:prstGeom prst="rect">
            <a:avLst/>
          </a:prstGeom>
        </p:spPr>
      </p:pic>
    </p:spTree>
    <p:extLst>
      <p:ext uri="{BB962C8B-B14F-4D97-AF65-F5344CB8AC3E}">
        <p14:creationId xmlns:p14="http://schemas.microsoft.com/office/powerpoint/2010/main" val="1189936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65704" y="2534888"/>
            <a:ext cx="7623048" cy="1569660"/>
          </a:xfrm>
          <a:prstGeom prst="rect">
            <a:avLst/>
          </a:prstGeom>
        </p:spPr>
        <p:txBody>
          <a:bodyPr wrap="square">
            <a:spAutoFit/>
          </a:bodyPr>
          <a:lstStyle/>
          <a:p>
            <a:r>
              <a:rPr lang="en-GB" sz="2400" dirty="0" smtClean="0"/>
              <a:t>RNA, like DNA, is a polymer consisting of nucleotides joined together by </a:t>
            </a:r>
            <a:r>
              <a:rPr lang="en-GB" sz="2400" dirty="0" err="1" smtClean="0"/>
              <a:t>phosphodiester</a:t>
            </a:r>
            <a:r>
              <a:rPr lang="en-GB" sz="2400" dirty="0" smtClean="0"/>
              <a:t> bonds. However, there are several important differences in the structures of DNA and RNA. </a:t>
            </a:r>
            <a:endParaRPr lang="en-US" sz="2400" dirty="0"/>
          </a:p>
        </p:txBody>
      </p:sp>
      <p:sp>
        <p:nvSpPr>
          <p:cNvPr id="2" name="TextBox 1"/>
          <p:cNvSpPr txBox="1"/>
          <p:nvPr/>
        </p:nvSpPr>
        <p:spPr>
          <a:xfrm>
            <a:off x="3063240" y="850392"/>
            <a:ext cx="3374136" cy="584775"/>
          </a:xfrm>
          <a:prstGeom prst="rect">
            <a:avLst/>
          </a:prstGeom>
          <a:noFill/>
        </p:spPr>
        <p:txBody>
          <a:bodyPr wrap="square" rtlCol="0">
            <a:spAutoFit/>
          </a:bodyPr>
          <a:lstStyle/>
          <a:p>
            <a:r>
              <a:rPr lang="en-GB" sz="3200" b="1" dirty="0" smtClean="0"/>
              <a:t>Structure of RNA</a:t>
            </a:r>
            <a:endParaRPr lang="en-US" sz="3200" b="1" dirty="0"/>
          </a:p>
        </p:txBody>
      </p:sp>
    </p:spTree>
    <p:extLst>
      <p:ext uri="{BB962C8B-B14F-4D97-AF65-F5344CB8AC3E}">
        <p14:creationId xmlns:p14="http://schemas.microsoft.com/office/powerpoint/2010/main" val="4049509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720840"/>
            <a:ext cx="6937248" cy="3970318"/>
          </a:xfrm>
          <a:prstGeom prst="rect">
            <a:avLst/>
          </a:prstGeom>
        </p:spPr>
        <p:txBody>
          <a:bodyPr wrap="square">
            <a:spAutoFit/>
          </a:bodyPr>
          <a:lstStyle/>
          <a:p>
            <a:r>
              <a:rPr lang="en-GB" dirty="0" smtClean="0"/>
              <a:t>The </a:t>
            </a:r>
            <a:r>
              <a:rPr lang="en-GB" dirty="0"/>
              <a:t>Process of Bacterial Transcription </a:t>
            </a:r>
            <a:r>
              <a:rPr lang="en-GB" dirty="0" smtClean="0"/>
              <a:t>consists </a:t>
            </a:r>
            <a:r>
              <a:rPr lang="en-GB" dirty="0"/>
              <a:t>of Initiation, Elongation, and Termination </a:t>
            </a:r>
            <a:endParaRPr lang="en-GB" dirty="0" smtClean="0"/>
          </a:p>
          <a:p>
            <a:endParaRPr lang="en-GB" dirty="0"/>
          </a:p>
          <a:p>
            <a:r>
              <a:rPr lang="en-GB" dirty="0" smtClean="0"/>
              <a:t>Transcription </a:t>
            </a:r>
            <a:r>
              <a:rPr lang="en-GB" dirty="0"/>
              <a:t>can be conveniently divided into three stages: </a:t>
            </a:r>
            <a:endParaRPr lang="en-GB" dirty="0" smtClean="0"/>
          </a:p>
          <a:p>
            <a:endParaRPr lang="en-GB" dirty="0"/>
          </a:p>
          <a:p>
            <a:pPr marL="342900" indent="-342900">
              <a:buAutoNum type="arabicPeriod"/>
            </a:pPr>
            <a:r>
              <a:rPr lang="en-GB" b="1" dirty="0" smtClean="0"/>
              <a:t>Initiation</a:t>
            </a:r>
            <a:r>
              <a:rPr lang="en-GB" dirty="0"/>
              <a:t>, in which the transcription apparatus assembles on the promoter and begins the synthesis of RNA; </a:t>
            </a:r>
            <a:endParaRPr lang="en-GB" dirty="0" smtClean="0"/>
          </a:p>
          <a:p>
            <a:endParaRPr lang="en-GB" dirty="0" smtClean="0"/>
          </a:p>
          <a:p>
            <a:r>
              <a:rPr lang="en-GB" dirty="0" smtClean="0"/>
              <a:t>2</a:t>
            </a:r>
            <a:r>
              <a:rPr lang="en-GB" dirty="0"/>
              <a:t>. </a:t>
            </a:r>
            <a:r>
              <a:rPr lang="en-GB" b="1" dirty="0" smtClean="0"/>
              <a:t>Elongation</a:t>
            </a:r>
            <a:r>
              <a:rPr lang="en-GB" dirty="0"/>
              <a:t>, in which DNA is threaded through RNA polymerase, the polymerase unwinding the DNA and adding new nucleotides, one at a time, to the 3′ end of the growing RNA strand; and </a:t>
            </a:r>
            <a:endParaRPr lang="en-GB" dirty="0" smtClean="0"/>
          </a:p>
          <a:p>
            <a:endParaRPr lang="en-GB" dirty="0" smtClean="0"/>
          </a:p>
          <a:p>
            <a:r>
              <a:rPr lang="en-GB" dirty="0" smtClean="0"/>
              <a:t>3</a:t>
            </a:r>
            <a:r>
              <a:rPr lang="en-GB" dirty="0"/>
              <a:t>. </a:t>
            </a:r>
            <a:r>
              <a:rPr lang="en-GB" b="1" dirty="0"/>
              <a:t>T</a:t>
            </a:r>
            <a:r>
              <a:rPr lang="en-GB" b="1" dirty="0" smtClean="0"/>
              <a:t>ermination</a:t>
            </a:r>
            <a:r>
              <a:rPr lang="en-GB" dirty="0"/>
              <a:t>, the recognition of the end of the transcription unit and the separation of the RNA molecule from the DNA template.</a:t>
            </a:r>
            <a:endParaRPr lang="en-US" dirty="0"/>
          </a:p>
        </p:txBody>
      </p:sp>
    </p:spTree>
    <p:extLst>
      <p:ext uri="{BB962C8B-B14F-4D97-AF65-F5344CB8AC3E}">
        <p14:creationId xmlns:p14="http://schemas.microsoft.com/office/powerpoint/2010/main" val="19169664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64" t="2126" r="7922"/>
          <a:stretch/>
        </p:blipFill>
        <p:spPr>
          <a:xfrm>
            <a:off x="2569463" y="246888"/>
            <a:ext cx="6629401" cy="6410238"/>
          </a:xfrm>
          <a:prstGeom prst="rect">
            <a:avLst/>
          </a:prstGeom>
        </p:spPr>
      </p:pic>
    </p:spTree>
    <p:extLst>
      <p:ext uri="{BB962C8B-B14F-4D97-AF65-F5344CB8AC3E}">
        <p14:creationId xmlns:p14="http://schemas.microsoft.com/office/powerpoint/2010/main" val="3465248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1416" y="750469"/>
            <a:ext cx="10421112" cy="2308324"/>
          </a:xfrm>
          <a:prstGeom prst="rect">
            <a:avLst/>
          </a:prstGeom>
        </p:spPr>
        <p:txBody>
          <a:bodyPr wrap="square">
            <a:spAutoFit/>
          </a:bodyPr>
          <a:lstStyle/>
          <a:p>
            <a:r>
              <a:rPr lang="en-GB" dirty="0"/>
              <a:t>Bacterial cells possess </a:t>
            </a:r>
            <a:r>
              <a:rPr lang="en-GB" b="1" dirty="0"/>
              <a:t>two major types of terminators</a:t>
            </a:r>
            <a:r>
              <a:rPr lang="en-GB" dirty="0"/>
              <a:t>. </a:t>
            </a:r>
            <a:endParaRPr lang="en-GB" dirty="0" smtClean="0"/>
          </a:p>
          <a:p>
            <a:endParaRPr lang="en-GB" dirty="0"/>
          </a:p>
          <a:p>
            <a:r>
              <a:rPr lang="en-GB" b="1" dirty="0" smtClean="0"/>
              <a:t>Rho-dependent </a:t>
            </a:r>
            <a:r>
              <a:rPr lang="en-GB" b="1" dirty="0"/>
              <a:t>terminators </a:t>
            </a:r>
            <a:r>
              <a:rPr lang="en-GB" dirty="0"/>
              <a:t>are able to cause the </a:t>
            </a:r>
            <a:r>
              <a:rPr lang="en-GB" dirty="0" smtClean="0"/>
              <a:t>termination </a:t>
            </a:r>
            <a:r>
              <a:rPr lang="en-GB" dirty="0"/>
              <a:t>of transcription only in the presence of an ancillary protein called the rho factor. </a:t>
            </a:r>
            <a:endParaRPr lang="en-GB" dirty="0" smtClean="0"/>
          </a:p>
          <a:p>
            <a:endParaRPr lang="en-GB" dirty="0"/>
          </a:p>
          <a:p>
            <a:r>
              <a:rPr lang="en-GB" b="1" dirty="0" smtClean="0"/>
              <a:t>			</a:t>
            </a:r>
          </a:p>
          <a:p>
            <a:r>
              <a:rPr lang="en-GB" b="1" dirty="0"/>
              <a:t>	</a:t>
            </a:r>
            <a:r>
              <a:rPr lang="en-GB" b="1" dirty="0" smtClean="0"/>
              <a:t>		Rho-independent terminators </a:t>
            </a:r>
            <a:r>
              <a:rPr lang="en-GB" b="1" dirty="0"/>
              <a:t>(also known as </a:t>
            </a:r>
            <a:r>
              <a:rPr lang="en-GB" b="1" dirty="0" smtClean="0"/>
              <a:t>intrinsic terminators</a:t>
            </a:r>
            <a:r>
              <a:rPr lang="en-GB" b="1" dirty="0"/>
              <a:t>)</a:t>
            </a:r>
            <a:r>
              <a:rPr lang="en-GB" dirty="0"/>
              <a:t> are able to </a:t>
            </a:r>
            <a:r>
              <a:rPr lang="en-GB" dirty="0" smtClean="0"/>
              <a:t>			cause </a:t>
            </a:r>
            <a:r>
              <a:rPr lang="en-GB" dirty="0"/>
              <a:t>the end of transcription in the absence of rho.</a:t>
            </a:r>
            <a:endParaRPr lang="en-US" dirty="0"/>
          </a:p>
        </p:txBody>
      </p:sp>
    </p:spTree>
    <p:extLst>
      <p:ext uri="{BB962C8B-B14F-4D97-AF65-F5344CB8AC3E}">
        <p14:creationId xmlns:p14="http://schemas.microsoft.com/office/powerpoint/2010/main" val="4176543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82496" y="554427"/>
            <a:ext cx="8238744" cy="2862322"/>
          </a:xfrm>
          <a:prstGeom prst="rect">
            <a:avLst/>
          </a:prstGeom>
        </p:spPr>
        <p:txBody>
          <a:bodyPr wrap="square">
            <a:spAutoFit/>
          </a:bodyPr>
          <a:lstStyle/>
          <a:p>
            <a:r>
              <a:rPr lang="en-GB" dirty="0"/>
              <a:t>Rho-independent terminators Rho-independent </a:t>
            </a:r>
            <a:r>
              <a:rPr lang="en-GB" dirty="0" smtClean="0"/>
              <a:t>terminators</a:t>
            </a:r>
            <a:r>
              <a:rPr lang="en-GB" dirty="0"/>
              <a:t>, which make up about 50 percent of all </a:t>
            </a:r>
            <a:r>
              <a:rPr lang="en-GB" dirty="0" smtClean="0"/>
              <a:t>terminators </a:t>
            </a:r>
            <a:r>
              <a:rPr lang="en-GB" dirty="0"/>
              <a:t>in prokaryotes, </a:t>
            </a:r>
            <a:r>
              <a:rPr lang="en-GB" b="1" dirty="0"/>
              <a:t>have two common features</a:t>
            </a:r>
            <a:r>
              <a:rPr lang="en-GB" dirty="0"/>
              <a:t>. </a:t>
            </a:r>
            <a:endParaRPr lang="en-GB" dirty="0" smtClean="0"/>
          </a:p>
          <a:p>
            <a:endParaRPr lang="en-GB" dirty="0"/>
          </a:p>
          <a:p>
            <a:r>
              <a:rPr lang="en-GB" b="1" dirty="0" smtClean="0"/>
              <a:t>First</a:t>
            </a:r>
            <a:r>
              <a:rPr lang="en-GB" dirty="0"/>
              <a:t>, they contain inverted repeats (sequences of nucleotides on one strand that are inverted and complementary). When inverted repeats have been transcribed into RNA, a hairpin secondary structure forms (Figure 13.13). </a:t>
            </a:r>
            <a:endParaRPr lang="en-GB" dirty="0" smtClean="0"/>
          </a:p>
          <a:p>
            <a:endParaRPr lang="en-GB" dirty="0"/>
          </a:p>
          <a:p>
            <a:r>
              <a:rPr lang="en-GB" b="1" dirty="0" smtClean="0"/>
              <a:t>Second</a:t>
            </a:r>
            <a:r>
              <a:rPr lang="en-GB" dirty="0"/>
              <a:t>, in </a:t>
            </a:r>
            <a:r>
              <a:rPr lang="en-GB" dirty="0" smtClean="0"/>
              <a:t>rho independent </a:t>
            </a:r>
            <a:r>
              <a:rPr lang="en-GB" dirty="0"/>
              <a:t>terminators, a string of seven to nine adenine nucleotides follows the second inverted repeat in the </a:t>
            </a:r>
            <a:r>
              <a:rPr lang="en-GB" dirty="0" smtClean="0"/>
              <a:t>template </a:t>
            </a:r>
            <a:r>
              <a:rPr lang="en-GB" dirty="0"/>
              <a:t>DNA. Their transcription produces a string of uracil nucleotides after the hairpin in the transcribed </a:t>
            </a:r>
            <a:r>
              <a:rPr lang="en-GB" dirty="0" smtClean="0"/>
              <a:t>RNA.</a:t>
            </a:r>
          </a:p>
        </p:txBody>
      </p:sp>
      <p:sp>
        <p:nvSpPr>
          <p:cNvPr id="3" name="Rectangle 2"/>
          <p:cNvSpPr/>
          <p:nvPr/>
        </p:nvSpPr>
        <p:spPr>
          <a:xfrm>
            <a:off x="1682496" y="4166307"/>
            <a:ext cx="9217152" cy="2031325"/>
          </a:xfrm>
          <a:prstGeom prst="rect">
            <a:avLst/>
          </a:prstGeom>
        </p:spPr>
        <p:txBody>
          <a:bodyPr wrap="square">
            <a:spAutoFit/>
          </a:bodyPr>
          <a:lstStyle/>
          <a:p>
            <a:r>
              <a:rPr lang="en-GB" dirty="0"/>
              <a:t>The string of </a:t>
            </a:r>
            <a:r>
              <a:rPr lang="en-GB" dirty="0" err="1"/>
              <a:t>uracils</a:t>
            </a:r>
            <a:r>
              <a:rPr lang="en-GB" dirty="0"/>
              <a:t> in the RNA molecule causes the RNA polymerase to pause, allowing time for the hairpin structure to form. </a:t>
            </a:r>
            <a:r>
              <a:rPr lang="en-GB" dirty="0" smtClean="0"/>
              <a:t>The </a:t>
            </a:r>
            <a:r>
              <a:rPr lang="en-GB" dirty="0"/>
              <a:t>hairpin </a:t>
            </a:r>
            <a:r>
              <a:rPr lang="en-GB" dirty="0" err="1"/>
              <a:t>destablizes</a:t>
            </a:r>
            <a:r>
              <a:rPr lang="en-GB" dirty="0"/>
              <a:t> the DNA–RNA pairing, causing the RNA molecule to separate from its DNA template. </a:t>
            </a:r>
            <a:endParaRPr lang="en-GB" dirty="0" smtClean="0"/>
          </a:p>
          <a:p>
            <a:endParaRPr lang="en-GB" dirty="0"/>
          </a:p>
          <a:p>
            <a:r>
              <a:rPr lang="en-GB" dirty="0" smtClean="0"/>
              <a:t>Separation </a:t>
            </a:r>
            <a:r>
              <a:rPr lang="en-GB" dirty="0"/>
              <a:t>may be facilitated by the adenine–uracil base pairings, which are relatively weak compared with other types of base pairings. When the RNA transcript has separated from the template, RNA synthesis can no longer continue (see Figure 13.13). </a:t>
            </a:r>
            <a:endParaRPr lang="en-US" dirty="0"/>
          </a:p>
        </p:txBody>
      </p:sp>
    </p:spTree>
    <p:extLst>
      <p:ext uri="{BB962C8B-B14F-4D97-AF65-F5344CB8AC3E}">
        <p14:creationId xmlns:p14="http://schemas.microsoft.com/office/powerpoint/2010/main" val="2381865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55210"/>
          <a:stretch/>
        </p:blipFill>
        <p:spPr>
          <a:xfrm>
            <a:off x="0" y="1069213"/>
            <a:ext cx="6036899" cy="5407787"/>
          </a:xfrm>
          <a:prstGeom prst="rect">
            <a:avLst/>
          </a:prstGeom>
        </p:spPr>
      </p:pic>
      <p:pic>
        <p:nvPicPr>
          <p:cNvPr id="3" name="Picture 2"/>
          <p:cNvPicPr>
            <a:picLocks noChangeAspect="1"/>
          </p:cNvPicPr>
          <p:nvPr/>
        </p:nvPicPr>
        <p:blipFill rotWithShape="1">
          <a:blip r:embed="rId2"/>
          <a:srcRect t="44637"/>
          <a:stretch/>
        </p:blipFill>
        <p:spPr>
          <a:xfrm>
            <a:off x="6443662" y="493118"/>
            <a:ext cx="5748338" cy="6364882"/>
          </a:xfrm>
          <a:prstGeom prst="rect">
            <a:avLst/>
          </a:prstGeom>
        </p:spPr>
      </p:pic>
      <p:sp>
        <p:nvSpPr>
          <p:cNvPr id="4" name="Rectangle 3"/>
          <p:cNvSpPr/>
          <p:nvPr/>
        </p:nvSpPr>
        <p:spPr>
          <a:xfrm>
            <a:off x="102907" y="107284"/>
            <a:ext cx="4727769" cy="523220"/>
          </a:xfrm>
          <a:prstGeom prst="rect">
            <a:avLst/>
          </a:prstGeom>
        </p:spPr>
        <p:txBody>
          <a:bodyPr wrap="none">
            <a:spAutoFit/>
          </a:bodyPr>
          <a:lstStyle/>
          <a:p>
            <a:r>
              <a:rPr lang="en-GB" sz="2800" b="1" dirty="0" smtClean="0"/>
              <a:t>Rho-independent termination </a:t>
            </a:r>
            <a:endParaRPr lang="en-US" sz="2800" dirty="0"/>
          </a:p>
        </p:txBody>
      </p:sp>
    </p:spTree>
    <p:extLst>
      <p:ext uri="{BB962C8B-B14F-4D97-AF65-F5344CB8AC3E}">
        <p14:creationId xmlns:p14="http://schemas.microsoft.com/office/powerpoint/2010/main" val="2047923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0952" y="1392996"/>
            <a:ext cx="8034528" cy="3139321"/>
          </a:xfrm>
          <a:prstGeom prst="rect">
            <a:avLst/>
          </a:prstGeom>
        </p:spPr>
        <p:txBody>
          <a:bodyPr wrap="square">
            <a:spAutoFit/>
          </a:bodyPr>
          <a:lstStyle/>
          <a:p>
            <a:r>
              <a:rPr lang="en-GB" dirty="0" smtClean="0"/>
              <a:t>Rho-dependent terminators </a:t>
            </a:r>
            <a:r>
              <a:rPr lang="en-GB" dirty="0"/>
              <a:t>have two features: </a:t>
            </a:r>
            <a:endParaRPr lang="en-GB" dirty="0" smtClean="0"/>
          </a:p>
          <a:p>
            <a:endParaRPr lang="en-GB" dirty="0"/>
          </a:p>
          <a:p>
            <a:pPr marL="342900" indent="-342900">
              <a:buAutoNum type="arabicParenBoth"/>
            </a:pPr>
            <a:r>
              <a:rPr lang="en-GB" dirty="0" smtClean="0"/>
              <a:t>DNA </a:t>
            </a:r>
            <a:r>
              <a:rPr lang="en-GB" dirty="0"/>
              <a:t>sequences that produce a pause in transcription and </a:t>
            </a:r>
            <a:endParaRPr lang="en-GB" dirty="0" smtClean="0"/>
          </a:p>
          <a:p>
            <a:endParaRPr lang="en-GB" dirty="0" smtClean="0"/>
          </a:p>
          <a:p>
            <a:r>
              <a:rPr lang="en-GB" dirty="0" smtClean="0"/>
              <a:t>(</a:t>
            </a:r>
            <a:r>
              <a:rPr lang="en-GB" dirty="0"/>
              <a:t>2) a DNA sequence that encodes a stretch of RNA upstream of the terminator that is devoid of any secondary structures. This unstructured RNA serves as a binding site for the rho protein, which binds the RNA and moves toward its 3′ end, following the RNA polymerase (Figure 13.14). When RNA polymerase encounters the </a:t>
            </a:r>
            <a:r>
              <a:rPr lang="en-GB" dirty="0" smtClean="0"/>
              <a:t>terminator</a:t>
            </a:r>
            <a:r>
              <a:rPr lang="en-GB" dirty="0"/>
              <a:t>, it pauses, allowing rho to catch up. The rho protein has helicase activity, which it uses to unwind the RNA–DNA hybrid in the transcription bubble, bringing transcription to an end. </a:t>
            </a:r>
            <a:endParaRPr lang="en-US" dirty="0"/>
          </a:p>
        </p:txBody>
      </p:sp>
      <p:sp>
        <p:nvSpPr>
          <p:cNvPr id="3" name="Rectangle 2"/>
          <p:cNvSpPr/>
          <p:nvPr/>
        </p:nvSpPr>
        <p:spPr>
          <a:xfrm>
            <a:off x="331769" y="199382"/>
            <a:ext cx="4429739" cy="523220"/>
          </a:xfrm>
          <a:prstGeom prst="rect">
            <a:avLst/>
          </a:prstGeom>
        </p:spPr>
        <p:txBody>
          <a:bodyPr wrap="none">
            <a:spAutoFit/>
          </a:bodyPr>
          <a:lstStyle/>
          <a:p>
            <a:r>
              <a:rPr lang="en-GB" sz="2800" b="1" dirty="0"/>
              <a:t>Rho-dependent terminators </a:t>
            </a:r>
            <a:endParaRPr lang="en-US" sz="2800" b="1" dirty="0"/>
          </a:p>
        </p:txBody>
      </p:sp>
    </p:spTree>
    <p:extLst>
      <p:ext uri="{BB962C8B-B14F-4D97-AF65-F5344CB8AC3E}">
        <p14:creationId xmlns:p14="http://schemas.microsoft.com/office/powerpoint/2010/main" val="27122561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20" t="3197" r="1257" b="1384"/>
          <a:stretch/>
        </p:blipFill>
        <p:spPr>
          <a:xfrm>
            <a:off x="3822700" y="177800"/>
            <a:ext cx="4699000" cy="6680200"/>
          </a:xfrm>
          <a:prstGeom prst="rect">
            <a:avLst/>
          </a:prstGeom>
        </p:spPr>
      </p:pic>
    </p:spTree>
    <p:extLst>
      <p:ext uri="{BB962C8B-B14F-4D97-AF65-F5344CB8AC3E}">
        <p14:creationId xmlns:p14="http://schemas.microsoft.com/office/powerpoint/2010/main" val="4373824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0672" y="2119239"/>
            <a:ext cx="6074884" cy="1995561"/>
          </a:xfrm>
          <a:prstGeom prst="rect">
            <a:avLst/>
          </a:prstGeom>
        </p:spPr>
      </p:pic>
    </p:spTree>
    <p:extLst>
      <p:ext uri="{BB962C8B-B14F-4D97-AF65-F5344CB8AC3E}">
        <p14:creationId xmlns:p14="http://schemas.microsoft.com/office/powerpoint/2010/main" val="1742396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967335"/>
            <a:ext cx="6096000" cy="1477328"/>
          </a:xfrm>
          <a:prstGeom prst="rect">
            <a:avLst/>
          </a:prstGeom>
        </p:spPr>
        <p:txBody>
          <a:bodyPr>
            <a:spAutoFit/>
          </a:bodyPr>
          <a:lstStyle/>
          <a:p>
            <a:r>
              <a:rPr lang="en-US" dirty="0"/>
              <a:t>30. The following diagram represents a transcription unit in a hypothetical DNA molecule. </a:t>
            </a:r>
            <a:endParaRPr lang="en-US" dirty="0" smtClean="0"/>
          </a:p>
          <a:p>
            <a:endParaRPr lang="en-US" dirty="0"/>
          </a:p>
          <a:p>
            <a:r>
              <a:rPr lang="en-US" dirty="0" smtClean="0"/>
              <a:t>5</a:t>
            </a:r>
            <a:r>
              <a:rPr lang="en-US" dirty="0"/>
              <a:t>′...TTGACA...TATAAT...3′ </a:t>
            </a:r>
            <a:endParaRPr lang="en-US" dirty="0" smtClean="0"/>
          </a:p>
          <a:p>
            <a:r>
              <a:rPr lang="en-US" dirty="0" smtClean="0"/>
              <a:t>3</a:t>
            </a:r>
            <a:r>
              <a:rPr lang="en-US" dirty="0"/>
              <a:t>′...AACTGT...ATATTA...5</a:t>
            </a:r>
          </a:p>
        </p:txBody>
      </p:sp>
    </p:spTree>
    <p:extLst>
      <p:ext uri="{BB962C8B-B14F-4D97-AF65-F5344CB8AC3E}">
        <p14:creationId xmlns:p14="http://schemas.microsoft.com/office/powerpoint/2010/main" val="35438457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67112" y="280987"/>
            <a:ext cx="5057775" cy="6296025"/>
          </a:xfrm>
          <a:prstGeom prst="rect">
            <a:avLst/>
          </a:prstGeom>
        </p:spPr>
      </p:pic>
    </p:spTree>
    <p:extLst>
      <p:ext uri="{BB962C8B-B14F-4D97-AF65-F5344CB8AC3E}">
        <p14:creationId xmlns:p14="http://schemas.microsoft.com/office/powerpoint/2010/main" val="801159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63240" y="850392"/>
            <a:ext cx="3374136" cy="584775"/>
          </a:xfrm>
          <a:prstGeom prst="rect">
            <a:avLst/>
          </a:prstGeom>
          <a:noFill/>
        </p:spPr>
        <p:txBody>
          <a:bodyPr wrap="square" rtlCol="0">
            <a:spAutoFit/>
          </a:bodyPr>
          <a:lstStyle/>
          <a:p>
            <a:r>
              <a:rPr lang="en-GB" sz="3200" b="1" dirty="0" smtClean="0"/>
              <a:t>Structure of RNA</a:t>
            </a:r>
            <a:endParaRPr lang="en-US" sz="3200" b="1" dirty="0"/>
          </a:p>
        </p:txBody>
      </p:sp>
      <p:pic>
        <p:nvPicPr>
          <p:cNvPr id="4" name="Picture 3"/>
          <p:cNvPicPr>
            <a:picLocks noChangeAspect="1"/>
          </p:cNvPicPr>
          <p:nvPr/>
        </p:nvPicPr>
        <p:blipFill>
          <a:blip r:embed="rId2"/>
          <a:stretch>
            <a:fillRect/>
          </a:stretch>
        </p:blipFill>
        <p:spPr>
          <a:xfrm>
            <a:off x="3063240" y="1435167"/>
            <a:ext cx="6115431" cy="5396685"/>
          </a:xfrm>
          <a:prstGeom prst="rect">
            <a:avLst/>
          </a:prstGeom>
        </p:spPr>
      </p:pic>
    </p:spTree>
    <p:extLst>
      <p:ext uri="{BB962C8B-B14F-4D97-AF65-F5344CB8AC3E}">
        <p14:creationId xmlns:p14="http://schemas.microsoft.com/office/powerpoint/2010/main" val="81417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03904" y="1595503"/>
            <a:ext cx="5074920" cy="2862322"/>
          </a:xfrm>
          <a:prstGeom prst="rect">
            <a:avLst/>
          </a:prstGeom>
        </p:spPr>
        <p:txBody>
          <a:bodyPr wrap="square">
            <a:spAutoFit/>
          </a:bodyPr>
          <a:lstStyle/>
          <a:p>
            <a:r>
              <a:rPr lang="en-GB" dirty="0">
                <a:solidFill>
                  <a:srgbClr val="202122"/>
                </a:solidFill>
                <a:latin typeface="Cambria" panose="02040503050406030204" pitchFamily="18" charset="0"/>
                <a:ea typeface="Cambria" panose="02040503050406030204" pitchFamily="18" charset="0"/>
              </a:rPr>
              <a:t>Beginning with this initial sequence:</a:t>
            </a:r>
            <a:br>
              <a:rPr lang="en-GB" dirty="0">
                <a:solidFill>
                  <a:srgbClr val="202122"/>
                </a:solidFill>
                <a:latin typeface="Cambria" panose="02040503050406030204" pitchFamily="18" charset="0"/>
                <a:ea typeface="Cambria" panose="02040503050406030204" pitchFamily="18" charset="0"/>
              </a:rPr>
            </a:br>
            <a:r>
              <a:rPr lang="en-GB" dirty="0">
                <a:solidFill>
                  <a:srgbClr val="202122"/>
                </a:solidFill>
                <a:latin typeface="Cambria" panose="02040503050406030204" pitchFamily="18" charset="0"/>
                <a:ea typeface="Cambria" panose="02040503050406030204" pitchFamily="18" charset="0"/>
              </a:rPr>
              <a:t>            </a:t>
            </a:r>
            <a:r>
              <a:rPr lang="en-GB" dirty="0">
                <a:solidFill>
                  <a:srgbClr val="0000FF"/>
                </a:solidFill>
                <a:latin typeface="Cambria" panose="02040503050406030204" pitchFamily="18" charset="0"/>
                <a:ea typeface="Cambria" panose="02040503050406030204" pitchFamily="18" charset="0"/>
              </a:rPr>
              <a:t>5'-TTACG-3'</a:t>
            </a:r>
            <a:endParaRPr lang="en-GB" dirty="0">
              <a:solidFill>
                <a:srgbClr val="202122"/>
              </a:solidFill>
              <a:latin typeface="Cambria" panose="02040503050406030204" pitchFamily="18" charset="0"/>
              <a:ea typeface="Cambria" panose="02040503050406030204" pitchFamily="18" charset="0"/>
            </a:endParaRPr>
          </a:p>
          <a:p>
            <a:r>
              <a:rPr lang="en-GB" dirty="0">
                <a:solidFill>
                  <a:srgbClr val="202122"/>
                </a:solidFill>
                <a:latin typeface="Cambria" panose="02040503050406030204" pitchFamily="18" charset="0"/>
                <a:ea typeface="Cambria" panose="02040503050406030204" pitchFamily="18" charset="0"/>
              </a:rPr>
              <a:t>The complement created by base pairing is:</a:t>
            </a:r>
            <a:br>
              <a:rPr lang="en-GB" dirty="0">
                <a:solidFill>
                  <a:srgbClr val="202122"/>
                </a:solidFill>
                <a:latin typeface="Cambria" panose="02040503050406030204" pitchFamily="18" charset="0"/>
                <a:ea typeface="Cambria" panose="02040503050406030204" pitchFamily="18" charset="0"/>
              </a:rPr>
            </a:br>
            <a:r>
              <a:rPr lang="en-GB" dirty="0">
                <a:solidFill>
                  <a:srgbClr val="202122"/>
                </a:solidFill>
                <a:latin typeface="Cambria" panose="02040503050406030204" pitchFamily="18" charset="0"/>
                <a:ea typeface="Cambria" panose="02040503050406030204" pitchFamily="18" charset="0"/>
              </a:rPr>
              <a:t>            </a:t>
            </a:r>
            <a:r>
              <a:rPr lang="en-GB" dirty="0">
                <a:solidFill>
                  <a:srgbClr val="008000"/>
                </a:solidFill>
                <a:latin typeface="Cambria" panose="02040503050406030204" pitchFamily="18" charset="0"/>
                <a:ea typeface="Cambria" panose="02040503050406030204" pitchFamily="18" charset="0"/>
              </a:rPr>
              <a:t>3'-AATGC-5'</a:t>
            </a:r>
            <a:endParaRPr lang="en-GB" dirty="0">
              <a:solidFill>
                <a:srgbClr val="202122"/>
              </a:solidFill>
              <a:latin typeface="Cambria" panose="02040503050406030204" pitchFamily="18" charset="0"/>
              <a:ea typeface="Cambria" panose="02040503050406030204" pitchFamily="18" charset="0"/>
            </a:endParaRPr>
          </a:p>
          <a:p>
            <a:r>
              <a:rPr lang="en-GB" dirty="0">
                <a:solidFill>
                  <a:srgbClr val="202122"/>
                </a:solidFill>
                <a:latin typeface="Cambria" panose="02040503050406030204" pitchFamily="18" charset="0"/>
                <a:ea typeface="Cambria" panose="02040503050406030204" pitchFamily="18" charset="0"/>
              </a:rPr>
              <a:t>The reverse complement is:</a:t>
            </a:r>
            <a:br>
              <a:rPr lang="en-GB" dirty="0">
                <a:solidFill>
                  <a:srgbClr val="202122"/>
                </a:solidFill>
                <a:latin typeface="Cambria" panose="02040503050406030204" pitchFamily="18" charset="0"/>
                <a:ea typeface="Cambria" panose="02040503050406030204" pitchFamily="18" charset="0"/>
              </a:rPr>
            </a:br>
            <a:r>
              <a:rPr lang="en-GB" dirty="0">
                <a:solidFill>
                  <a:srgbClr val="202122"/>
                </a:solidFill>
                <a:latin typeface="Cambria" panose="02040503050406030204" pitchFamily="18" charset="0"/>
                <a:ea typeface="Cambria" panose="02040503050406030204" pitchFamily="18" charset="0"/>
              </a:rPr>
              <a:t>            </a:t>
            </a:r>
            <a:r>
              <a:rPr lang="en-GB" dirty="0">
                <a:solidFill>
                  <a:srgbClr val="008000"/>
                </a:solidFill>
                <a:latin typeface="Cambria" panose="02040503050406030204" pitchFamily="18" charset="0"/>
                <a:ea typeface="Cambria" panose="02040503050406030204" pitchFamily="18" charset="0"/>
              </a:rPr>
              <a:t>5'-CGTAA-3'</a:t>
            </a:r>
            <a:endParaRPr lang="en-GB" dirty="0">
              <a:solidFill>
                <a:srgbClr val="202122"/>
              </a:solidFill>
              <a:latin typeface="Cambria" panose="02040503050406030204" pitchFamily="18" charset="0"/>
              <a:ea typeface="Cambria" panose="02040503050406030204" pitchFamily="18" charset="0"/>
            </a:endParaRPr>
          </a:p>
          <a:p>
            <a:r>
              <a:rPr lang="en-GB" dirty="0">
                <a:solidFill>
                  <a:srgbClr val="202122"/>
                </a:solidFill>
                <a:latin typeface="Cambria" panose="02040503050406030204" pitchFamily="18" charset="0"/>
                <a:ea typeface="Cambria" panose="02040503050406030204" pitchFamily="18" charset="0"/>
              </a:rPr>
              <a:t>And, the </a:t>
            </a:r>
            <a:r>
              <a:rPr lang="en-GB" b="1" dirty="0">
                <a:solidFill>
                  <a:srgbClr val="202122"/>
                </a:solidFill>
                <a:latin typeface="Cambria" panose="02040503050406030204" pitchFamily="18" charset="0"/>
                <a:ea typeface="Cambria" panose="02040503050406030204" pitchFamily="18" charset="0"/>
              </a:rPr>
              <a:t>inverted repeat </a:t>
            </a:r>
            <a:r>
              <a:rPr lang="en-GB" dirty="0">
                <a:solidFill>
                  <a:srgbClr val="202122"/>
                </a:solidFill>
                <a:latin typeface="Cambria" panose="02040503050406030204" pitchFamily="18" charset="0"/>
                <a:ea typeface="Cambria" panose="02040503050406030204" pitchFamily="18" charset="0"/>
              </a:rPr>
              <a:t>sequence is:</a:t>
            </a:r>
            <a:br>
              <a:rPr lang="en-GB" dirty="0">
                <a:solidFill>
                  <a:srgbClr val="202122"/>
                </a:solidFill>
                <a:latin typeface="Cambria" panose="02040503050406030204" pitchFamily="18" charset="0"/>
                <a:ea typeface="Cambria" panose="02040503050406030204" pitchFamily="18" charset="0"/>
              </a:rPr>
            </a:br>
            <a:r>
              <a:rPr lang="en-GB" dirty="0">
                <a:solidFill>
                  <a:srgbClr val="202122"/>
                </a:solidFill>
                <a:latin typeface="Cambria" panose="02040503050406030204" pitchFamily="18" charset="0"/>
                <a:ea typeface="Cambria" panose="02040503050406030204" pitchFamily="18" charset="0"/>
              </a:rPr>
              <a:t>            </a:t>
            </a:r>
            <a:r>
              <a:rPr lang="en-GB" dirty="0">
                <a:solidFill>
                  <a:srgbClr val="0000FF"/>
                </a:solidFill>
                <a:latin typeface="Cambria" panose="02040503050406030204" pitchFamily="18" charset="0"/>
                <a:ea typeface="Cambria" panose="02040503050406030204" pitchFamily="18" charset="0"/>
              </a:rPr>
              <a:t>5'---</a:t>
            </a:r>
            <a:r>
              <a:rPr lang="en-GB" dirty="0" err="1">
                <a:solidFill>
                  <a:srgbClr val="0000FF"/>
                </a:solidFill>
                <a:latin typeface="Cambria" panose="02040503050406030204" pitchFamily="18" charset="0"/>
                <a:ea typeface="Cambria" panose="02040503050406030204" pitchFamily="18" charset="0"/>
              </a:rPr>
              <a:t>TTACGnnnnnn</a:t>
            </a:r>
            <a:r>
              <a:rPr lang="en-GB" dirty="0" err="1">
                <a:solidFill>
                  <a:srgbClr val="008000"/>
                </a:solidFill>
                <a:latin typeface="Cambria" panose="02040503050406030204" pitchFamily="18" charset="0"/>
                <a:ea typeface="Cambria" panose="02040503050406030204" pitchFamily="18" charset="0"/>
              </a:rPr>
              <a:t>CGTAA</a:t>
            </a:r>
            <a:r>
              <a:rPr lang="en-GB" dirty="0">
                <a:solidFill>
                  <a:srgbClr val="008000"/>
                </a:solidFill>
                <a:latin typeface="Cambria" panose="02040503050406030204" pitchFamily="18" charset="0"/>
                <a:ea typeface="Cambria" panose="02040503050406030204" pitchFamily="18" charset="0"/>
              </a:rPr>
              <a:t>---3'</a:t>
            </a:r>
            <a:endParaRPr lang="en-GB" dirty="0">
              <a:solidFill>
                <a:srgbClr val="202122"/>
              </a:solidFill>
              <a:latin typeface="Cambria" panose="02040503050406030204" pitchFamily="18" charset="0"/>
              <a:ea typeface="Cambria" panose="02040503050406030204" pitchFamily="18" charset="0"/>
            </a:endParaRPr>
          </a:p>
          <a:p>
            <a:r>
              <a:rPr lang="en-GB" dirty="0">
                <a:solidFill>
                  <a:srgbClr val="202122"/>
                </a:solidFill>
                <a:latin typeface="Cambria" panose="02040503050406030204" pitchFamily="18" charset="0"/>
                <a:ea typeface="Cambria" panose="02040503050406030204" pitchFamily="18" charset="0"/>
              </a:rPr>
              <a:t>"</a:t>
            </a:r>
            <a:r>
              <a:rPr lang="en-GB" dirty="0" err="1">
                <a:solidFill>
                  <a:srgbClr val="202122"/>
                </a:solidFill>
                <a:latin typeface="Cambria" panose="02040503050406030204" pitchFamily="18" charset="0"/>
                <a:ea typeface="Cambria" panose="02040503050406030204" pitchFamily="18" charset="0"/>
              </a:rPr>
              <a:t>nnnnnn</a:t>
            </a:r>
            <a:r>
              <a:rPr lang="en-GB" dirty="0">
                <a:solidFill>
                  <a:srgbClr val="202122"/>
                </a:solidFill>
                <a:latin typeface="Cambria" panose="02040503050406030204" pitchFamily="18" charset="0"/>
                <a:ea typeface="Cambria" panose="02040503050406030204" pitchFamily="18" charset="0"/>
              </a:rPr>
              <a:t>" represents any number of intervening nucleotides.</a:t>
            </a:r>
            <a:endParaRPr lang="en-GB" b="0" i="0" dirty="0">
              <a:solidFill>
                <a:srgbClr val="202122"/>
              </a:solidFill>
              <a:effectLst/>
              <a:latin typeface="Cambria" panose="02040503050406030204" pitchFamily="18" charset="0"/>
              <a:ea typeface="Cambria" panose="02040503050406030204" pitchFamily="18" charset="0"/>
            </a:endParaRPr>
          </a:p>
        </p:txBody>
      </p:sp>
      <p:sp>
        <p:nvSpPr>
          <p:cNvPr id="4" name="Rectangle 3"/>
          <p:cNvSpPr/>
          <p:nvPr/>
        </p:nvSpPr>
        <p:spPr>
          <a:xfrm>
            <a:off x="4851849" y="601718"/>
            <a:ext cx="2069541" cy="400110"/>
          </a:xfrm>
          <a:prstGeom prst="rect">
            <a:avLst/>
          </a:prstGeom>
        </p:spPr>
        <p:txBody>
          <a:bodyPr wrap="none">
            <a:spAutoFit/>
          </a:bodyPr>
          <a:lstStyle/>
          <a:p>
            <a:r>
              <a:rPr lang="en-GB" sz="2000" b="1" dirty="0" smtClean="0">
                <a:solidFill>
                  <a:srgbClr val="202122"/>
                </a:solidFill>
                <a:latin typeface="Cambria" panose="02040503050406030204" pitchFamily="18" charset="0"/>
                <a:ea typeface="Cambria" panose="02040503050406030204" pitchFamily="18" charset="0"/>
              </a:rPr>
              <a:t>Inverted </a:t>
            </a:r>
            <a:r>
              <a:rPr lang="en-GB" sz="2000" b="1" dirty="0">
                <a:solidFill>
                  <a:srgbClr val="202122"/>
                </a:solidFill>
                <a:latin typeface="Cambria" panose="02040503050406030204" pitchFamily="18" charset="0"/>
                <a:ea typeface="Cambria" panose="02040503050406030204" pitchFamily="18" charset="0"/>
              </a:rPr>
              <a:t>repeat </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055687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9904" y="2234476"/>
            <a:ext cx="7229856" cy="2031325"/>
          </a:xfrm>
          <a:prstGeom prst="rect">
            <a:avLst/>
          </a:prstGeom>
        </p:spPr>
        <p:txBody>
          <a:bodyPr wrap="square">
            <a:spAutoFit/>
          </a:bodyPr>
          <a:lstStyle/>
          <a:p>
            <a:r>
              <a:rPr lang="en-GB" b="1" dirty="0" smtClean="0"/>
              <a:t>RNA </a:t>
            </a:r>
            <a:r>
              <a:rPr lang="en-GB" b="1" dirty="0"/>
              <a:t>Splicing </a:t>
            </a:r>
            <a:endParaRPr lang="en-GB" b="1" dirty="0" smtClean="0"/>
          </a:p>
          <a:p>
            <a:endParaRPr lang="en-GB" dirty="0" smtClean="0"/>
          </a:p>
          <a:p>
            <a:r>
              <a:rPr lang="en-GB" dirty="0" smtClean="0"/>
              <a:t>The </a:t>
            </a:r>
            <a:r>
              <a:rPr lang="en-GB" dirty="0"/>
              <a:t>other major type of modification of eukaryotic </a:t>
            </a:r>
            <a:r>
              <a:rPr lang="en-GB" b="1" dirty="0" smtClean="0"/>
              <a:t>pre-mRNA</a:t>
            </a:r>
            <a:r>
              <a:rPr lang="en-GB" dirty="0" smtClean="0"/>
              <a:t> </a:t>
            </a:r>
            <a:r>
              <a:rPr lang="en-GB" dirty="0"/>
              <a:t>is the removal of introns by RNA splicing. </a:t>
            </a:r>
            <a:endParaRPr lang="en-GB" dirty="0" smtClean="0"/>
          </a:p>
          <a:p>
            <a:endParaRPr lang="en-GB" dirty="0"/>
          </a:p>
          <a:p>
            <a:r>
              <a:rPr lang="en-GB" dirty="0" smtClean="0"/>
              <a:t>This </a:t>
            </a:r>
            <a:r>
              <a:rPr lang="en-GB" dirty="0"/>
              <a:t>modification takes place in the nucleus, before the RNA moves to the cytoplasm.</a:t>
            </a:r>
            <a:endParaRPr lang="en-US" dirty="0"/>
          </a:p>
        </p:txBody>
      </p:sp>
    </p:spTree>
    <p:extLst>
      <p:ext uri="{BB962C8B-B14F-4D97-AF65-F5344CB8AC3E}">
        <p14:creationId xmlns:p14="http://schemas.microsoft.com/office/powerpoint/2010/main" val="23638183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64521" y="2539192"/>
            <a:ext cx="8383775" cy="4026199"/>
          </a:xfrm>
          <a:prstGeom prst="rect">
            <a:avLst/>
          </a:prstGeom>
        </p:spPr>
      </p:pic>
      <p:sp>
        <p:nvSpPr>
          <p:cNvPr id="3" name="Rectangle 2"/>
          <p:cNvSpPr/>
          <p:nvPr/>
        </p:nvSpPr>
        <p:spPr>
          <a:xfrm>
            <a:off x="441959" y="183327"/>
            <a:ext cx="5118965" cy="369332"/>
          </a:xfrm>
          <a:prstGeom prst="rect">
            <a:avLst/>
          </a:prstGeom>
        </p:spPr>
        <p:txBody>
          <a:bodyPr wrap="none">
            <a:spAutoFit/>
          </a:bodyPr>
          <a:lstStyle/>
          <a:p>
            <a:r>
              <a:rPr lang="en-GB" dirty="0"/>
              <a:t>Splicing of pre-mRNA requires </a:t>
            </a:r>
            <a:r>
              <a:rPr lang="en-GB" b="1" dirty="0"/>
              <a:t>consensus sequences</a:t>
            </a:r>
            <a:r>
              <a:rPr lang="en-GB" dirty="0"/>
              <a:t>.</a:t>
            </a:r>
            <a:endParaRPr lang="en-US" dirty="0"/>
          </a:p>
        </p:txBody>
      </p:sp>
      <p:sp>
        <p:nvSpPr>
          <p:cNvPr id="4" name="Rectangle 3"/>
          <p:cNvSpPr/>
          <p:nvPr/>
        </p:nvSpPr>
        <p:spPr>
          <a:xfrm>
            <a:off x="103631" y="851487"/>
            <a:ext cx="5118965" cy="2585323"/>
          </a:xfrm>
          <a:prstGeom prst="rect">
            <a:avLst/>
          </a:prstGeom>
        </p:spPr>
        <p:txBody>
          <a:bodyPr wrap="square">
            <a:spAutoFit/>
          </a:bodyPr>
          <a:lstStyle/>
          <a:p>
            <a:r>
              <a:rPr lang="en-GB" dirty="0"/>
              <a:t>Splicing requires the presence of </a:t>
            </a:r>
            <a:r>
              <a:rPr lang="en-GB" b="1" dirty="0"/>
              <a:t>three sequences </a:t>
            </a:r>
            <a:r>
              <a:rPr lang="en-GB" dirty="0"/>
              <a:t>in the intron. One end of the intron is referred to as the </a:t>
            </a:r>
            <a:r>
              <a:rPr lang="en-GB" b="1" dirty="0"/>
              <a:t>5′ splice site</a:t>
            </a:r>
            <a:r>
              <a:rPr lang="en-GB" dirty="0"/>
              <a:t>, and the other end is the </a:t>
            </a:r>
            <a:r>
              <a:rPr lang="en-GB" b="1" dirty="0"/>
              <a:t>3′ splice </a:t>
            </a:r>
            <a:r>
              <a:rPr lang="en-GB" b="1" dirty="0" smtClean="0"/>
              <a:t>site</a:t>
            </a:r>
            <a:r>
              <a:rPr lang="en-GB" dirty="0" smtClean="0"/>
              <a:t>; </a:t>
            </a:r>
            <a:r>
              <a:rPr lang="en-GB" dirty="0"/>
              <a:t>these splice sites possess short consensus sequences. Most introns in </a:t>
            </a:r>
            <a:r>
              <a:rPr lang="en-GB" dirty="0" smtClean="0"/>
              <a:t>pre-mRNAs </a:t>
            </a:r>
            <a:r>
              <a:rPr lang="en-GB" dirty="0"/>
              <a:t>begin with </a:t>
            </a:r>
            <a:r>
              <a:rPr lang="en-GB" b="1" dirty="0"/>
              <a:t>GU</a:t>
            </a:r>
            <a:r>
              <a:rPr lang="en-GB" dirty="0"/>
              <a:t> and end with </a:t>
            </a:r>
            <a:r>
              <a:rPr lang="en-GB" b="1" dirty="0"/>
              <a:t>AG</a:t>
            </a:r>
            <a:r>
              <a:rPr lang="en-GB" dirty="0"/>
              <a:t>, indicating that these sequences play a crucial role in splicing. Indeed, changing a single nucleotide at either of these sites prevents splicing.</a:t>
            </a:r>
            <a:endParaRPr lang="en-US" dirty="0"/>
          </a:p>
        </p:txBody>
      </p:sp>
      <p:sp>
        <p:nvSpPr>
          <p:cNvPr id="5" name="Rectangle 4"/>
          <p:cNvSpPr/>
          <p:nvPr/>
        </p:nvSpPr>
        <p:spPr>
          <a:xfrm>
            <a:off x="158495" y="3401353"/>
            <a:ext cx="5118965" cy="1200329"/>
          </a:xfrm>
          <a:prstGeom prst="rect">
            <a:avLst/>
          </a:prstGeom>
        </p:spPr>
        <p:txBody>
          <a:bodyPr wrap="square">
            <a:spAutoFit/>
          </a:bodyPr>
          <a:lstStyle/>
          <a:p>
            <a:r>
              <a:rPr lang="en-GB" dirty="0"/>
              <a:t>The third sequence important for splicing is at the </a:t>
            </a:r>
            <a:r>
              <a:rPr lang="en-GB" b="1" dirty="0"/>
              <a:t>branch point</a:t>
            </a:r>
            <a:r>
              <a:rPr lang="en-GB" dirty="0"/>
              <a:t>, which is an adenine nucleotide that lies from 18 to 40 nucleotides upstream of the 3′ splice site</a:t>
            </a:r>
            <a:endParaRPr lang="en-US" dirty="0"/>
          </a:p>
        </p:txBody>
      </p:sp>
      <p:sp>
        <p:nvSpPr>
          <p:cNvPr id="6" name="Rectangle 5"/>
          <p:cNvSpPr/>
          <p:nvPr/>
        </p:nvSpPr>
        <p:spPr>
          <a:xfrm>
            <a:off x="142494" y="4722744"/>
            <a:ext cx="5134966" cy="1200329"/>
          </a:xfrm>
          <a:prstGeom prst="rect">
            <a:avLst/>
          </a:prstGeom>
        </p:spPr>
        <p:txBody>
          <a:bodyPr wrap="square">
            <a:spAutoFit/>
          </a:bodyPr>
          <a:lstStyle/>
          <a:p>
            <a:r>
              <a:rPr lang="en-GB" dirty="0"/>
              <a:t>The sequence surrounding the branch point does not have a strong consensus. The deletion or mutation of the adenine nucleotide at the branch point prevents </a:t>
            </a:r>
            <a:r>
              <a:rPr lang="en-GB" dirty="0" smtClean="0"/>
              <a:t>splicing.</a:t>
            </a:r>
            <a:endParaRPr lang="en-US" dirty="0"/>
          </a:p>
        </p:txBody>
      </p:sp>
      <p:pic>
        <p:nvPicPr>
          <p:cNvPr id="7" name="Picture 6"/>
          <p:cNvPicPr>
            <a:picLocks noChangeAspect="1"/>
          </p:cNvPicPr>
          <p:nvPr/>
        </p:nvPicPr>
        <p:blipFill>
          <a:blip r:embed="rId3"/>
          <a:stretch>
            <a:fillRect/>
          </a:stretch>
        </p:blipFill>
        <p:spPr>
          <a:xfrm>
            <a:off x="5757995" y="168611"/>
            <a:ext cx="6115050" cy="1657350"/>
          </a:xfrm>
          <a:prstGeom prst="rect">
            <a:avLst/>
          </a:prstGeom>
        </p:spPr>
      </p:pic>
    </p:spTree>
    <p:extLst>
      <p:ext uri="{BB962C8B-B14F-4D97-AF65-F5344CB8AC3E}">
        <p14:creationId xmlns:p14="http://schemas.microsoft.com/office/powerpoint/2010/main" val="15366329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5896" y="160338"/>
            <a:ext cx="7165848" cy="923330"/>
          </a:xfrm>
          <a:prstGeom prst="rect">
            <a:avLst/>
          </a:prstGeom>
        </p:spPr>
        <p:txBody>
          <a:bodyPr wrap="square">
            <a:spAutoFit/>
          </a:bodyPr>
          <a:lstStyle/>
          <a:p>
            <a:pPr algn="ctr"/>
            <a:r>
              <a:rPr lang="en-GB" b="1" dirty="0">
                <a:solidFill>
                  <a:srgbClr val="212121"/>
                </a:solidFill>
                <a:latin typeface="Cambria" panose="02040503050406030204" pitchFamily="18" charset="0"/>
              </a:rPr>
              <a:t>Transcriptional enhancers </a:t>
            </a:r>
            <a:r>
              <a:rPr lang="en-GB" dirty="0">
                <a:solidFill>
                  <a:srgbClr val="212121"/>
                </a:solidFill>
                <a:latin typeface="Cambria" panose="02040503050406030204" pitchFamily="18" charset="0"/>
              </a:rPr>
              <a:t>have traditionally been described as regulatory regions of DNA that elevate basal levels of transcription by increasing activity of the proximal promoter. </a:t>
            </a:r>
            <a:endParaRPr lang="en-US" dirty="0"/>
          </a:p>
        </p:txBody>
      </p:sp>
      <p:sp>
        <p:nvSpPr>
          <p:cNvPr id="3" name="Rectangle 2"/>
          <p:cNvSpPr/>
          <p:nvPr/>
        </p:nvSpPr>
        <p:spPr>
          <a:xfrm>
            <a:off x="307975" y="3766416"/>
            <a:ext cx="5035296" cy="2862322"/>
          </a:xfrm>
          <a:prstGeom prst="rect">
            <a:avLst/>
          </a:prstGeom>
        </p:spPr>
        <p:txBody>
          <a:bodyPr wrap="square">
            <a:spAutoFit/>
          </a:bodyPr>
          <a:lstStyle/>
          <a:p>
            <a:pPr>
              <a:buFont typeface="Arial" panose="020B0604020202020204" pitchFamily="34" charset="0"/>
              <a:buChar char="•"/>
            </a:pPr>
            <a:r>
              <a:rPr lang="en-GB" b="1" dirty="0">
                <a:solidFill>
                  <a:srgbClr val="000000"/>
                </a:solidFill>
                <a:latin typeface="Cambria" panose="02040503050406030204" pitchFamily="18" charset="0"/>
                <a:ea typeface="Cambria" panose="02040503050406030204" pitchFamily="18" charset="0"/>
                <a:cs typeface="Tahoma" panose="020B0604030504040204" pitchFamily="34" charset="0"/>
              </a:rPr>
              <a:t>enhancer</a:t>
            </a:r>
            <a:r>
              <a:rPr lang="en-GB" dirty="0">
                <a:solidFill>
                  <a:srgbClr val="000000"/>
                </a:solidFill>
                <a:latin typeface="Cambria" panose="02040503050406030204" pitchFamily="18" charset="0"/>
                <a:ea typeface="Cambria" panose="02040503050406030204" pitchFamily="18" charset="0"/>
                <a:cs typeface="Tahoma" panose="020B0604030504040204" pitchFamily="34" charset="0"/>
              </a:rPr>
              <a:t>: a short region of DNA that can increase transcription of </a:t>
            </a:r>
            <a:r>
              <a:rPr lang="en-GB" dirty="0" smtClean="0">
                <a:solidFill>
                  <a:srgbClr val="000000"/>
                </a:solidFill>
                <a:latin typeface="Cambria" panose="02040503050406030204" pitchFamily="18" charset="0"/>
                <a:ea typeface="Cambria" panose="02040503050406030204" pitchFamily="18" charset="0"/>
                <a:cs typeface="Tahoma" panose="020B0604030504040204" pitchFamily="34" charset="0"/>
              </a:rPr>
              <a:t>genes</a:t>
            </a:r>
          </a:p>
          <a:p>
            <a:pPr>
              <a:buFont typeface="Arial" panose="020B0604020202020204" pitchFamily="34" charset="0"/>
              <a:buChar char="•"/>
            </a:pPr>
            <a:endParaRPr lang="en-GB" dirty="0">
              <a:solidFill>
                <a:srgbClr val="000000"/>
              </a:solidFill>
              <a:latin typeface="Cambria" panose="02040503050406030204" pitchFamily="18" charset="0"/>
              <a:ea typeface="Cambria" panose="02040503050406030204" pitchFamily="18" charset="0"/>
              <a:cs typeface="Tahoma" panose="020B0604030504040204" pitchFamily="34" charset="0"/>
            </a:endParaRPr>
          </a:p>
          <a:p>
            <a:pPr>
              <a:buFont typeface="Arial" panose="020B0604020202020204" pitchFamily="34" charset="0"/>
              <a:buChar char="•"/>
            </a:pPr>
            <a:r>
              <a:rPr lang="en-GB" b="1" dirty="0">
                <a:solidFill>
                  <a:srgbClr val="000000"/>
                </a:solidFill>
                <a:latin typeface="Cambria" panose="02040503050406030204" pitchFamily="18" charset="0"/>
                <a:ea typeface="Cambria" panose="02040503050406030204" pitchFamily="18" charset="0"/>
                <a:cs typeface="Tahoma" panose="020B0604030504040204" pitchFamily="34" charset="0"/>
              </a:rPr>
              <a:t>repressor</a:t>
            </a:r>
            <a:r>
              <a:rPr lang="en-GB" dirty="0">
                <a:solidFill>
                  <a:srgbClr val="000000"/>
                </a:solidFill>
                <a:latin typeface="Cambria" panose="02040503050406030204" pitchFamily="18" charset="0"/>
                <a:ea typeface="Cambria" panose="02040503050406030204" pitchFamily="18" charset="0"/>
                <a:cs typeface="Tahoma" panose="020B0604030504040204" pitchFamily="34" charset="0"/>
              </a:rPr>
              <a:t>: any protein that binds to DNA and thus regulates the expression of </a:t>
            </a:r>
            <a:r>
              <a:rPr lang="en-GB" dirty="0" smtClean="0">
                <a:solidFill>
                  <a:srgbClr val="000000"/>
                </a:solidFill>
                <a:latin typeface="Cambria" panose="02040503050406030204" pitchFamily="18" charset="0"/>
                <a:ea typeface="Cambria" panose="02040503050406030204" pitchFamily="18" charset="0"/>
                <a:cs typeface="Tahoma" panose="020B0604030504040204" pitchFamily="34" charset="0"/>
              </a:rPr>
              <a:t>	genes </a:t>
            </a:r>
            <a:r>
              <a:rPr lang="en-GB" dirty="0">
                <a:solidFill>
                  <a:srgbClr val="000000"/>
                </a:solidFill>
                <a:latin typeface="Cambria" panose="02040503050406030204" pitchFamily="18" charset="0"/>
                <a:ea typeface="Cambria" panose="02040503050406030204" pitchFamily="18" charset="0"/>
                <a:cs typeface="Tahoma" panose="020B0604030504040204" pitchFamily="34" charset="0"/>
              </a:rPr>
              <a:t>by decreasing the rate of </a:t>
            </a:r>
            <a:r>
              <a:rPr lang="en-GB" dirty="0" smtClean="0">
                <a:solidFill>
                  <a:srgbClr val="000000"/>
                </a:solidFill>
                <a:latin typeface="Cambria" panose="02040503050406030204" pitchFamily="18" charset="0"/>
                <a:ea typeface="Cambria" panose="02040503050406030204" pitchFamily="18" charset="0"/>
                <a:cs typeface="Tahoma" panose="020B0604030504040204" pitchFamily="34" charset="0"/>
              </a:rPr>
              <a:t>transcription</a:t>
            </a:r>
          </a:p>
          <a:p>
            <a:pPr>
              <a:buFont typeface="Arial" panose="020B0604020202020204" pitchFamily="34" charset="0"/>
              <a:buChar char="•"/>
            </a:pPr>
            <a:endParaRPr lang="en-GB" dirty="0">
              <a:solidFill>
                <a:srgbClr val="000000"/>
              </a:solidFill>
              <a:latin typeface="Cambria" panose="02040503050406030204" pitchFamily="18" charset="0"/>
              <a:ea typeface="Cambria" panose="02040503050406030204" pitchFamily="18" charset="0"/>
              <a:cs typeface="Tahoma" panose="020B0604030504040204" pitchFamily="34" charset="0"/>
            </a:endParaRPr>
          </a:p>
          <a:p>
            <a:pPr>
              <a:buFont typeface="Arial" panose="020B0604020202020204" pitchFamily="34" charset="0"/>
              <a:buChar char="•"/>
            </a:pPr>
            <a:r>
              <a:rPr lang="en-GB" b="1" dirty="0">
                <a:solidFill>
                  <a:srgbClr val="000000"/>
                </a:solidFill>
                <a:latin typeface="Cambria" panose="02040503050406030204" pitchFamily="18" charset="0"/>
                <a:ea typeface="Cambria" panose="02040503050406030204" pitchFamily="18" charset="0"/>
                <a:cs typeface="Tahoma" panose="020B0604030504040204" pitchFamily="34" charset="0"/>
              </a:rPr>
              <a:t>activator</a:t>
            </a:r>
            <a:r>
              <a:rPr lang="en-GB" dirty="0">
                <a:solidFill>
                  <a:srgbClr val="000000"/>
                </a:solidFill>
                <a:latin typeface="Cambria" panose="02040503050406030204" pitchFamily="18" charset="0"/>
                <a:ea typeface="Cambria" panose="02040503050406030204" pitchFamily="18" charset="0"/>
                <a:cs typeface="Tahoma" panose="020B0604030504040204" pitchFamily="34" charset="0"/>
              </a:rPr>
              <a:t>: any chemical or agent which regulates one or more genes by increasing the rate of transcription</a:t>
            </a:r>
            <a:endParaRPr lang="en-GB" b="0" i="0" dirty="0">
              <a:solidFill>
                <a:srgbClr val="000000"/>
              </a:solidFill>
              <a:effectLst/>
              <a:latin typeface="Cambria" panose="02040503050406030204" pitchFamily="18" charset="0"/>
              <a:ea typeface="Cambria" panose="02040503050406030204" pitchFamily="18" charset="0"/>
              <a:cs typeface="Tahoma" panose="020B0604030504040204" pitchFamily="34" charset="0"/>
            </a:endParaRPr>
          </a:p>
        </p:txBody>
      </p:sp>
      <p:sp>
        <p:nvSpPr>
          <p:cNvPr id="4" name="Rectangle 3"/>
          <p:cNvSpPr/>
          <p:nvPr/>
        </p:nvSpPr>
        <p:spPr>
          <a:xfrm>
            <a:off x="225552" y="1740467"/>
            <a:ext cx="4803648" cy="1477328"/>
          </a:xfrm>
          <a:prstGeom prst="rect">
            <a:avLst/>
          </a:prstGeom>
        </p:spPr>
        <p:txBody>
          <a:bodyPr wrap="square">
            <a:spAutoFit/>
          </a:bodyPr>
          <a:lstStyle/>
          <a:p>
            <a:r>
              <a:rPr lang="en-GB" dirty="0">
                <a:solidFill>
                  <a:srgbClr val="000000"/>
                </a:solidFill>
                <a:latin typeface="Cambria" panose="02040503050406030204" pitchFamily="18" charset="0"/>
                <a:ea typeface="Cambria" panose="02040503050406030204" pitchFamily="18" charset="0"/>
              </a:rPr>
              <a:t>Each enhancer is made up of short DNA sequences called distal control elements. Activators bound to the distal control elements interact with mediator proteins and transcription factors.</a:t>
            </a:r>
            <a:endParaRPr lang="en-US" dirty="0">
              <a:latin typeface="Cambria" panose="02040503050406030204" pitchFamily="18" charset="0"/>
              <a:ea typeface="Cambria" panose="02040503050406030204" pitchFamily="18" charset="0"/>
            </a:endParaRPr>
          </a:p>
        </p:txBody>
      </p:sp>
      <p:sp>
        <p:nvSpPr>
          <p:cNvPr id="5" name="AutoShape 2" descr="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5956442" y="1461481"/>
            <a:ext cx="4440286" cy="5199379"/>
          </a:xfrm>
          <a:prstGeom prst="rect">
            <a:avLst/>
          </a:prstGeom>
        </p:spPr>
      </p:pic>
    </p:spTree>
    <p:extLst>
      <p:ext uri="{BB962C8B-B14F-4D97-AF65-F5344CB8AC3E}">
        <p14:creationId xmlns:p14="http://schemas.microsoft.com/office/powerpoint/2010/main" val="23151870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9384" y="2532889"/>
            <a:ext cx="7827264" cy="3693319"/>
          </a:xfrm>
          <a:prstGeom prst="rect">
            <a:avLst/>
          </a:prstGeom>
        </p:spPr>
        <p:txBody>
          <a:bodyPr wrap="square">
            <a:spAutoFit/>
          </a:bodyPr>
          <a:lstStyle/>
          <a:p>
            <a:r>
              <a:rPr lang="en-GB" b="1" dirty="0" smtClean="0">
                <a:solidFill>
                  <a:srgbClr val="000000"/>
                </a:solidFill>
                <a:latin typeface="Cambria" panose="02040503050406030204" pitchFamily="18" charset="0"/>
                <a:ea typeface="Cambria" panose="02040503050406030204" pitchFamily="18" charset="0"/>
                <a:hlinkClick r:id="rId2"/>
              </a:rPr>
              <a:t>Rifampicin- </a:t>
            </a:r>
            <a:r>
              <a:rPr lang="en-GB" b="1" dirty="0">
                <a:solidFill>
                  <a:srgbClr val="000000"/>
                </a:solidFill>
                <a:latin typeface="Cambria" panose="02040503050406030204" pitchFamily="18" charset="0"/>
                <a:ea typeface="Cambria" panose="02040503050406030204" pitchFamily="18" charset="0"/>
                <a:hlinkClick r:id="rId2"/>
              </a:rPr>
              <a:t>binds</a:t>
            </a:r>
            <a:r>
              <a:rPr lang="en-GB" dirty="0">
                <a:solidFill>
                  <a:srgbClr val="000000"/>
                </a:solidFill>
                <a:latin typeface="Cambria" panose="02040503050406030204" pitchFamily="18" charset="0"/>
                <a:ea typeface="Cambria" panose="02040503050406030204" pitchFamily="18" charset="0"/>
              </a:rPr>
              <a:t> with Beta subunit of prokaryotic RNA </a:t>
            </a:r>
            <a:r>
              <a:rPr lang="en-GB" dirty="0" smtClean="0">
                <a:solidFill>
                  <a:srgbClr val="000000"/>
                </a:solidFill>
                <a:latin typeface="Cambria" panose="02040503050406030204" pitchFamily="18" charset="0"/>
                <a:ea typeface="Cambria" panose="02040503050406030204" pitchFamily="18" charset="0"/>
              </a:rPr>
              <a:t>polymerase. It </a:t>
            </a:r>
            <a:r>
              <a:rPr lang="en-GB" dirty="0">
                <a:solidFill>
                  <a:srgbClr val="000000"/>
                </a:solidFill>
                <a:latin typeface="Cambria" panose="02040503050406030204" pitchFamily="18" charset="0"/>
                <a:ea typeface="Cambria" panose="02040503050406030204" pitchFamily="18" charset="0"/>
              </a:rPr>
              <a:t>is an inhibitor of prokaryotic transcription </a:t>
            </a:r>
            <a:r>
              <a:rPr lang="en-GB" dirty="0" smtClean="0">
                <a:solidFill>
                  <a:srgbClr val="000000"/>
                </a:solidFill>
                <a:latin typeface="Cambria" panose="02040503050406030204" pitchFamily="18" charset="0"/>
                <a:ea typeface="Cambria" panose="02040503050406030204" pitchFamily="18" charset="0"/>
              </a:rPr>
              <a:t>initiation. It </a:t>
            </a:r>
            <a:r>
              <a:rPr lang="en-GB" dirty="0">
                <a:solidFill>
                  <a:srgbClr val="000000"/>
                </a:solidFill>
                <a:latin typeface="Cambria" panose="02040503050406030204" pitchFamily="18" charset="0"/>
                <a:ea typeface="Cambria" panose="02040503050406030204" pitchFamily="18" charset="0"/>
              </a:rPr>
              <a:t>binds only to bacterial RNA polymerase but not to eukaryotic RNA </a:t>
            </a:r>
            <a:r>
              <a:rPr lang="en-GB" dirty="0" smtClean="0">
                <a:solidFill>
                  <a:srgbClr val="000000"/>
                </a:solidFill>
                <a:latin typeface="Cambria" panose="02040503050406030204" pitchFamily="18" charset="0"/>
                <a:ea typeface="Cambria" panose="02040503050406030204" pitchFamily="18" charset="0"/>
              </a:rPr>
              <a:t>polymerases. Therefore</a:t>
            </a:r>
            <a:r>
              <a:rPr lang="en-GB" dirty="0">
                <a:solidFill>
                  <a:srgbClr val="000000"/>
                </a:solidFill>
                <a:latin typeface="Cambria" panose="02040503050406030204" pitchFamily="18" charset="0"/>
                <a:ea typeface="Cambria" panose="02040503050406030204" pitchFamily="18" charset="0"/>
              </a:rPr>
              <a:t>, Rifampicin is a powerful drug for treatment of bacterial </a:t>
            </a:r>
            <a:r>
              <a:rPr lang="en-GB" dirty="0" smtClean="0">
                <a:solidFill>
                  <a:srgbClr val="000000"/>
                </a:solidFill>
                <a:latin typeface="Cambria" panose="02040503050406030204" pitchFamily="18" charset="0"/>
                <a:ea typeface="Cambria" panose="02040503050406030204" pitchFamily="18" charset="0"/>
              </a:rPr>
              <a:t>infections. Used </a:t>
            </a:r>
            <a:r>
              <a:rPr lang="en-GB" dirty="0">
                <a:solidFill>
                  <a:srgbClr val="000000"/>
                </a:solidFill>
                <a:latin typeface="Cambria" panose="02040503050406030204" pitchFamily="18" charset="0"/>
                <a:ea typeface="Cambria" panose="02040503050406030204" pitchFamily="18" charset="0"/>
              </a:rPr>
              <a:t>for the treatment of tuberculosis and </a:t>
            </a:r>
            <a:r>
              <a:rPr lang="en-GB" dirty="0" smtClean="0">
                <a:solidFill>
                  <a:srgbClr val="000000"/>
                </a:solidFill>
                <a:latin typeface="Cambria" panose="02040503050406030204" pitchFamily="18" charset="0"/>
                <a:ea typeface="Cambria" panose="02040503050406030204" pitchFamily="18" charset="0"/>
              </a:rPr>
              <a:t>leprosy</a:t>
            </a:r>
          </a:p>
          <a:p>
            <a:endParaRPr lang="en-GB" dirty="0">
              <a:solidFill>
                <a:srgbClr val="000000"/>
              </a:solidFill>
              <a:latin typeface="Cambria" panose="02040503050406030204" pitchFamily="18" charset="0"/>
              <a:ea typeface="Cambria" panose="02040503050406030204" pitchFamily="18" charset="0"/>
            </a:endParaRPr>
          </a:p>
          <a:p>
            <a:r>
              <a:rPr lang="en-GB" b="1" dirty="0" err="1" smtClean="0">
                <a:solidFill>
                  <a:srgbClr val="000000"/>
                </a:solidFill>
                <a:latin typeface="Cambria" panose="02040503050406030204" pitchFamily="18" charset="0"/>
                <a:ea typeface="Cambria" panose="02040503050406030204" pitchFamily="18" charset="0"/>
                <a:hlinkClick r:id="rId3"/>
              </a:rPr>
              <a:t>Mitomycin</a:t>
            </a:r>
            <a:r>
              <a:rPr lang="en-GB" b="1" dirty="0" smtClean="0">
                <a:solidFill>
                  <a:srgbClr val="000000"/>
                </a:solidFill>
                <a:latin typeface="Cambria" panose="02040503050406030204" pitchFamily="18" charset="0"/>
                <a:ea typeface="Cambria" panose="02040503050406030204" pitchFamily="18" charset="0"/>
                <a:hlinkClick r:id="rId3"/>
              </a:rPr>
              <a:t>- </a:t>
            </a:r>
            <a:r>
              <a:rPr lang="en-GB" b="1" dirty="0">
                <a:solidFill>
                  <a:srgbClr val="000000"/>
                </a:solidFill>
                <a:latin typeface="Cambria" panose="02040503050406030204" pitchFamily="18" charset="0"/>
                <a:ea typeface="Cambria" panose="02040503050406030204" pitchFamily="18" charset="0"/>
                <a:hlinkClick r:id="rId3"/>
              </a:rPr>
              <a:t>Intercalates with</a:t>
            </a:r>
            <a:r>
              <a:rPr lang="en-GB" dirty="0">
                <a:solidFill>
                  <a:srgbClr val="000000"/>
                </a:solidFill>
                <a:latin typeface="Cambria" panose="02040503050406030204" pitchFamily="18" charset="0"/>
                <a:ea typeface="Cambria" panose="02040503050406030204" pitchFamily="18" charset="0"/>
              </a:rPr>
              <a:t> DNA </a:t>
            </a:r>
            <a:r>
              <a:rPr lang="en-GB" dirty="0" smtClean="0">
                <a:solidFill>
                  <a:srgbClr val="000000"/>
                </a:solidFill>
                <a:latin typeface="Cambria" panose="02040503050406030204" pitchFamily="18" charset="0"/>
                <a:ea typeface="Cambria" panose="02040503050406030204" pitchFamily="18" charset="0"/>
              </a:rPr>
              <a:t>strands, blocks transcription, used </a:t>
            </a:r>
            <a:r>
              <a:rPr lang="en-GB" dirty="0">
                <a:solidFill>
                  <a:srgbClr val="000000"/>
                </a:solidFill>
                <a:latin typeface="Cambria" panose="02040503050406030204" pitchFamily="18" charset="0"/>
                <a:ea typeface="Cambria" panose="02040503050406030204" pitchFamily="18" charset="0"/>
              </a:rPr>
              <a:t>as anticancer </a:t>
            </a:r>
            <a:r>
              <a:rPr lang="en-GB" dirty="0" smtClean="0">
                <a:solidFill>
                  <a:srgbClr val="000000"/>
                </a:solidFill>
                <a:latin typeface="Cambria" panose="02040503050406030204" pitchFamily="18" charset="0"/>
                <a:ea typeface="Cambria" panose="02040503050406030204" pitchFamily="18" charset="0"/>
              </a:rPr>
              <a:t>drug.</a:t>
            </a:r>
          </a:p>
          <a:p>
            <a:endParaRPr lang="en-GB" dirty="0">
              <a:solidFill>
                <a:srgbClr val="000000"/>
              </a:solidFill>
              <a:latin typeface="Cambria" panose="02040503050406030204" pitchFamily="18" charset="0"/>
              <a:ea typeface="Cambria" panose="02040503050406030204" pitchFamily="18" charset="0"/>
            </a:endParaRPr>
          </a:p>
          <a:p>
            <a:r>
              <a:rPr lang="en-GB" b="1" dirty="0" smtClean="0">
                <a:solidFill>
                  <a:srgbClr val="000000"/>
                </a:solidFill>
                <a:latin typeface="Cambria" panose="02040503050406030204" pitchFamily="18" charset="0"/>
                <a:ea typeface="Cambria" panose="02040503050406030204" pitchFamily="18" charset="0"/>
                <a:hlinkClick r:id="rId4"/>
              </a:rPr>
              <a:t>Alpha </a:t>
            </a:r>
            <a:r>
              <a:rPr lang="en-GB" b="1" dirty="0" err="1">
                <a:solidFill>
                  <a:srgbClr val="000000"/>
                </a:solidFill>
                <a:latin typeface="Cambria" panose="02040503050406030204" pitchFamily="18" charset="0"/>
                <a:ea typeface="Cambria" panose="02040503050406030204" pitchFamily="18" charset="0"/>
                <a:hlinkClick r:id="rId4"/>
              </a:rPr>
              <a:t>amanitin</a:t>
            </a:r>
            <a:r>
              <a:rPr lang="en-GB" dirty="0">
                <a:solidFill>
                  <a:srgbClr val="000000"/>
                </a:solidFill>
                <a:latin typeface="Cambria" panose="02040503050406030204" pitchFamily="18" charset="0"/>
                <a:ea typeface="Cambria" panose="02040503050406030204" pitchFamily="18" charset="0"/>
              </a:rPr>
              <a:t> is a molecule made from the “death cap” mushroom and is a known potent inhibitor RNA </a:t>
            </a:r>
            <a:r>
              <a:rPr lang="en-GB" dirty="0" smtClean="0">
                <a:solidFill>
                  <a:srgbClr val="000000"/>
                </a:solidFill>
                <a:latin typeface="Cambria" panose="02040503050406030204" pitchFamily="18" charset="0"/>
                <a:ea typeface="Cambria" panose="02040503050406030204" pitchFamily="18" charset="0"/>
              </a:rPr>
              <a:t>polymerase. The </a:t>
            </a:r>
            <a:r>
              <a:rPr lang="en-GB" dirty="0">
                <a:solidFill>
                  <a:srgbClr val="000000"/>
                </a:solidFill>
                <a:latin typeface="Cambria" panose="02040503050406030204" pitchFamily="18" charset="0"/>
                <a:ea typeface="Cambria" panose="02040503050406030204" pitchFamily="18" charset="0"/>
              </a:rPr>
              <a:t>mechanism of action is that alpha </a:t>
            </a:r>
            <a:r>
              <a:rPr lang="en-GB" dirty="0" err="1">
                <a:solidFill>
                  <a:srgbClr val="000000"/>
                </a:solidFill>
                <a:latin typeface="Cambria" panose="02040503050406030204" pitchFamily="18" charset="0"/>
                <a:ea typeface="Cambria" panose="02040503050406030204" pitchFamily="18" charset="0"/>
              </a:rPr>
              <a:t>amanitin</a:t>
            </a:r>
            <a:r>
              <a:rPr lang="en-GB" dirty="0">
                <a:solidFill>
                  <a:srgbClr val="000000"/>
                </a:solidFill>
                <a:latin typeface="Cambria" panose="02040503050406030204" pitchFamily="18" charset="0"/>
                <a:ea typeface="Cambria" panose="02040503050406030204" pitchFamily="18" charset="0"/>
              </a:rPr>
              <a:t> inhibits RNA polymerase –II at both the initiation and elongation states of transcription.</a:t>
            </a:r>
            <a:endParaRPr lang="en-GB" b="0" i="0" dirty="0">
              <a:solidFill>
                <a:srgbClr val="000000"/>
              </a:solidFill>
              <a:effectLst/>
              <a:latin typeface="Cambria" panose="02040503050406030204" pitchFamily="18" charset="0"/>
              <a:ea typeface="Cambria" panose="02040503050406030204" pitchFamily="18" charset="0"/>
            </a:endParaRPr>
          </a:p>
        </p:txBody>
      </p:sp>
      <p:sp>
        <p:nvSpPr>
          <p:cNvPr id="4" name="Rectangle 3"/>
          <p:cNvSpPr/>
          <p:nvPr/>
        </p:nvSpPr>
        <p:spPr>
          <a:xfrm>
            <a:off x="3539904" y="565142"/>
            <a:ext cx="3892540" cy="461665"/>
          </a:xfrm>
          <a:prstGeom prst="rect">
            <a:avLst/>
          </a:prstGeom>
        </p:spPr>
        <p:txBody>
          <a:bodyPr wrap="none">
            <a:spAutoFit/>
          </a:bodyPr>
          <a:lstStyle/>
          <a:p>
            <a:r>
              <a:rPr lang="en-GB" sz="2400" b="1" dirty="0">
                <a:latin typeface="Cambria" panose="02040503050406030204" pitchFamily="18" charset="0"/>
                <a:ea typeface="Cambria" panose="02040503050406030204" pitchFamily="18" charset="0"/>
              </a:rPr>
              <a:t>Inhibitors of transcription</a:t>
            </a:r>
            <a:endParaRPr lang="en-GB" sz="2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93134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86930" y="397608"/>
            <a:ext cx="4131373" cy="6326410"/>
          </a:xfrm>
          <a:prstGeom prst="rect">
            <a:avLst/>
          </a:prstGeom>
        </p:spPr>
      </p:pic>
      <p:pic>
        <p:nvPicPr>
          <p:cNvPr id="6" name="Picture 5"/>
          <p:cNvPicPr>
            <a:picLocks noChangeAspect="1"/>
          </p:cNvPicPr>
          <p:nvPr/>
        </p:nvPicPr>
        <p:blipFill>
          <a:blip r:embed="rId3"/>
          <a:stretch>
            <a:fillRect/>
          </a:stretch>
        </p:blipFill>
        <p:spPr>
          <a:xfrm>
            <a:off x="5537835" y="2363914"/>
            <a:ext cx="5048250" cy="3190875"/>
          </a:xfrm>
          <a:prstGeom prst="rect">
            <a:avLst/>
          </a:prstGeom>
        </p:spPr>
      </p:pic>
      <p:sp>
        <p:nvSpPr>
          <p:cNvPr id="7" name="Rectangle 6"/>
          <p:cNvSpPr/>
          <p:nvPr/>
        </p:nvSpPr>
        <p:spPr>
          <a:xfrm>
            <a:off x="5698588" y="6088118"/>
            <a:ext cx="4555030" cy="369332"/>
          </a:xfrm>
          <a:prstGeom prst="rect">
            <a:avLst/>
          </a:prstGeom>
        </p:spPr>
        <p:txBody>
          <a:bodyPr wrap="none">
            <a:spAutoFit/>
          </a:bodyPr>
          <a:lstStyle/>
          <a:p>
            <a:r>
              <a:rPr lang="en-GB" b="1" dirty="0"/>
              <a:t>RNA has a primary and a secondary structure.</a:t>
            </a:r>
            <a:endParaRPr lang="en-US" b="1" dirty="0"/>
          </a:p>
        </p:txBody>
      </p:sp>
    </p:spTree>
    <p:extLst>
      <p:ext uri="{BB962C8B-B14F-4D97-AF65-F5344CB8AC3E}">
        <p14:creationId xmlns:p14="http://schemas.microsoft.com/office/powerpoint/2010/main" val="4070302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2896" y="426643"/>
            <a:ext cx="2987040" cy="584775"/>
          </a:xfrm>
          <a:prstGeom prst="rect">
            <a:avLst/>
          </a:prstGeom>
        </p:spPr>
        <p:txBody>
          <a:bodyPr wrap="square">
            <a:spAutoFit/>
          </a:bodyPr>
          <a:lstStyle/>
          <a:p>
            <a:r>
              <a:rPr lang="en-GB" sz="3200" b="1" dirty="0"/>
              <a:t>Classes of </a:t>
            </a:r>
            <a:r>
              <a:rPr lang="en-GB" sz="3200" b="1" dirty="0" smtClean="0"/>
              <a:t>RNA</a:t>
            </a:r>
            <a:endParaRPr lang="en-US" sz="3200" b="1" dirty="0"/>
          </a:p>
        </p:txBody>
      </p:sp>
      <p:pic>
        <p:nvPicPr>
          <p:cNvPr id="4" name="Picture 3"/>
          <p:cNvPicPr>
            <a:picLocks noChangeAspect="1"/>
          </p:cNvPicPr>
          <p:nvPr/>
        </p:nvPicPr>
        <p:blipFill>
          <a:blip r:embed="rId2"/>
          <a:stretch>
            <a:fillRect/>
          </a:stretch>
        </p:blipFill>
        <p:spPr>
          <a:xfrm>
            <a:off x="1072896" y="1447800"/>
            <a:ext cx="9791700" cy="5410200"/>
          </a:xfrm>
          <a:prstGeom prst="rect">
            <a:avLst/>
          </a:prstGeom>
        </p:spPr>
      </p:pic>
    </p:spTree>
    <p:extLst>
      <p:ext uri="{BB962C8B-B14F-4D97-AF65-F5344CB8AC3E}">
        <p14:creationId xmlns:p14="http://schemas.microsoft.com/office/powerpoint/2010/main" val="727373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2896" y="426643"/>
            <a:ext cx="2987040" cy="584775"/>
          </a:xfrm>
          <a:prstGeom prst="rect">
            <a:avLst/>
          </a:prstGeom>
        </p:spPr>
        <p:txBody>
          <a:bodyPr wrap="square">
            <a:spAutoFit/>
          </a:bodyPr>
          <a:lstStyle/>
          <a:p>
            <a:r>
              <a:rPr lang="en-GB" sz="3200" b="1" dirty="0"/>
              <a:t>Classes of </a:t>
            </a:r>
            <a:r>
              <a:rPr lang="en-GB" sz="3200" b="1" dirty="0" smtClean="0"/>
              <a:t>RNA</a:t>
            </a:r>
            <a:endParaRPr lang="en-US" sz="3200" b="1" dirty="0"/>
          </a:p>
        </p:txBody>
      </p:sp>
      <p:pic>
        <p:nvPicPr>
          <p:cNvPr id="4" name="Picture 3"/>
          <p:cNvPicPr>
            <a:picLocks noChangeAspect="1"/>
          </p:cNvPicPr>
          <p:nvPr/>
        </p:nvPicPr>
        <p:blipFill>
          <a:blip r:embed="rId2"/>
          <a:stretch>
            <a:fillRect/>
          </a:stretch>
        </p:blipFill>
        <p:spPr>
          <a:xfrm>
            <a:off x="1414462" y="1624012"/>
            <a:ext cx="9363075" cy="3609975"/>
          </a:xfrm>
          <a:prstGeom prst="rect">
            <a:avLst/>
          </a:prstGeom>
        </p:spPr>
      </p:pic>
    </p:spTree>
    <p:extLst>
      <p:ext uri="{BB962C8B-B14F-4D97-AF65-F5344CB8AC3E}">
        <p14:creationId xmlns:p14="http://schemas.microsoft.com/office/powerpoint/2010/main" val="4134233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283464"/>
            <a:ext cx="10597896" cy="1077218"/>
          </a:xfrm>
          <a:prstGeom prst="rect">
            <a:avLst/>
          </a:prstGeom>
          <a:noFill/>
        </p:spPr>
        <p:txBody>
          <a:bodyPr wrap="square" rtlCol="0">
            <a:spAutoFit/>
          </a:bodyPr>
          <a:lstStyle/>
          <a:p>
            <a:r>
              <a:rPr lang="en-GB" sz="3200" b="1" dirty="0" smtClean="0"/>
              <a:t>Transcription is </a:t>
            </a:r>
            <a:r>
              <a:rPr lang="en-GB" sz="3200" b="1" dirty="0"/>
              <a:t>the </a:t>
            </a:r>
            <a:r>
              <a:rPr lang="en-GB" sz="3200" b="1" dirty="0" smtClean="0"/>
              <a:t>synthesis </a:t>
            </a:r>
            <a:r>
              <a:rPr lang="en-GB" sz="3200" b="1" dirty="0"/>
              <a:t>of an RNA </a:t>
            </a:r>
            <a:r>
              <a:rPr lang="en-GB" sz="3200" b="1" dirty="0" smtClean="0"/>
              <a:t>molecule from a DNA template.</a:t>
            </a:r>
            <a:endParaRPr lang="en-US" sz="3200" b="1" dirty="0"/>
          </a:p>
        </p:txBody>
      </p:sp>
      <p:sp>
        <p:nvSpPr>
          <p:cNvPr id="3" name="Rectangle 2"/>
          <p:cNvSpPr/>
          <p:nvPr/>
        </p:nvSpPr>
        <p:spPr>
          <a:xfrm>
            <a:off x="2441448" y="3489883"/>
            <a:ext cx="9518904" cy="461665"/>
          </a:xfrm>
          <a:prstGeom prst="rect">
            <a:avLst/>
          </a:prstGeom>
        </p:spPr>
        <p:txBody>
          <a:bodyPr wrap="square">
            <a:spAutoFit/>
          </a:bodyPr>
          <a:lstStyle/>
          <a:p>
            <a:r>
              <a:rPr lang="en-GB" sz="2400" dirty="0"/>
              <a:t>Transcription </a:t>
            </a:r>
            <a:r>
              <a:rPr lang="en-GB" sz="2400" dirty="0" smtClean="0"/>
              <a:t>is </a:t>
            </a:r>
            <a:r>
              <a:rPr lang="en-GB" sz="2400" dirty="0"/>
              <a:t>the </a:t>
            </a:r>
            <a:r>
              <a:rPr lang="en-GB" sz="2400" dirty="0" smtClean="0"/>
              <a:t>synthesis </a:t>
            </a:r>
            <a:r>
              <a:rPr lang="en-GB" sz="2400" dirty="0"/>
              <a:t>of an RNA </a:t>
            </a:r>
            <a:r>
              <a:rPr lang="en-GB" sz="2400" dirty="0" smtClean="0"/>
              <a:t>molecule </a:t>
            </a:r>
            <a:r>
              <a:rPr lang="en-GB" sz="2400" dirty="0"/>
              <a:t>from a DNA </a:t>
            </a:r>
            <a:r>
              <a:rPr lang="en-GB" sz="2400" dirty="0" smtClean="0"/>
              <a:t>template.</a:t>
            </a:r>
            <a:endParaRPr lang="en-US" sz="2400" dirty="0"/>
          </a:p>
        </p:txBody>
      </p:sp>
      <p:sp>
        <p:nvSpPr>
          <p:cNvPr id="4" name="Rectangle 3"/>
          <p:cNvSpPr/>
          <p:nvPr/>
        </p:nvSpPr>
        <p:spPr>
          <a:xfrm>
            <a:off x="2441448" y="2502331"/>
            <a:ext cx="9409176" cy="830997"/>
          </a:xfrm>
          <a:prstGeom prst="rect">
            <a:avLst/>
          </a:prstGeom>
        </p:spPr>
        <p:txBody>
          <a:bodyPr wrap="square">
            <a:spAutoFit/>
          </a:bodyPr>
          <a:lstStyle/>
          <a:p>
            <a:r>
              <a:rPr lang="en-GB" sz="2400" dirty="0"/>
              <a:t>All cellular RNAs are synthesized from DNA templates through the process of </a:t>
            </a:r>
            <a:r>
              <a:rPr lang="en-GB" sz="2400" dirty="0" smtClean="0"/>
              <a:t>transcription.</a:t>
            </a:r>
            <a:endParaRPr lang="en-US" sz="2400" dirty="0"/>
          </a:p>
        </p:txBody>
      </p:sp>
    </p:spTree>
    <p:extLst>
      <p:ext uri="{BB962C8B-B14F-4D97-AF65-F5344CB8AC3E}">
        <p14:creationId xmlns:p14="http://schemas.microsoft.com/office/powerpoint/2010/main" val="2850809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9984" y="2033308"/>
            <a:ext cx="6096000" cy="1200329"/>
          </a:xfrm>
          <a:prstGeom prst="rect">
            <a:avLst/>
          </a:prstGeom>
        </p:spPr>
        <p:txBody>
          <a:bodyPr>
            <a:spAutoFit/>
          </a:bodyPr>
          <a:lstStyle/>
          <a:p>
            <a:r>
              <a:rPr lang="en-GB" dirty="0"/>
              <a:t>In replication, all the nucleotides in the DNA template are copied, but, in transcription, only small parts of the DNA molecule—usually a single gene or, at most, a few genes—are transcribed into RNA.</a:t>
            </a:r>
            <a:endParaRPr lang="en-US" dirty="0"/>
          </a:p>
        </p:txBody>
      </p:sp>
      <p:sp>
        <p:nvSpPr>
          <p:cNvPr id="3" name="Rectangle 2"/>
          <p:cNvSpPr/>
          <p:nvPr/>
        </p:nvSpPr>
        <p:spPr>
          <a:xfrm>
            <a:off x="2919984" y="3323951"/>
            <a:ext cx="6096000" cy="923330"/>
          </a:xfrm>
          <a:prstGeom prst="rect">
            <a:avLst/>
          </a:prstGeom>
        </p:spPr>
        <p:txBody>
          <a:bodyPr>
            <a:spAutoFit/>
          </a:bodyPr>
          <a:lstStyle/>
          <a:p>
            <a:r>
              <a:rPr lang="en-GB" dirty="0"/>
              <a:t>Because not all gene products are needed at the same time or in the same cell, the constant transcription of all of a cell’s genes would be highly inefficient.</a:t>
            </a:r>
            <a:endParaRPr lang="en-US" dirty="0"/>
          </a:p>
        </p:txBody>
      </p:sp>
      <p:sp>
        <p:nvSpPr>
          <p:cNvPr id="4" name="Rectangle 3"/>
          <p:cNvSpPr/>
          <p:nvPr/>
        </p:nvSpPr>
        <p:spPr>
          <a:xfrm>
            <a:off x="2919984" y="4512671"/>
            <a:ext cx="6096000" cy="923330"/>
          </a:xfrm>
          <a:prstGeom prst="rect">
            <a:avLst/>
          </a:prstGeom>
        </p:spPr>
        <p:txBody>
          <a:bodyPr>
            <a:spAutoFit/>
          </a:bodyPr>
          <a:lstStyle/>
          <a:p>
            <a:r>
              <a:rPr lang="en-GB" dirty="0"/>
              <a:t>Furthermore, much of the DNA does not encode a functional product, and transcription of such sequences would be </a:t>
            </a:r>
            <a:r>
              <a:rPr lang="en-GB" dirty="0" smtClean="0"/>
              <a:t>pointless.</a:t>
            </a:r>
            <a:endParaRPr lang="en-US" dirty="0"/>
          </a:p>
        </p:txBody>
      </p:sp>
      <p:sp>
        <p:nvSpPr>
          <p:cNvPr id="5" name="Rectangle 4"/>
          <p:cNvSpPr/>
          <p:nvPr/>
        </p:nvSpPr>
        <p:spPr>
          <a:xfrm>
            <a:off x="2919984" y="5695586"/>
            <a:ext cx="6096000" cy="646331"/>
          </a:xfrm>
          <a:prstGeom prst="rect">
            <a:avLst/>
          </a:prstGeom>
        </p:spPr>
        <p:txBody>
          <a:bodyPr>
            <a:spAutoFit/>
          </a:bodyPr>
          <a:lstStyle/>
          <a:p>
            <a:r>
              <a:rPr lang="en-GB" dirty="0"/>
              <a:t>Transcription is, in fact, a highly selective process: individual genes are </a:t>
            </a:r>
            <a:r>
              <a:rPr lang="en-GB" dirty="0" err="1"/>
              <a:t>transcribed</a:t>
            </a:r>
            <a:r>
              <a:rPr lang="en-GB" dirty="0"/>
              <a:t> only as their products are </a:t>
            </a:r>
            <a:r>
              <a:rPr lang="en-GB" dirty="0" smtClean="0"/>
              <a:t>needed.</a:t>
            </a:r>
            <a:endParaRPr lang="en-US" dirty="0"/>
          </a:p>
        </p:txBody>
      </p:sp>
      <p:sp>
        <p:nvSpPr>
          <p:cNvPr id="6" name="Rectangle 5"/>
          <p:cNvSpPr/>
          <p:nvPr/>
        </p:nvSpPr>
        <p:spPr>
          <a:xfrm>
            <a:off x="402336" y="147412"/>
            <a:ext cx="5850576" cy="461665"/>
          </a:xfrm>
          <a:prstGeom prst="rect">
            <a:avLst/>
          </a:prstGeom>
        </p:spPr>
        <p:txBody>
          <a:bodyPr wrap="none">
            <a:spAutoFit/>
          </a:bodyPr>
          <a:lstStyle/>
          <a:p>
            <a:r>
              <a:rPr lang="en-GB" sz="2400" dirty="0" smtClean="0"/>
              <a:t>Comparison of Transcription and  Replication</a:t>
            </a:r>
            <a:endParaRPr lang="en-US" sz="2400" dirty="0"/>
          </a:p>
        </p:txBody>
      </p:sp>
      <p:sp>
        <p:nvSpPr>
          <p:cNvPr id="7" name="Rectangle 6"/>
          <p:cNvSpPr/>
          <p:nvPr/>
        </p:nvSpPr>
        <p:spPr>
          <a:xfrm>
            <a:off x="1316736" y="1178672"/>
            <a:ext cx="8564589" cy="461665"/>
          </a:xfrm>
          <a:prstGeom prst="rect">
            <a:avLst/>
          </a:prstGeom>
        </p:spPr>
        <p:txBody>
          <a:bodyPr wrap="none">
            <a:spAutoFit/>
          </a:bodyPr>
          <a:lstStyle/>
          <a:p>
            <a:r>
              <a:rPr lang="en-GB" sz="2400" dirty="0" smtClean="0"/>
              <a:t>Transcription </a:t>
            </a:r>
            <a:r>
              <a:rPr lang="en-GB" sz="2400" dirty="0"/>
              <a:t>is in many ways similar to the process of </a:t>
            </a:r>
            <a:r>
              <a:rPr lang="en-GB" sz="2400" dirty="0" smtClean="0"/>
              <a:t>replication.</a:t>
            </a:r>
            <a:endParaRPr lang="en-US" sz="2400" dirty="0"/>
          </a:p>
        </p:txBody>
      </p:sp>
    </p:spTree>
    <p:extLst>
      <p:ext uri="{BB962C8B-B14F-4D97-AF65-F5344CB8AC3E}">
        <p14:creationId xmlns:p14="http://schemas.microsoft.com/office/powerpoint/2010/main" val="4113973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6984" y="2854928"/>
            <a:ext cx="9643872" cy="1631216"/>
          </a:xfrm>
          <a:prstGeom prst="rect">
            <a:avLst/>
          </a:prstGeom>
        </p:spPr>
        <p:txBody>
          <a:bodyPr wrap="square">
            <a:spAutoFit/>
          </a:bodyPr>
          <a:lstStyle/>
          <a:p>
            <a:r>
              <a:rPr lang="en-GB" sz="2000" b="1" dirty="0" smtClean="0"/>
              <a:t>Transcription </a:t>
            </a:r>
            <a:r>
              <a:rPr lang="en-GB" sz="2000" b="1" dirty="0"/>
              <a:t>requires three major components: </a:t>
            </a:r>
            <a:endParaRPr lang="en-GB" sz="2000" b="1" dirty="0" smtClean="0"/>
          </a:p>
          <a:p>
            <a:r>
              <a:rPr lang="en-GB" sz="2000" b="1" dirty="0" smtClean="0"/>
              <a:t>1. A </a:t>
            </a:r>
            <a:r>
              <a:rPr lang="en-GB" sz="2000" b="1" dirty="0"/>
              <a:t>DNA template; </a:t>
            </a:r>
            <a:endParaRPr lang="en-GB" sz="2000" b="1" dirty="0" smtClean="0"/>
          </a:p>
          <a:p>
            <a:r>
              <a:rPr lang="en-GB" sz="2000" b="1" dirty="0" smtClean="0"/>
              <a:t>2</a:t>
            </a:r>
            <a:r>
              <a:rPr lang="en-GB" sz="2000" b="1" dirty="0"/>
              <a:t>. </a:t>
            </a:r>
            <a:r>
              <a:rPr lang="en-GB" sz="2000" b="1" dirty="0" smtClean="0"/>
              <a:t>The </a:t>
            </a:r>
            <a:r>
              <a:rPr lang="en-GB" sz="2000" b="1" dirty="0"/>
              <a:t>raw materials (substrates) needed to build a new RNA molecule; and </a:t>
            </a:r>
            <a:endParaRPr lang="en-GB" sz="2000" b="1" dirty="0" smtClean="0"/>
          </a:p>
          <a:p>
            <a:r>
              <a:rPr lang="en-GB" sz="2000" b="1" dirty="0" smtClean="0"/>
              <a:t>3</a:t>
            </a:r>
            <a:r>
              <a:rPr lang="en-GB" sz="2000" b="1" dirty="0"/>
              <a:t>. </a:t>
            </a:r>
            <a:r>
              <a:rPr lang="en-GB" sz="2000" b="1" dirty="0" smtClean="0"/>
              <a:t>The </a:t>
            </a:r>
            <a:r>
              <a:rPr lang="en-GB" sz="2000" b="1" dirty="0"/>
              <a:t>transcription apparatus, consisting of the proteins necessary to </a:t>
            </a:r>
            <a:r>
              <a:rPr lang="en-GB" sz="2000" b="1" dirty="0" err="1"/>
              <a:t>catalyze</a:t>
            </a:r>
            <a:r>
              <a:rPr lang="en-GB" sz="2000" b="1" dirty="0"/>
              <a:t> the synthesis of RNA.</a:t>
            </a:r>
            <a:endParaRPr lang="en-US" sz="2000" b="1" dirty="0"/>
          </a:p>
        </p:txBody>
      </p:sp>
      <p:sp>
        <p:nvSpPr>
          <p:cNvPr id="3" name="TextBox 2"/>
          <p:cNvSpPr txBox="1"/>
          <p:nvPr/>
        </p:nvSpPr>
        <p:spPr>
          <a:xfrm>
            <a:off x="1776984" y="969264"/>
            <a:ext cx="5289205" cy="584775"/>
          </a:xfrm>
          <a:prstGeom prst="rect">
            <a:avLst/>
          </a:prstGeom>
          <a:noFill/>
        </p:spPr>
        <p:txBody>
          <a:bodyPr wrap="none" rtlCol="0">
            <a:spAutoFit/>
          </a:bodyPr>
          <a:lstStyle/>
          <a:p>
            <a:r>
              <a:rPr lang="en-GB" sz="3200" b="1" dirty="0" smtClean="0"/>
              <a:t>Requirements of transcription</a:t>
            </a:r>
            <a:endParaRPr lang="en-US" sz="3200" b="1" dirty="0"/>
          </a:p>
        </p:txBody>
      </p:sp>
    </p:spTree>
    <p:extLst>
      <p:ext uri="{BB962C8B-B14F-4D97-AF65-F5344CB8AC3E}">
        <p14:creationId xmlns:p14="http://schemas.microsoft.com/office/powerpoint/2010/main" val="3184369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TotalTime>
  <Words>1977</Words>
  <Application>Microsoft Office PowerPoint</Application>
  <PresentationFormat>Widescreen</PresentationFormat>
  <Paragraphs>118</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Cambria</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36</cp:revision>
  <dcterms:created xsi:type="dcterms:W3CDTF">2023-03-23T04:49:37Z</dcterms:created>
  <dcterms:modified xsi:type="dcterms:W3CDTF">2023-07-19T09:13:49Z</dcterms:modified>
</cp:coreProperties>
</file>