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4" r:id="rId7"/>
    <p:sldId id="260"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A8DA29-F9C8-423C-999F-21C39A6AB15C}" type="datetimeFigureOut">
              <a:rPr lang="en-US" smtClean="0"/>
              <a:t>03-Sep-23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903572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8DA29-F9C8-423C-999F-21C39A6AB15C}" type="datetimeFigureOut">
              <a:rPr lang="en-US" smtClean="0"/>
              <a:t>03-Sep-23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71136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8DA29-F9C8-423C-999F-21C39A6AB15C}" type="datetimeFigureOut">
              <a:rPr lang="en-US" smtClean="0"/>
              <a:t>03-Sep-23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468521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A8DA29-F9C8-423C-999F-21C39A6AB15C}" type="datetimeFigureOut">
              <a:rPr lang="en-US" smtClean="0"/>
              <a:t>03-Sep-23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10202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A8DA29-F9C8-423C-999F-21C39A6AB15C}" type="datetimeFigureOut">
              <a:rPr lang="en-US" smtClean="0"/>
              <a:t>03-Sep-23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251139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A8DA29-F9C8-423C-999F-21C39A6AB15C}" type="datetimeFigureOut">
              <a:rPr lang="en-US" smtClean="0"/>
              <a:t>03-Sep-23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392916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A8DA29-F9C8-423C-999F-21C39A6AB15C}" type="datetimeFigureOut">
              <a:rPr lang="en-US" smtClean="0"/>
              <a:t>03-Sep-23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314200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A8DA29-F9C8-423C-999F-21C39A6AB15C}" type="datetimeFigureOut">
              <a:rPr lang="en-US" smtClean="0"/>
              <a:t>03-Sep-23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247407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8DA29-F9C8-423C-999F-21C39A6AB15C}" type="datetimeFigureOut">
              <a:rPr lang="en-US" smtClean="0"/>
              <a:t>03-Sep-23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4057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8DA29-F9C8-423C-999F-21C39A6AB15C}" type="datetimeFigureOut">
              <a:rPr lang="en-US" smtClean="0"/>
              <a:t>03-Sep-23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102584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A8DA29-F9C8-423C-999F-21C39A6AB15C}" type="datetimeFigureOut">
              <a:rPr lang="en-US" smtClean="0"/>
              <a:t>03-Sep-23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1782A-8B7D-420C-9CC8-7E2326530A55}" type="slidenum">
              <a:rPr lang="en-US" smtClean="0"/>
              <a:t>‹#›</a:t>
            </a:fld>
            <a:endParaRPr lang="en-US"/>
          </a:p>
        </p:txBody>
      </p:sp>
    </p:spTree>
    <p:extLst>
      <p:ext uri="{BB962C8B-B14F-4D97-AF65-F5344CB8AC3E}">
        <p14:creationId xmlns:p14="http://schemas.microsoft.com/office/powerpoint/2010/main" val="3266332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8DA29-F9C8-423C-999F-21C39A6AB15C}" type="datetimeFigureOut">
              <a:rPr lang="en-US" smtClean="0"/>
              <a:t>03-Sep-23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1782A-8B7D-420C-9CC8-7E2326530A55}" type="slidenum">
              <a:rPr lang="en-US" smtClean="0"/>
              <a:t>‹#›</a:t>
            </a:fld>
            <a:endParaRPr lang="en-US"/>
          </a:p>
        </p:txBody>
      </p:sp>
    </p:spTree>
    <p:extLst>
      <p:ext uri="{BB962C8B-B14F-4D97-AF65-F5344CB8AC3E}">
        <p14:creationId xmlns:p14="http://schemas.microsoft.com/office/powerpoint/2010/main" val="3747635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85203"/>
            <a:ext cx="9144000" cy="944181"/>
          </a:xfrm>
        </p:spPr>
        <p:txBody>
          <a:bodyPr/>
          <a:lstStyle/>
          <a:p>
            <a:r>
              <a:rPr lang="en-GB" b="1" dirty="0" smtClean="0">
                <a:latin typeface="+mn-lt"/>
              </a:rPr>
              <a:t>Genetic code</a:t>
            </a:r>
            <a:endParaRPr lang="en-US" b="1" dirty="0">
              <a:latin typeface="+mn-lt"/>
            </a:endParaRPr>
          </a:p>
        </p:txBody>
      </p:sp>
      <p:sp>
        <p:nvSpPr>
          <p:cNvPr id="3" name="Subtitle 2"/>
          <p:cNvSpPr>
            <a:spLocks noGrp="1"/>
          </p:cNvSpPr>
          <p:nvPr>
            <p:ph type="subTitle" idx="1"/>
          </p:nvPr>
        </p:nvSpPr>
        <p:spPr>
          <a:xfrm>
            <a:off x="4203192" y="3592894"/>
            <a:ext cx="5836920" cy="1655762"/>
          </a:xfrm>
        </p:spPr>
        <p:txBody>
          <a:bodyPr>
            <a:normAutofit lnSpcReduction="10000"/>
          </a:bodyPr>
          <a:lstStyle/>
          <a:p>
            <a:pPr algn="l"/>
            <a:r>
              <a:rPr lang="en-GB" b="1" dirty="0" smtClean="0"/>
              <a:t>Md. </a:t>
            </a:r>
            <a:r>
              <a:rPr lang="en-GB" b="1" dirty="0" err="1" smtClean="0"/>
              <a:t>Abdur</a:t>
            </a:r>
            <a:r>
              <a:rPr lang="en-GB" b="1" dirty="0" smtClean="0"/>
              <a:t> </a:t>
            </a:r>
            <a:r>
              <a:rPr lang="en-GB" b="1" dirty="0" err="1" smtClean="0"/>
              <a:t>Rakib</a:t>
            </a:r>
            <a:r>
              <a:rPr lang="en-GB" b="1" dirty="0" smtClean="0"/>
              <a:t>, PhD</a:t>
            </a:r>
          </a:p>
          <a:p>
            <a:pPr algn="l"/>
            <a:r>
              <a:rPr lang="en-GB" b="1" dirty="0" smtClean="0"/>
              <a:t>Professor</a:t>
            </a:r>
          </a:p>
          <a:p>
            <a:pPr algn="l"/>
            <a:r>
              <a:rPr lang="en-GB" b="1" dirty="0" smtClean="0"/>
              <a:t>Dept. of Biochemistry and Molecular Biology</a:t>
            </a:r>
          </a:p>
          <a:p>
            <a:pPr algn="l"/>
            <a:r>
              <a:rPr lang="en-GB" b="1" dirty="0" smtClean="0"/>
              <a:t>University of </a:t>
            </a:r>
            <a:r>
              <a:rPr lang="en-GB" b="1" dirty="0" err="1" smtClean="0"/>
              <a:t>Rajshahi</a:t>
            </a:r>
            <a:endParaRPr lang="en-US" b="1" dirty="0"/>
          </a:p>
        </p:txBody>
      </p:sp>
    </p:spTree>
    <p:extLst>
      <p:ext uri="{BB962C8B-B14F-4D97-AF65-F5344CB8AC3E}">
        <p14:creationId xmlns:p14="http://schemas.microsoft.com/office/powerpoint/2010/main" val="399622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11424" cy="668147"/>
          </a:xfrm>
        </p:spPr>
        <p:txBody>
          <a:bodyPr>
            <a:normAutofit/>
          </a:bodyPr>
          <a:lstStyle/>
          <a:p>
            <a:r>
              <a:rPr lang="en-GB" sz="3200" b="1" dirty="0" smtClean="0">
                <a:latin typeface="+mn-lt"/>
              </a:rPr>
              <a:t>Genetic code</a:t>
            </a:r>
            <a:endParaRPr lang="en-US" sz="3200" b="1" dirty="0">
              <a:latin typeface="+mn-lt"/>
            </a:endParaRPr>
          </a:p>
        </p:txBody>
      </p:sp>
      <p:sp>
        <p:nvSpPr>
          <p:cNvPr id="3" name="Rectangle 2"/>
          <p:cNvSpPr/>
          <p:nvPr/>
        </p:nvSpPr>
        <p:spPr>
          <a:xfrm>
            <a:off x="1612392" y="1803368"/>
            <a:ext cx="7604760" cy="1477328"/>
          </a:xfrm>
          <a:prstGeom prst="rect">
            <a:avLst/>
          </a:prstGeom>
        </p:spPr>
        <p:txBody>
          <a:bodyPr wrap="square">
            <a:spAutoFit/>
          </a:bodyPr>
          <a:lstStyle/>
          <a:p>
            <a:r>
              <a:rPr lang="en-GB" b="0" i="0" dirty="0" smtClean="0">
                <a:solidFill>
                  <a:srgbClr val="202124"/>
                </a:solidFill>
                <a:effectLst/>
              </a:rPr>
              <a:t>The genetic code is </a:t>
            </a:r>
            <a:r>
              <a:rPr lang="en-GB" b="0" i="0" dirty="0" smtClean="0">
                <a:solidFill>
                  <a:srgbClr val="040C28"/>
                </a:solidFill>
                <a:effectLst/>
              </a:rPr>
              <a:t>a set of three-letter combinations of nucleotides called codons, each of which corresponds to a specific amino acid or stop signal</a:t>
            </a:r>
            <a:r>
              <a:rPr lang="en-GB" b="0" i="0" dirty="0" smtClean="0">
                <a:solidFill>
                  <a:srgbClr val="202124"/>
                </a:solidFill>
                <a:effectLst/>
              </a:rPr>
              <a:t>. </a:t>
            </a:r>
          </a:p>
          <a:p>
            <a:endParaRPr lang="en-GB" dirty="0">
              <a:solidFill>
                <a:srgbClr val="202124"/>
              </a:solidFill>
            </a:endParaRPr>
          </a:p>
          <a:p>
            <a:r>
              <a:rPr lang="en-GB" b="0" i="0" dirty="0" smtClean="0">
                <a:solidFill>
                  <a:srgbClr val="202124"/>
                </a:solidFill>
                <a:effectLst/>
              </a:rPr>
              <a:t>The concept of codons was first described by Francis Crick and his colleagues in 1961.</a:t>
            </a:r>
            <a:endParaRPr lang="en-US" dirty="0"/>
          </a:p>
        </p:txBody>
      </p:sp>
    </p:spTree>
    <p:extLst>
      <p:ext uri="{BB962C8B-B14F-4D97-AF65-F5344CB8AC3E}">
        <p14:creationId xmlns:p14="http://schemas.microsoft.com/office/powerpoint/2010/main" val="1562134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325624" cy="375539"/>
          </a:xfrm>
        </p:spPr>
        <p:txBody>
          <a:bodyPr>
            <a:normAutofit fontScale="90000"/>
          </a:bodyPr>
          <a:lstStyle/>
          <a:p>
            <a:r>
              <a:rPr lang="en-GB" dirty="0" smtClean="0">
                <a:latin typeface="+mn-lt"/>
              </a:rPr>
              <a:t>Codon</a:t>
            </a:r>
            <a:endParaRPr lang="en-US" dirty="0">
              <a:latin typeface="+mn-lt"/>
            </a:endParaRPr>
          </a:p>
        </p:txBody>
      </p:sp>
      <p:sp>
        <p:nvSpPr>
          <p:cNvPr id="3" name="Rectangle 2"/>
          <p:cNvSpPr/>
          <p:nvPr/>
        </p:nvSpPr>
        <p:spPr>
          <a:xfrm>
            <a:off x="908304" y="1012966"/>
            <a:ext cx="9223248" cy="2585323"/>
          </a:xfrm>
          <a:prstGeom prst="rect">
            <a:avLst/>
          </a:prstGeom>
        </p:spPr>
        <p:txBody>
          <a:bodyPr wrap="square">
            <a:spAutoFit/>
          </a:bodyPr>
          <a:lstStyle/>
          <a:p>
            <a:r>
              <a:rPr lang="en-GB" b="0" i="0" dirty="0" smtClean="0">
                <a:solidFill>
                  <a:srgbClr val="323232"/>
                </a:solidFill>
                <a:effectLst/>
              </a:rPr>
              <a:t>A codon is a DNA or RNA sequence of three nucleotides (a </a:t>
            </a:r>
            <a:r>
              <a:rPr lang="en-GB" b="0" i="0" dirty="0" err="1" smtClean="0">
                <a:solidFill>
                  <a:srgbClr val="323232"/>
                </a:solidFill>
                <a:effectLst/>
              </a:rPr>
              <a:t>trinucleotide</a:t>
            </a:r>
            <a:r>
              <a:rPr lang="en-GB" b="0" i="0" dirty="0" smtClean="0">
                <a:solidFill>
                  <a:srgbClr val="323232"/>
                </a:solidFill>
                <a:effectLst/>
              </a:rPr>
              <a:t>) that forms a unit of genomic information encoding a particular amino acid or </a:t>
            </a:r>
            <a:r>
              <a:rPr lang="en-GB" b="0" i="0" dirty="0" err="1" smtClean="0">
                <a:solidFill>
                  <a:srgbClr val="323232"/>
                </a:solidFill>
                <a:effectLst/>
              </a:rPr>
              <a:t>signaling</a:t>
            </a:r>
            <a:r>
              <a:rPr lang="en-GB" b="0" i="0" dirty="0" smtClean="0">
                <a:solidFill>
                  <a:srgbClr val="323232"/>
                </a:solidFill>
                <a:effectLst/>
              </a:rPr>
              <a:t> the termination of protein synthesis (stop codon). </a:t>
            </a:r>
          </a:p>
          <a:p>
            <a:endParaRPr lang="en-GB" dirty="0">
              <a:solidFill>
                <a:srgbClr val="323232"/>
              </a:solidFill>
            </a:endParaRPr>
          </a:p>
          <a:p>
            <a:r>
              <a:rPr lang="en-GB" b="0" i="0" dirty="0" smtClean="0">
                <a:solidFill>
                  <a:srgbClr val="323232"/>
                </a:solidFill>
                <a:effectLst/>
              </a:rPr>
              <a:t>There are 64 different codons: 61 specify amino acids and 3 are used as stop codons. </a:t>
            </a:r>
          </a:p>
          <a:p>
            <a:endParaRPr lang="en-GB" dirty="0">
              <a:solidFill>
                <a:srgbClr val="323232"/>
              </a:solidFill>
            </a:endParaRPr>
          </a:p>
          <a:p>
            <a:endParaRPr lang="en-GB" b="0" i="0" dirty="0" smtClean="0">
              <a:solidFill>
                <a:srgbClr val="323232"/>
              </a:solidFill>
              <a:effectLst/>
            </a:endParaRPr>
          </a:p>
          <a:p>
            <a:r>
              <a:rPr lang="en-GB" b="0" i="0" dirty="0" smtClean="0">
                <a:solidFill>
                  <a:srgbClr val="323232"/>
                </a:solidFill>
                <a:effectLst/>
              </a:rPr>
              <a:t>A long open reading frame is often part of a gene (that is, a sequence directly coding for a protein).</a:t>
            </a:r>
            <a:endParaRPr lang="en-US" dirty="0"/>
          </a:p>
        </p:txBody>
      </p:sp>
      <p:pic>
        <p:nvPicPr>
          <p:cNvPr id="4" name="Picture 3"/>
          <p:cNvPicPr>
            <a:picLocks noChangeAspect="1"/>
          </p:cNvPicPr>
          <p:nvPr/>
        </p:nvPicPr>
        <p:blipFill rotWithShape="1">
          <a:blip r:embed="rId2"/>
          <a:srcRect t="16095" b="23206"/>
          <a:stretch/>
        </p:blipFill>
        <p:spPr>
          <a:xfrm>
            <a:off x="908304" y="3700641"/>
            <a:ext cx="9006457" cy="3075063"/>
          </a:xfrm>
          <a:prstGeom prst="rect">
            <a:avLst/>
          </a:prstGeom>
        </p:spPr>
      </p:pic>
    </p:spTree>
    <p:extLst>
      <p:ext uri="{BB962C8B-B14F-4D97-AF65-F5344CB8AC3E}">
        <p14:creationId xmlns:p14="http://schemas.microsoft.com/office/powerpoint/2010/main" val="3153384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366" t="2591" r="3251"/>
          <a:stretch/>
        </p:blipFill>
        <p:spPr>
          <a:xfrm>
            <a:off x="502494" y="859094"/>
            <a:ext cx="5303946" cy="6001833"/>
          </a:xfrm>
          <a:prstGeom prst="rect">
            <a:avLst/>
          </a:prstGeom>
        </p:spPr>
      </p:pic>
      <p:sp>
        <p:nvSpPr>
          <p:cNvPr id="3" name="Rectangle 2"/>
          <p:cNvSpPr/>
          <p:nvPr/>
        </p:nvSpPr>
        <p:spPr>
          <a:xfrm>
            <a:off x="6475476" y="5380672"/>
            <a:ext cx="5716524" cy="1477328"/>
          </a:xfrm>
          <a:prstGeom prst="rect">
            <a:avLst/>
          </a:prstGeom>
        </p:spPr>
        <p:txBody>
          <a:bodyPr wrap="square">
            <a:spAutoFit/>
          </a:bodyPr>
          <a:lstStyle/>
          <a:p>
            <a:r>
              <a:rPr lang="en-GB" dirty="0" smtClean="0"/>
              <a:t>The genetic code consists of 64 codons. The amino acids specified by each codon are given in their three-letter abbreviation. The codons are written 5′→3′, as they appear in the mRNA. </a:t>
            </a:r>
            <a:r>
              <a:rPr lang="en-GB" b="1" dirty="0" smtClean="0">
                <a:solidFill>
                  <a:schemeClr val="accent5"/>
                </a:solidFill>
              </a:rPr>
              <a:t>AUG is an initiation codon</a:t>
            </a:r>
            <a:r>
              <a:rPr lang="en-GB" dirty="0" smtClean="0"/>
              <a:t>; </a:t>
            </a:r>
            <a:r>
              <a:rPr lang="en-GB" b="1" dirty="0" smtClean="0">
                <a:solidFill>
                  <a:srgbClr val="FF0000"/>
                </a:solidFill>
              </a:rPr>
              <a:t>UAA, UAG, and UGA are termination (stop) codons</a:t>
            </a:r>
            <a:endParaRPr lang="en-US" b="1" dirty="0">
              <a:solidFill>
                <a:srgbClr val="FF0000"/>
              </a:solidFill>
            </a:endParaRPr>
          </a:p>
        </p:txBody>
      </p:sp>
      <p:sp>
        <p:nvSpPr>
          <p:cNvPr id="4" name="TextBox 3"/>
          <p:cNvSpPr txBox="1"/>
          <p:nvPr/>
        </p:nvSpPr>
        <p:spPr>
          <a:xfrm>
            <a:off x="310896" y="274320"/>
            <a:ext cx="4279392" cy="584775"/>
          </a:xfrm>
          <a:prstGeom prst="rect">
            <a:avLst/>
          </a:prstGeom>
          <a:noFill/>
        </p:spPr>
        <p:txBody>
          <a:bodyPr wrap="square" rtlCol="0">
            <a:spAutoFit/>
          </a:bodyPr>
          <a:lstStyle/>
          <a:p>
            <a:r>
              <a:rPr lang="en-GB" sz="3200" b="1" dirty="0" smtClean="0"/>
              <a:t>Genetic code  table</a:t>
            </a:r>
            <a:endParaRPr lang="en-US" sz="3200" b="1" dirty="0"/>
          </a:p>
        </p:txBody>
      </p:sp>
    </p:spTree>
    <p:extLst>
      <p:ext uri="{BB962C8B-B14F-4D97-AF65-F5344CB8AC3E}">
        <p14:creationId xmlns:p14="http://schemas.microsoft.com/office/powerpoint/2010/main" val="66024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504432" cy="796163"/>
          </a:xfrm>
        </p:spPr>
        <p:txBody>
          <a:bodyPr>
            <a:normAutofit/>
          </a:bodyPr>
          <a:lstStyle/>
          <a:p>
            <a:r>
              <a:rPr lang="en-GB" sz="3200" b="1" dirty="0" smtClean="0">
                <a:latin typeface="+mn-lt"/>
              </a:rPr>
              <a:t>Major characteristics of genetic code</a:t>
            </a:r>
            <a:endParaRPr lang="en-US" sz="3200" b="1" dirty="0">
              <a:latin typeface="+mn-lt"/>
            </a:endParaRPr>
          </a:p>
        </p:txBody>
      </p:sp>
      <p:sp>
        <p:nvSpPr>
          <p:cNvPr id="3" name="Rectangle 2"/>
          <p:cNvSpPr/>
          <p:nvPr/>
        </p:nvSpPr>
        <p:spPr>
          <a:xfrm>
            <a:off x="838200" y="1634990"/>
            <a:ext cx="1071640" cy="369332"/>
          </a:xfrm>
          <a:prstGeom prst="rect">
            <a:avLst/>
          </a:prstGeom>
        </p:spPr>
        <p:txBody>
          <a:bodyPr wrap="none">
            <a:spAutoFit/>
          </a:bodyPr>
          <a:lstStyle/>
          <a:p>
            <a:r>
              <a:rPr lang="en-US" dirty="0" smtClean="0"/>
              <a:t>1. Triplet:</a:t>
            </a:r>
            <a:endParaRPr lang="en-US" dirty="0"/>
          </a:p>
        </p:txBody>
      </p:sp>
      <p:sp>
        <p:nvSpPr>
          <p:cNvPr id="4" name="Rectangle 3"/>
          <p:cNvSpPr/>
          <p:nvPr/>
        </p:nvSpPr>
        <p:spPr>
          <a:xfrm>
            <a:off x="1645345" y="2004322"/>
            <a:ext cx="3978846" cy="369332"/>
          </a:xfrm>
          <a:prstGeom prst="rect">
            <a:avLst/>
          </a:prstGeom>
        </p:spPr>
        <p:txBody>
          <a:bodyPr wrap="none">
            <a:spAutoFit/>
          </a:bodyPr>
          <a:lstStyle/>
          <a:p>
            <a:r>
              <a:rPr lang="en-GB" dirty="0"/>
              <a:t>Three nucleotides encode an amino acid</a:t>
            </a:r>
          </a:p>
        </p:txBody>
      </p:sp>
      <p:pic>
        <p:nvPicPr>
          <p:cNvPr id="5" name="Picture 4"/>
          <p:cNvPicPr>
            <a:picLocks noChangeAspect="1"/>
          </p:cNvPicPr>
          <p:nvPr/>
        </p:nvPicPr>
        <p:blipFill rotWithShape="1">
          <a:blip r:embed="rId2"/>
          <a:srcRect t="11780"/>
          <a:stretch/>
        </p:blipFill>
        <p:spPr>
          <a:xfrm>
            <a:off x="7259761" y="2523743"/>
            <a:ext cx="4480750" cy="3903231"/>
          </a:xfrm>
          <a:prstGeom prst="rect">
            <a:avLst/>
          </a:prstGeom>
        </p:spPr>
      </p:pic>
      <p:sp>
        <p:nvSpPr>
          <p:cNvPr id="6" name="TextBox 5"/>
          <p:cNvSpPr txBox="1"/>
          <p:nvPr/>
        </p:nvSpPr>
        <p:spPr>
          <a:xfrm>
            <a:off x="8732040" y="2004322"/>
            <a:ext cx="1536192" cy="369332"/>
          </a:xfrm>
          <a:prstGeom prst="rect">
            <a:avLst/>
          </a:prstGeom>
          <a:noFill/>
        </p:spPr>
        <p:txBody>
          <a:bodyPr wrap="square" rtlCol="0">
            <a:spAutoFit/>
          </a:bodyPr>
          <a:lstStyle/>
          <a:p>
            <a:r>
              <a:rPr lang="en-GB" b="1" dirty="0" smtClean="0"/>
              <a:t>Genetic code</a:t>
            </a:r>
            <a:endParaRPr lang="en-US" b="1" dirty="0"/>
          </a:p>
        </p:txBody>
      </p:sp>
      <p:sp>
        <p:nvSpPr>
          <p:cNvPr id="7" name="Rectangle 6"/>
          <p:cNvSpPr/>
          <p:nvPr/>
        </p:nvSpPr>
        <p:spPr>
          <a:xfrm>
            <a:off x="1645345" y="2721033"/>
            <a:ext cx="5160264" cy="1200329"/>
          </a:xfrm>
          <a:prstGeom prst="rect">
            <a:avLst/>
          </a:prstGeom>
        </p:spPr>
        <p:txBody>
          <a:bodyPr wrap="square">
            <a:spAutoFit/>
          </a:bodyPr>
          <a:lstStyle/>
          <a:p>
            <a:r>
              <a:rPr lang="en-GB" b="1" i="0" dirty="0" smtClean="0">
                <a:solidFill>
                  <a:srgbClr val="373D3F"/>
                </a:solidFill>
                <a:effectLst/>
                <a:latin typeface="Encode Sans"/>
              </a:rPr>
              <a:t>Template mRNA</a:t>
            </a:r>
            <a:r>
              <a:rPr lang="en-GB" b="0" i="0" dirty="0" smtClean="0">
                <a:solidFill>
                  <a:srgbClr val="373D3F"/>
                </a:solidFill>
                <a:effectLst/>
                <a:latin typeface="Encode Sans"/>
              </a:rPr>
              <a:t> is read by the ribosome in groups of three nucleotides, called a </a:t>
            </a:r>
            <a:r>
              <a:rPr lang="en-GB" b="1" i="1" dirty="0" smtClean="0">
                <a:solidFill>
                  <a:srgbClr val="373D3F"/>
                </a:solidFill>
                <a:effectLst/>
                <a:latin typeface="Encode Sans"/>
              </a:rPr>
              <a:t>codon. </a:t>
            </a:r>
            <a:r>
              <a:rPr lang="en-GB" dirty="0" smtClean="0">
                <a:solidFill>
                  <a:srgbClr val="373D3F"/>
                </a:solidFill>
                <a:effectLst/>
                <a:latin typeface="Encode Sans"/>
              </a:rPr>
              <a:t>A</a:t>
            </a:r>
            <a:r>
              <a:rPr lang="en-GB" b="0" i="0" dirty="0" smtClean="0">
                <a:solidFill>
                  <a:srgbClr val="373D3F"/>
                </a:solidFill>
                <a:effectLst/>
                <a:latin typeface="Encode Sans"/>
              </a:rPr>
              <a:t> minimum of 3 bases would be needed to code for 20 amino acids.</a:t>
            </a:r>
            <a:endParaRPr lang="en-US" dirty="0"/>
          </a:p>
        </p:txBody>
      </p:sp>
    </p:spTree>
    <p:extLst>
      <p:ext uri="{BB962C8B-B14F-4D97-AF65-F5344CB8AC3E}">
        <p14:creationId xmlns:p14="http://schemas.microsoft.com/office/powerpoint/2010/main" val="413173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728" y="374269"/>
            <a:ext cx="6260592" cy="430403"/>
          </a:xfrm>
        </p:spPr>
        <p:txBody>
          <a:bodyPr>
            <a:noAutofit/>
          </a:bodyPr>
          <a:lstStyle/>
          <a:p>
            <a:r>
              <a:rPr lang="en-GB" sz="2800" b="1" dirty="0" smtClean="0">
                <a:latin typeface="+mn-lt"/>
              </a:rPr>
              <a:t>The Degeneracy of the Code/</a:t>
            </a:r>
            <a:r>
              <a:rPr lang="en-US" sz="2800" b="1" dirty="0" smtClean="0">
                <a:latin typeface="+mn-lt"/>
              </a:rPr>
              <a:t> Redundant</a:t>
            </a:r>
            <a:endParaRPr lang="en-US" sz="2800" b="1" dirty="0">
              <a:latin typeface="+mn-lt"/>
            </a:endParaRPr>
          </a:p>
        </p:txBody>
      </p:sp>
      <p:sp>
        <p:nvSpPr>
          <p:cNvPr id="3" name="Rectangle 2"/>
          <p:cNvSpPr/>
          <p:nvPr/>
        </p:nvSpPr>
        <p:spPr>
          <a:xfrm>
            <a:off x="871728" y="1549782"/>
            <a:ext cx="7821168" cy="2585323"/>
          </a:xfrm>
          <a:prstGeom prst="rect">
            <a:avLst/>
          </a:prstGeom>
        </p:spPr>
        <p:txBody>
          <a:bodyPr wrap="square">
            <a:spAutoFit/>
          </a:bodyPr>
          <a:lstStyle/>
          <a:p>
            <a:r>
              <a:rPr lang="en-GB" dirty="0" smtClean="0"/>
              <a:t>One amino acid is encoded by three consecutive nucleotides in mRNA, and each nucleotide can have one of four possible bases (A, G, C, and U) at each nucleotide position, thus permitting 4</a:t>
            </a:r>
            <a:r>
              <a:rPr lang="en-GB" baseline="30000" dirty="0" smtClean="0"/>
              <a:t>3</a:t>
            </a:r>
            <a:r>
              <a:rPr lang="en-GB" dirty="0" smtClean="0"/>
              <a:t> = 64 possible codons. </a:t>
            </a:r>
          </a:p>
          <a:p>
            <a:endParaRPr lang="en-GB" dirty="0"/>
          </a:p>
          <a:p>
            <a:r>
              <a:rPr lang="en-GB" dirty="0" smtClean="0"/>
              <a:t>Three of these codons are stop codons, specifying the end of translation. Thus, 61 codons, called sense codons, encode amino acids. Because there are 61 sense codons and only 20 different amino acids commonly found in proteins, the code contains more information than is needed to specify the amino acids and is said to be a </a:t>
            </a:r>
            <a:r>
              <a:rPr lang="en-GB" b="1" dirty="0" smtClean="0"/>
              <a:t>degenerate code</a:t>
            </a:r>
            <a:r>
              <a:rPr lang="en-GB" dirty="0" smtClean="0"/>
              <a:t>.</a:t>
            </a:r>
            <a:endParaRPr lang="en-US" dirty="0"/>
          </a:p>
        </p:txBody>
      </p:sp>
    </p:spTree>
    <p:extLst>
      <p:ext uri="{BB962C8B-B14F-4D97-AF65-F5344CB8AC3E}">
        <p14:creationId xmlns:p14="http://schemas.microsoft.com/office/powerpoint/2010/main" val="437649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645" y="235958"/>
            <a:ext cx="2030299" cy="646331"/>
          </a:xfrm>
          <a:prstGeom prst="rect">
            <a:avLst/>
          </a:prstGeom>
        </p:spPr>
        <p:txBody>
          <a:bodyPr wrap="none">
            <a:spAutoFit/>
          </a:bodyPr>
          <a:lstStyle/>
          <a:p>
            <a:r>
              <a:rPr lang="en-US" dirty="0" smtClean="0"/>
              <a:t>2. </a:t>
            </a:r>
            <a:r>
              <a:rPr lang="en-US" i="1" dirty="0" smtClean="0"/>
              <a:t>Non-overlapping</a:t>
            </a:r>
            <a:endParaRPr lang="en-US" dirty="0"/>
          </a:p>
          <a:p>
            <a:endParaRPr lang="en-US" dirty="0"/>
          </a:p>
        </p:txBody>
      </p:sp>
      <p:sp>
        <p:nvSpPr>
          <p:cNvPr id="3" name="Rectangle 2"/>
          <p:cNvSpPr/>
          <p:nvPr/>
        </p:nvSpPr>
        <p:spPr>
          <a:xfrm>
            <a:off x="647645" y="882289"/>
            <a:ext cx="6096000" cy="646331"/>
          </a:xfrm>
          <a:prstGeom prst="rect">
            <a:avLst/>
          </a:prstGeom>
        </p:spPr>
        <p:txBody>
          <a:bodyPr>
            <a:spAutoFit/>
          </a:bodyPr>
          <a:lstStyle/>
          <a:p>
            <a:r>
              <a:rPr lang="en-GB" dirty="0" smtClean="0"/>
              <a:t>An overlapping code is one in which a single nucleotide may be included in more than one codon, as follows:</a:t>
            </a:r>
            <a:endParaRPr lang="en-US" dirty="0"/>
          </a:p>
        </p:txBody>
      </p:sp>
      <p:pic>
        <p:nvPicPr>
          <p:cNvPr id="4" name="Picture 3"/>
          <p:cNvPicPr>
            <a:picLocks noChangeAspect="1"/>
          </p:cNvPicPr>
          <p:nvPr/>
        </p:nvPicPr>
        <p:blipFill>
          <a:blip r:embed="rId2"/>
          <a:stretch>
            <a:fillRect/>
          </a:stretch>
        </p:blipFill>
        <p:spPr>
          <a:xfrm>
            <a:off x="6849212" y="1449217"/>
            <a:ext cx="4990744" cy="3653135"/>
          </a:xfrm>
          <a:prstGeom prst="rect">
            <a:avLst/>
          </a:prstGeom>
        </p:spPr>
      </p:pic>
      <p:sp>
        <p:nvSpPr>
          <p:cNvPr id="5" name="Rectangle 4"/>
          <p:cNvSpPr/>
          <p:nvPr/>
        </p:nvSpPr>
        <p:spPr>
          <a:xfrm>
            <a:off x="560832" y="1927134"/>
            <a:ext cx="6096000" cy="4524315"/>
          </a:xfrm>
          <a:prstGeom prst="rect">
            <a:avLst/>
          </a:prstGeom>
        </p:spPr>
        <p:txBody>
          <a:bodyPr>
            <a:spAutoFit/>
          </a:bodyPr>
          <a:lstStyle/>
          <a:p>
            <a:r>
              <a:rPr lang="en-GB" dirty="0" smtClean="0"/>
              <a:t>For any sequence of nucleotides, there are three potential sets of codons—three ways in which the sequence can be read in groups of three. Each different way of reading the sequence is called a reading frame, and any sequence of nucleotides has three potential reading frames. The three reading frames have completely different sets of codons and will therefore specify proteins with entirely different amino acid sequences. Thus, it is essential for the translational machinery to use the correct reading frame. </a:t>
            </a:r>
          </a:p>
          <a:p>
            <a:endParaRPr lang="en-GB" dirty="0"/>
          </a:p>
          <a:p>
            <a:r>
              <a:rPr lang="en-GB" dirty="0" smtClean="0"/>
              <a:t>How is the correct reading frame established? The reading frame is set by the initiation codon, which is the first codon of the mRNA to specify an amino acid. After the initiation codon, the other codons are read as successive groups of three nucleotides. No bases are skipped between the codons; so there are no punctuation marks to separate the codons.</a:t>
            </a:r>
            <a:endParaRPr lang="en-US" dirty="0"/>
          </a:p>
        </p:txBody>
      </p:sp>
    </p:spTree>
    <p:extLst>
      <p:ext uri="{BB962C8B-B14F-4D97-AF65-F5344CB8AC3E}">
        <p14:creationId xmlns:p14="http://schemas.microsoft.com/office/powerpoint/2010/main" val="843097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5385" y="1578730"/>
            <a:ext cx="9717355" cy="3322454"/>
          </a:xfrm>
          <a:prstGeom prst="rect">
            <a:avLst/>
          </a:prstGeom>
        </p:spPr>
      </p:pic>
    </p:spTree>
    <p:extLst>
      <p:ext uri="{BB962C8B-B14F-4D97-AF65-F5344CB8AC3E}">
        <p14:creationId xmlns:p14="http://schemas.microsoft.com/office/powerpoint/2010/main" val="598553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88" y="1124712"/>
            <a:ext cx="4291584" cy="4270247"/>
          </a:xfrm>
        </p:spPr>
        <p:txBody>
          <a:bodyPr>
            <a:noAutofit/>
          </a:bodyPr>
          <a:lstStyle/>
          <a:p>
            <a:r>
              <a:rPr lang="en-GB" sz="1800" dirty="0" smtClean="0">
                <a:latin typeface="+mn-lt"/>
              </a:rPr>
              <a:t>For many years the genetic code was assumed to be universal, meaning that each codon specifies the same amino acid in all organisms. We now know that the genetic code is almost, but not completely, universal; a few exceptions have been found. </a:t>
            </a:r>
            <a:br>
              <a:rPr lang="en-GB" sz="1800" dirty="0" smtClean="0">
                <a:latin typeface="+mn-lt"/>
              </a:rPr>
            </a:br>
            <a:r>
              <a:rPr lang="en-GB" sz="1800" dirty="0">
                <a:latin typeface="+mn-lt"/>
              </a:rPr>
              <a:t/>
            </a:r>
            <a:br>
              <a:rPr lang="en-GB" sz="1800" dirty="0">
                <a:latin typeface="+mn-lt"/>
              </a:rPr>
            </a:br>
            <a:r>
              <a:rPr lang="en-GB" sz="1800" dirty="0" smtClean="0">
                <a:latin typeface="+mn-lt"/>
              </a:rPr>
              <a:t/>
            </a:r>
            <a:br>
              <a:rPr lang="en-GB" sz="1800" dirty="0" smtClean="0">
                <a:latin typeface="+mn-lt"/>
              </a:rPr>
            </a:br>
            <a:r>
              <a:rPr lang="en-GB" sz="1800" dirty="0" smtClean="0">
                <a:latin typeface="+mn-lt"/>
              </a:rPr>
              <a:t>Most of these exceptions are termination codons, but there are a few cases in which one sense codon substitutes for another. Most exceptions are found in mitochondrial genes; a few </a:t>
            </a:r>
            <a:r>
              <a:rPr lang="en-GB" sz="1800" dirty="0" err="1" smtClean="0">
                <a:latin typeface="+mn-lt"/>
              </a:rPr>
              <a:t>nonuniversal</a:t>
            </a:r>
            <a:r>
              <a:rPr lang="en-GB" sz="1800" dirty="0" smtClean="0">
                <a:latin typeface="+mn-lt"/>
              </a:rPr>
              <a:t> codons have also been detected in the nuclear genes of protozoans and in bacterial DNA (Table 15.3).</a:t>
            </a:r>
            <a:endParaRPr lang="en-US" sz="1800" dirty="0">
              <a:latin typeface="+mn-lt"/>
            </a:endParaRPr>
          </a:p>
        </p:txBody>
      </p:sp>
      <p:pic>
        <p:nvPicPr>
          <p:cNvPr id="3" name="Picture 2"/>
          <p:cNvPicPr>
            <a:picLocks noChangeAspect="1"/>
          </p:cNvPicPr>
          <p:nvPr/>
        </p:nvPicPr>
        <p:blipFill>
          <a:blip r:embed="rId2"/>
          <a:stretch>
            <a:fillRect/>
          </a:stretch>
        </p:blipFill>
        <p:spPr>
          <a:xfrm>
            <a:off x="5916930" y="1124712"/>
            <a:ext cx="4838700" cy="4695825"/>
          </a:xfrm>
          <a:prstGeom prst="rect">
            <a:avLst/>
          </a:prstGeom>
        </p:spPr>
      </p:pic>
      <p:sp>
        <p:nvSpPr>
          <p:cNvPr id="4" name="Rectangle 3"/>
          <p:cNvSpPr/>
          <p:nvPr/>
        </p:nvSpPr>
        <p:spPr>
          <a:xfrm>
            <a:off x="399288" y="464558"/>
            <a:ext cx="2940100" cy="369332"/>
          </a:xfrm>
          <a:prstGeom prst="rect">
            <a:avLst/>
          </a:prstGeom>
        </p:spPr>
        <p:txBody>
          <a:bodyPr wrap="none">
            <a:spAutoFit/>
          </a:bodyPr>
          <a:lstStyle/>
          <a:p>
            <a:r>
              <a:rPr lang="en-GB" b="1" dirty="0" smtClean="0"/>
              <a:t>The Universality of the Code </a:t>
            </a:r>
            <a:endParaRPr lang="en-US" b="1" dirty="0"/>
          </a:p>
        </p:txBody>
      </p:sp>
    </p:spTree>
    <p:extLst>
      <p:ext uri="{BB962C8B-B14F-4D97-AF65-F5344CB8AC3E}">
        <p14:creationId xmlns:p14="http://schemas.microsoft.com/office/powerpoint/2010/main" val="1327979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535</Words>
  <Application>Microsoft Office PowerPoint</Application>
  <PresentationFormat>Widescreen</PresentationFormat>
  <Paragraphs>34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Encode Sans</vt:lpstr>
      <vt:lpstr>Office Theme</vt:lpstr>
      <vt:lpstr>Genetic code</vt:lpstr>
      <vt:lpstr>Genetic code</vt:lpstr>
      <vt:lpstr>Codon</vt:lpstr>
      <vt:lpstr>PowerPoint Presentation</vt:lpstr>
      <vt:lpstr>Major characteristics of genetic code</vt:lpstr>
      <vt:lpstr>The Degeneracy of the Code/ Redundant</vt:lpstr>
      <vt:lpstr>PowerPoint Presentation</vt:lpstr>
      <vt:lpstr>PowerPoint Presentation</vt:lpstr>
      <vt:lpstr>For many years the genetic code was assumed to be universal, meaning that each codon specifies the same amino acid in all organisms. We now know that the genetic code is almost, but not completely, universal; a few exceptions have been found.    Most of these exceptions are termination codons, but there are a few cases in which one sense codon substitutes for another. Most exceptions are found in mitochondrial genes; a few nonuniversal codons have also been detected in the nuclear genes of protozoans and in bacterial DNA (Table 15.3).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code</dc:title>
  <dc:creator>ASUS</dc:creator>
  <cp:lastModifiedBy>ASUS</cp:lastModifiedBy>
  <cp:revision>12</cp:revision>
  <dcterms:created xsi:type="dcterms:W3CDTF">2023-07-26T04:17:23Z</dcterms:created>
  <dcterms:modified xsi:type="dcterms:W3CDTF">2023-09-03T06:46:34Z</dcterms:modified>
</cp:coreProperties>
</file>