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70F24-1874-4D4C-8493-069159E89334}" type="datetimeFigureOut">
              <a:rPr lang="en-US" smtClean="0"/>
              <a:t>14-Sep-23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F077-7F19-4D6B-8455-028CD1216921}" type="slidenum">
              <a:rPr lang="en-US" smtClean="0"/>
              <a:t>‹#›</a:t>
            </a:fld>
            <a:endParaRPr lang="en-US"/>
          </a:p>
        </p:txBody>
      </p:sp>
    </p:spTree>
    <p:extLst>
      <p:ext uri="{BB962C8B-B14F-4D97-AF65-F5344CB8AC3E}">
        <p14:creationId xmlns:p14="http://schemas.microsoft.com/office/powerpoint/2010/main" val="268888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93855-4EDE-486E-A1A7-38F89B3BE2A7}" type="slidenum">
              <a:rPr lang="en-US"/>
              <a:pPr/>
              <a:t>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1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A76F6-F0BB-4427-A73C-DE3ABB9DFF5B}" type="slidenum">
              <a:rPr lang="en-US"/>
              <a:pPr/>
              <a:t>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028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DA5BF-B36B-487E-959C-21A89F118D30}" type="slidenum">
              <a:rPr lang="en-US"/>
              <a:pPr/>
              <a:t>6</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960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DCE4D-9C65-49A0-B214-D92F145BD291}" type="slidenum">
              <a:rPr lang="en-US"/>
              <a:pPr/>
              <a:t>7</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007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F78500-22E9-09A0-90B4-7668B6CBA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0F3B74-2C0A-6151-FE50-5AC717E8D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5AD91D7-64F0-93C4-2008-D61B2E3048F2}"/>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C10181F3-56D9-4AD6-A7D1-CAA522104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979B195-864C-8484-95A1-5B4D33A998F4}"/>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300060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35857C-D00C-5716-1EAB-C14A369C7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C221F78-7582-A270-78DB-02A1BB294C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E7BED7-59E9-9586-E1A7-8D57D11F2AA9}"/>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E8E370FB-C574-871D-C67C-51FF8E8B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FAD9E4-D827-F7DE-E773-CC697975AFA6}"/>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9380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BD7DAA0-1741-7634-A1B0-1FC671C442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5E56387-1905-51F1-C340-D06CA8A78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44FE71-C33B-4336-3101-264E27741F43}"/>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04AE5C4C-DE69-C323-AB63-8436FF9C2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FB8AD6-D421-8C02-7394-42BF6AA2ECBC}"/>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9279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A00D0-3ACC-030A-BD43-D4A624462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4A1A5C-9BE3-924D-3B48-A22513CB1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B94E8B-3373-E780-A1F1-FFCC3637C06D}"/>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827C19AB-4B17-1BA9-40EF-E4F038817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65F26E-8497-2D46-8B1D-5C0D441F41A1}"/>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00237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78F6C9-614F-0E82-7FA1-63360ACE5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9E45DF2-B7BE-231C-FCB5-64CB0C978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74B7356-9A66-DE47-D3D9-69C49F1F41D6}"/>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A07BC2AA-9DE1-0B99-992E-8957E31F9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27D3508-62F5-62AD-633D-CCEDDC8AC91B}"/>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34131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57924-DD9B-F818-9A66-6D940180A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A4943D-1A93-AA5F-2B43-92FF09BA61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3289B2C-124B-9E9E-E9C6-B498872AB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AAF5DFB-CC4C-5BC0-F19E-D2AD68E6D4DD}"/>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6" name="Footer Placeholder 5">
            <a:extLst>
              <a:ext uri="{FF2B5EF4-FFF2-40B4-BE49-F238E27FC236}">
                <a16:creationId xmlns="" xmlns:a16="http://schemas.microsoft.com/office/drawing/2014/main" id="{0C6F25CD-47C7-ADBC-8E3E-F374A9B70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659479A-EB11-D10C-3C60-1C70404D044C}"/>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73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2ABB9-6282-4F45-3E79-875DDDDCC2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C49D241-1CA4-3A8A-7B30-E9A2E846A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E05BDE1-58ED-03B3-3A20-4E9CE00FF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61E4A0-B132-47EC-0607-DFC2F7C68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B0C6001-DCB2-DD6F-A0B4-C458622D3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36A8140-B7AA-4D0B-8E60-84EFD078E865}"/>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8" name="Footer Placeholder 7">
            <a:extLst>
              <a:ext uri="{FF2B5EF4-FFF2-40B4-BE49-F238E27FC236}">
                <a16:creationId xmlns="" xmlns:a16="http://schemas.microsoft.com/office/drawing/2014/main" id="{7AFB6206-895E-0E6B-5D58-ED52A9B364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36178A3-4690-B498-9320-D052AB3FEE1C}"/>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13606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47684-B1E3-DDEB-8512-D39F55FF2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4F9CFFF-3756-1444-86DD-6BDDC00A5D91}"/>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4" name="Footer Placeholder 3">
            <a:extLst>
              <a:ext uri="{FF2B5EF4-FFF2-40B4-BE49-F238E27FC236}">
                <a16:creationId xmlns="" xmlns:a16="http://schemas.microsoft.com/office/drawing/2014/main" id="{D7C297F0-AC45-02F5-71B0-0D2F57022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247FD00-F0C4-098F-6B0B-22ECE46E1DE2}"/>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8713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46751C-11C9-E3C3-74DE-6C4FC87AFEC6}"/>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3" name="Footer Placeholder 2">
            <a:extLst>
              <a:ext uri="{FF2B5EF4-FFF2-40B4-BE49-F238E27FC236}">
                <a16:creationId xmlns="" xmlns:a16="http://schemas.microsoft.com/office/drawing/2014/main" id="{F0B9A4C1-4EA8-449D-848C-21B125734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8D9B6DE-FF48-46BF-D0B9-31890E2AB699}"/>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328028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51D1A-3B22-D8D0-0F95-34F1FC503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46E182E-26CB-045D-BAA7-16BDAD0A6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93DB5F6-CC4C-AB91-038A-DBD7E2391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823F4C5-2D2A-4A07-0485-2FFB8D96D947}"/>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6" name="Footer Placeholder 5">
            <a:extLst>
              <a:ext uri="{FF2B5EF4-FFF2-40B4-BE49-F238E27FC236}">
                <a16:creationId xmlns="" xmlns:a16="http://schemas.microsoft.com/office/drawing/2014/main" id="{71C58EA1-4B0F-B325-FEAD-BC2DCA77D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C7BEE5-31B0-9E2C-6F09-942D2BDE3419}"/>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273867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C26A9-0A9B-2496-D926-E08FDAAB4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BAE0B95-4E3F-2C7A-6BBB-7B086E542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3E78EEC-3567-83E2-D3A2-232CF174F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2BFCC48-B492-2EAB-AED9-0DA8A48DDE45}"/>
              </a:ext>
            </a:extLst>
          </p:cNvPr>
          <p:cNvSpPr>
            <a:spLocks noGrp="1"/>
          </p:cNvSpPr>
          <p:nvPr>
            <p:ph type="dt" sz="half" idx="10"/>
          </p:nvPr>
        </p:nvSpPr>
        <p:spPr/>
        <p:txBody>
          <a:bodyPr/>
          <a:lstStyle/>
          <a:p>
            <a:fld id="{5EDBD803-200D-4AEC-AE31-E78BDC2E2BA7}" type="datetimeFigureOut">
              <a:rPr lang="en-US" smtClean="0"/>
              <a:t>14-Sep-23</a:t>
            </a:fld>
            <a:endParaRPr lang="en-US"/>
          </a:p>
        </p:txBody>
      </p:sp>
      <p:sp>
        <p:nvSpPr>
          <p:cNvPr id="6" name="Footer Placeholder 5">
            <a:extLst>
              <a:ext uri="{FF2B5EF4-FFF2-40B4-BE49-F238E27FC236}">
                <a16:creationId xmlns="" xmlns:a16="http://schemas.microsoft.com/office/drawing/2014/main" id="{BB6D8FA3-C94F-A18A-30E2-8DE2AD309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7213A62-1756-61D4-890C-8CF2B3839547}"/>
              </a:ext>
            </a:extLst>
          </p:cNvPr>
          <p:cNvSpPr>
            <a:spLocks noGrp="1"/>
          </p:cNvSpPr>
          <p:nvPr>
            <p:ph type="sldNum" sz="quarter" idx="12"/>
          </p:nvPr>
        </p:nvSpPr>
        <p:spPr/>
        <p:txBody>
          <a:bodyPr/>
          <a:lstStyle/>
          <a:p>
            <a:fld id="{CA9160FF-093B-45A9-9F19-0178CB92BF24}" type="slidenum">
              <a:rPr lang="en-US" smtClean="0"/>
              <a:t>‹#›</a:t>
            </a:fld>
            <a:endParaRPr lang="en-US"/>
          </a:p>
        </p:txBody>
      </p:sp>
    </p:spTree>
    <p:extLst>
      <p:ext uri="{BB962C8B-B14F-4D97-AF65-F5344CB8AC3E}">
        <p14:creationId xmlns:p14="http://schemas.microsoft.com/office/powerpoint/2010/main" val="34770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0DDE31-9F18-892C-0F45-1FAFCCFE8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C6E5B63-D15D-4806-492A-635D1C396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15B8DE-2662-5265-CC2B-9051382DC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BD803-200D-4AEC-AE31-E78BDC2E2BA7}" type="datetimeFigureOut">
              <a:rPr lang="en-US" smtClean="0"/>
              <a:t>14-Sep-23</a:t>
            </a:fld>
            <a:endParaRPr lang="en-US"/>
          </a:p>
        </p:txBody>
      </p:sp>
      <p:sp>
        <p:nvSpPr>
          <p:cNvPr id="5" name="Footer Placeholder 4">
            <a:extLst>
              <a:ext uri="{FF2B5EF4-FFF2-40B4-BE49-F238E27FC236}">
                <a16:creationId xmlns="" xmlns:a16="http://schemas.microsoft.com/office/drawing/2014/main" id="{D3E6A16C-9D59-105F-B2BB-90EBDF6D1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12E581A-CE40-610C-FE5F-CB54D7336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60FF-093B-45A9-9F19-0178CB92BF24}" type="slidenum">
              <a:rPr lang="en-US" smtClean="0"/>
              <a:t>‹#›</a:t>
            </a:fld>
            <a:endParaRPr lang="en-US"/>
          </a:p>
        </p:txBody>
      </p:sp>
    </p:spTree>
    <p:extLst>
      <p:ext uri="{BB962C8B-B14F-4D97-AF65-F5344CB8AC3E}">
        <p14:creationId xmlns:p14="http://schemas.microsoft.com/office/powerpoint/2010/main" val="306860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Translation</a:t>
            </a:r>
            <a:endParaRPr lang="en-US" b="1" dirty="0"/>
          </a:p>
        </p:txBody>
      </p:sp>
    </p:spTree>
    <p:extLst>
      <p:ext uri="{BB962C8B-B14F-4D97-AF65-F5344CB8AC3E}">
        <p14:creationId xmlns:p14="http://schemas.microsoft.com/office/powerpoint/2010/main" val="193713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78" y="-64008"/>
            <a:ext cx="2573258" cy="6758558"/>
          </a:xfrm>
          <a:prstGeom prst="rect">
            <a:avLst/>
          </a:prstGeom>
        </p:spPr>
      </p:pic>
      <p:pic>
        <p:nvPicPr>
          <p:cNvPr id="4" name="Picture 3"/>
          <p:cNvPicPr>
            <a:picLocks noChangeAspect="1"/>
          </p:cNvPicPr>
          <p:nvPr/>
        </p:nvPicPr>
        <p:blipFill rotWithShape="1">
          <a:blip r:embed="rId2"/>
          <a:srcRect t="48532"/>
          <a:stretch/>
        </p:blipFill>
        <p:spPr>
          <a:xfrm>
            <a:off x="7200581" y="534352"/>
            <a:ext cx="4190909" cy="5665279"/>
          </a:xfrm>
          <a:prstGeom prst="rect">
            <a:avLst/>
          </a:prstGeom>
        </p:spPr>
      </p:pic>
      <p:pic>
        <p:nvPicPr>
          <p:cNvPr id="5" name="Picture 4"/>
          <p:cNvPicPr>
            <a:picLocks noChangeAspect="1"/>
          </p:cNvPicPr>
          <p:nvPr/>
        </p:nvPicPr>
        <p:blipFill rotWithShape="1">
          <a:blip r:embed="rId2"/>
          <a:srcRect b="49011"/>
          <a:stretch/>
        </p:blipFill>
        <p:spPr>
          <a:xfrm>
            <a:off x="2687870" y="314897"/>
            <a:ext cx="3922244" cy="5252657"/>
          </a:xfrm>
          <a:prstGeom prst="rect">
            <a:avLst/>
          </a:prstGeom>
        </p:spPr>
      </p:pic>
    </p:spTree>
    <p:extLst>
      <p:ext uri="{BB962C8B-B14F-4D97-AF65-F5344CB8AC3E}">
        <p14:creationId xmlns:p14="http://schemas.microsoft.com/office/powerpoint/2010/main" val="97025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262" y="1362075"/>
            <a:ext cx="11039475" cy="4133850"/>
          </a:xfrm>
          <a:prstGeom prst="rect">
            <a:avLst/>
          </a:prstGeom>
        </p:spPr>
      </p:pic>
    </p:spTree>
    <p:extLst>
      <p:ext uri="{BB962C8B-B14F-4D97-AF65-F5344CB8AC3E}">
        <p14:creationId xmlns:p14="http://schemas.microsoft.com/office/powerpoint/2010/main" val="294662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337" y="1514475"/>
            <a:ext cx="11363325" cy="3829050"/>
          </a:xfrm>
          <a:prstGeom prst="rect">
            <a:avLst/>
          </a:prstGeom>
        </p:spPr>
      </p:pic>
    </p:spTree>
    <p:extLst>
      <p:ext uri="{BB962C8B-B14F-4D97-AF65-F5344CB8AC3E}">
        <p14:creationId xmlns:p14="http://schemas.microsoft.com/office/powerpoint/2010/main" val="107342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1408"/>
          <a:stretch/>
        </p:blipFill>
        <p:spPr>
          <a:xfrm>
            <a:off x="352996" y="337566"/>
            <a:ext cx="4232030" cy="6017514"/>
          </a:xfrm>
          <a:prstGeom prst="rect">
            <a:avLst/>
          </a:prstGeom>
        </p:spPr>
      </p:pic>
      <p:pic>
        <p:nvPicPr>
          <p:cNvPr id="4" name="Picture 3"/>
          <p:cNvPicPr>
            <a:picLocks noChangeAspect="1"/>
          </p:cNvPicPr>
          <p:nvPr/>
        </p:nvPicPr>
        <p:blipFill rotWithShape="1">
          <a:blip r:embed="rId2"/>
          <a:srcRect t="67277"/>
          <a:stretch/>
        </p:blipFill>
        <p:spPr>
          <a:xfrm>
            <a:off x="5132260" y="2139696"/>
            <a:ext cx="4771869" cy="3236976"/>
          </a:xfrm>
          <a:prstGeom prst="rect">
            <a:avLst/>
          </a:prstGeom>
        </p:spPr>
      </p:pic>
    </p:spTree>
    <p:extLst>
      <p:ext uri="{BB962C8B-B14F-4D97-AF65-F5344CB8AC3E}">
        <p14:creationId xmlns:p14="http://schemas.microsoft.com/office/powerpoint/2010/main" val="1620016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155"/>
          <a:stretch/>
        </p:blipFill>
        <p:spPr>
          <a:xfrm>
            <a:off x="1065466" y="3511296"/>
            <a:ext cx="9896475" cy="2898457"/>
          </a:xfrm>
          <a:prstGeom prst="rect">
            <a:avLst/>
          </a:prstGeom>
        </p:spPr>
      </p:pic>
      <p:sp>
        <p:nvSpPr>
          <p:cNvPr id="3" name="Rectangle 2"/>
          <p:cNvSpPr/>
          <p:nvPr/>
        </p:nvSpPr>
        <p:spPr>
          <a:xfrm>
            <a:off x="1292352" y="1518565"/>
            <a:ext cx="9442704" cy="1200329"/>
          </a:xfrm>
          <a:prstGeom prst="rect">
            <a:avLst/>
          </a:prstGeom>
        </p:spPr>
        <p:txBody>
          <a:bodyPr wrap="square">
            <a:spAutoFit/>
          </a:bodyPr>
          <a:lstStyle/>
          <a:p>
            <a:r>
              <a:rPr lang="en-GB" dirty="0"/>
              <a:t>Post-translational modifications not only change the mass of the protein, they are also often responsible for changes in charge, structure and conformation. This leads to changes in the biological activity of proteins like enzymes, the binding affinity of proteins to receptors and other protein-protein </a:t>
            </a:r>
            <a:r>
              <a:rPr lang="en-GB" dirty="0" smtClean="0"/>
              <a:t>interactions.</a:t>
            </a:r>
            <a:endParaRPr lang="en-US" dirty="0"/>
          </a:p>
        </p:txBody>
      </p:sp>
      <p:sp>
        <p:nvSpPr>
          <p:cNvPr id="4" name="Rectangle 3"/>
          <p:cNvSpPr/>
          <p:nvPr/>
        </p:nvSpPr>
        <p:spPr>
          <a:xfrm>
            <a:off x="1292352" y="677094"/>
            <a:ext cx="3629904" cy="400110"/>
          </a:xfrm>
          <a:prstGeom prst="rect">
            <a:avLst/>
          </a:prstGeom>
        </p:spPr>
        <p:txBody>
          <a:bodyPr wrap="none">
            <a:spAutoFit/>
          </a:bodyPr>
          <a:lstStyle/>
          <a:p>
            <a:r>
              <a:rPr lang="en-GB" sz="2000" b="1" dirty="0"/>
              <a:t>Post-translational modifications </a:t>
            </a:r>
            <a:endParaRPr lang="en-US" sz="2000" b="1" dirty="0"/>
          </a:p>
        </p:txBody>
      </p:sp>
    </p:spTree>
    <p:extLst>
      <p:ext uri="{BB962C8B-B14F-4D97-AF65-F5344CB8AC3E}">
        <p14:creationId xmlns:p14="http://schemas.microsoft.com/office/powerpoint/2010/main" val="331194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408" y="646099"/>
            <a:ext cx="7760208" cy="369332"/>
          </a:xfrm>
          <a:prstGeom prst="rect">
            <a:avLst/>
          </a:prstGeom>
        </p:spPr>
        <p:txBody>
          <a:bodyPr wrap="square">
            <a:spAutoFit/>
          </a:bodyPr>
          <a:lstStyle/>
          <a:p>
            <a:r>
              <a:rPr lang="en-GB" b="1" dirty="0" smtClean="0"/>
              <a:t>Amino acids are assembled </a:t>
            </a:r>
            <a:r>
              <a:rPr lang="en-GB" b="1" dirty="0"/>
              <a:t>into a Protein </a:t>
            </a:r>
            <a:r>
              <a:rPr lang="en-GB" b="1" dirty="0" smtClean="0"/>
              <a:t>through </a:t>
            </a:r>
            <a:r>
              <a:rPr lang="en-GB" b="1" dirty="0"/>
              <a:t>the </a:t>
            </a:r>
            <a:r>
              <a:rPr lang="en-GB" b="1" dirty="0" smtClean="0"/>
              <a:t>mechanism </a:t>
            </a:r>
            <a:r>
              <a:rPr lang="en-GB" b="1" dirty="0"/>
              <a:t>of </a:t>
            </a:r>
            <a:r>
              <a:rPr lang="en-GB" b="1" u="sng" dirty="0" smtClean="0"/>
              <a:t>Translation</a:t>
            </a:r>
            <a:endParaRPr lang="en-US" b="1" u="sng" dirty="0"/>
          </a:p>
        </p:txBody>
      </p:sp>
      <p:sp>
        <p:nvSpPr>
          <p:cNvPr id="3" name="Rectangle 2"/>
          <p:cNvSpPr/>
          <p:nvPr/>
        </p:nvSpPr>
        <p:spPr>
          <a:xfrm>
            <a:off x="597408" y="1305342"/>
            <a:ext cx="6096000" cy="5355312"/>
          </a:xfrm>
          <a:prstGeom prst="rect">
            <a:avLst/>
          </a:prstGeom>
        </p:spPr>
        <p:txBody>
          <a:bodyPr>
            <a:spAutoFit/>
          </a:bodyPr>
          <a:lstStyle/>
          <a:p>
            <a:r>
              <a:rPr lang="en-GB" dirty="0"/>
              <a:t>Translation takes place on ribosomes; indeed, </a:t>
            </a:r>
            <a:r>
              <a:rPr lang="en-GB" dirty="0" smtClean="0"/>
              <a:t>ribosomes </a:t>
            </a:r>
            <a:r>
              <a:rPr lang="en-GB" dirty="0"/>
              <a:t>can be thought of as moving protein-synthesizing machines. </a:t>
            </a:r>
            <a:endParaRPr lang="en-GB" dirty="0" smtClean="0"/>
          </a:p>
          <a:p>
            <a:endParaRPr lang="en-GB" dirty="0"/>
          </a:p>
          <a:p>
            <a:r>
              <a:rPr lang="en-GB" dirty="0" smtClean="0"/>
              <a:t>A </a:t>
            </a:r>
            <a:r>
              <a:rPr lang="en-GB" dirty="0"/>
              <a:t>ribosome attaches near the 5′ end of an mRNA strand and moves toward the 3′ end, translating the codons as it goes (Figure 15.12). </a:t>
            </a:r>
            <a:endParaRPr lang="en-GB" dirty="0" smtClean="0"/>
          </a:p>
          <a:p>
            <a:endParaRPr lang="en-GB" dirty="0"/>
          </a:p>
          <a:p>
            <a:r>
              <a:rPr lang="en-GB" dirty="0" smtClean="0"/>
              <a:t>Synthesis </a:t>
            </a:r>
            <a:r>
              <a:rPr lang="en-GB" dirty="0"/>
              <a:t>begins at the amino end of the protein, and the protein is elongated by the addition of new amino acids to the carboxyl end. </a:t>
            </a:r>
            <a:endParaRPr lang="en-GB" dirty="0" smtClean="0"/>
          </a:p>
          <a:p>
            <a:endParaRPr lang="en-GB" dirty="0"/>
          </a:p>
          <a:p>
            <a:r>
              <a:rPr lang="en-GB" b="1" i="1" dirty="0" smtClean="0"/>
              <a:t>Protein </a:t>
            </a:r>
            <a:r>
              <a:rPr lang="en-GB" b="1" i="1" dirty="0"/>
              <a:t>synthesis includes a series of RNA–RNA interactions:</a:t>
            </a:r>
            <a:r>
              <a:rPr lang="en-GB" dirty="0"/>
              <a:t> </a:t>
            </a:r>
            <a:endParaRPr lang="en-GB" dirty="0" smtClean="0"/>
          </a:p>
          <a:p>
            <a:endParaRPr lang="en-GB" dirty="0"/>
          </a:p>
          <a:p>
            <a:r>
              <a:rPr lang="en-GB" dirty="0" smtClean="0"/>
              <a:t>- interactions </a:t>
            </a:r>
            <a:r>
              <a:rPr lang="en-GB" dirty="0"/>
              <a:t>between the mRNA and the </a:t>
            </a:r>
            <a:r>
              <a:rPr lang="en-GB" dirty="0" err="1"/>
              <a:t>rRNA</a:t>
            </a:r>
            <a:r>
              <a:rPr lang="en-GB" dirty="0"/>
              <a:t> </a:t>
            </a:r>
            <a:r>
              <a:rPr lang="en-GB" dirty="0" smtClean="0"/>
              <a:t>that hold </a:t>
            </a:r>
            <a:r>
              <a:rPr lang="en-GB" dirty="0"/>
              <a:t>the mRNA in the ribosome, </a:t>
            </a:r>
            <a:endParaRPr lang="en-GB" dirty="0" smtClean="0"/>
          </a:p>
          <a:p>
            <a:r>
              <a:rPr lang="en-GB" dirty="0" smtClean="0"/>
              <a:t>- interactions </a:t>
            </a:r>
            <a:r>
              <a:rPr lang="en-GB" dirty="0"/>
              <a:t>between the codon on the mRNA and the anticodon on the </a:t>
            </a:r>
            <a:r>
              <a:rPr lang="en-GB" dirty="0" err="1"/>
              <a:t>tRNA</a:t>
            </a:r>
            <a:r>
              <a:rPr lang="en-GB" dirty="0"/>
              <a:t>, and </a:t>
            </a:r>
            <a:endParaRPr lang="en-GB" dirty="0" smtClean="0"/>
          </a:p>
          <a:p>
            <a:r>
              <a:rPr lang="en-GB" dirty="0" smtClean="0"/>
              <a:t>- interactions </a:t>
            </a:r>
            <a:r>
              <a:rPr lang="en-GB" dirty="0"/>
              <a:t>between the </a:t>
            </a:r>
            <a:r>
              <a:rPr lang="en-GB" dirty="0" err="1"/>
              <a:t>tRNA</a:t>
            </a:r>
            <a:r>
              <a:rPr lang="en-GB" dirty="0"/>
              <a:t> and the </a:t>
            </a:r>
            <a:r>
              <a:rPr lang="en-GB" dirty="0" err="1"/>
              <a:t>rRNAs</a:t>
            </a:r>
            <a:r>
              <a:rPr lang="en-GB" dirty="0"/>
              <a:t> of the ribosome.</a:t>
            </a:r>
            <a:endParaRPr lang="en-US" dirty="0"/>
          </a:p>
        </p:txBody>
      </p:sp>
      <p:pic>
        <p:nvPicPr>
          <p:cNvPr id="4" name="Picture 3"/>
          <p:cNvPicPr>
            <a:picLocks noChangeAspect="1"/>
          </p:cNvPicPr>
          <p:nvPr/>
        </p:nvPicPr>
        <p:blipFill>
          <a:blip r:embed="rId2"/>
          <a:stretch>
            <a:fillRect/>
          </a:stretch>
        </p:blipFill>
        <p:spPr>
          <a:xfrm>
            <a:off x="6873811" y="1753398"/>
            <a:ext cx="4772025" cy="4600575"/>
          </a:xfrm>
          <a:prstGeom prst="rect">
            <a:avLst/>
          </a:prstGeom>
        </p:spPr>
      </p:pic>
    </p:spTree>
    <p:extLst>
      <p:ext uri="{BB962C8B-B14F-4D97-AF65-F5344CB8AC3E}">
        <p14:creationId xmlns:p14="http://schemas.microsoft.com/office/powerpoint/2010/main" val="31299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264" y="1808494"/>
            <a:ext cx="9378696" cy="3139321"/>
          </a:xfrm>
          <a:prstGeom prst="rect">
            <a:avLst/>
          </a:prstGeom>
        </p:spPr>
        <p:txBody>
          <a:bodyPr wrap="square">
            <a:spAutoFit/>
          </a:bodyPr>
          <a:lstStyle/>
          <a:p>
            <a:r>
              <a:rPr lang="en-GB" dirty="0"/>
              <a:t>Protein synthesis can be conveniently divided into four stages: </a:t>
            </a:r>
            <a:endParaRPr lang="en-GB" dirty="0" smtClean="0"/>
          </a:p>
          <a:p>
            <a:endParaRPr lang="en-GB" dirty="0"/>
          </a:p>
          <a:p>
            <a:r>
              <a:rPr lang="en-GB" dirty="0" smtClean="0"/>
              <a:t>(</a:t>
            </a:r>
            <a:r>
              <a:rPr lang="en-GB" dirty="0"/>
              <a:t>1) </a:t>
            </a:r>
            <a:r>
              <a:rPr lang="en-GB" dirty="0" err="1"/>
              <a:t>tRNA</a:t>
            </a:r>
            <a:r>
              <a:rPr lang="en-GB" dirty="0"/>
              <a:t> charging, in which </a:t>
            </a:r>
            <a:r>
              <a:rPr lang="en-GB" dirty="0" err="1"/>
              <a:t>tRNAs</a:t>
            </a:r>
            <a:r>
              <a:rPr lang="en-GB" dirty="0"/>
              <a:t> bind to amino acids; </a:t>
            </a:r>
            <a:endParaRPr lang="en-GB" dirty="0" smtClean="0"/>
          </a:p>
          <a:p>
            <a:endParaRPr lang="en-GB" dirty="0"/>
          </a:p>
          <a:p>
            <a:r>
              <a:rPr lang="en-GB" dirty="0" smtClean="0"/>
              <a:t>(</a:t>
            </a:r>
            <a:r>
              <a:rPr lang="en-GB" dirty="0"/>
              <a:t>2) </a:t>
            </a:r>
            <a:r>
              <a:rPr lang="en-GB" b="1" dirty="0"/>
              <a:t>initiation</a:t>
            </a:r>
            <a:r>
              <a:rPr lang="en-GB" dirty="0"/>
              <a:t>, in which the components necessary for translation are assembled at the ribosome; </a:t>
            </a:r>
            <a:endParaRPr lang="en-GB" dirty="0" smtClean="0"/>
          </a:p>
          <a:p>
            <a:endParaRPr lang="en-GB" dirty="0"/>
          </a:p>
          <a:p>
            <a:r>
              <a:rPr lang="en-GB" dirty="0" smtClean="0"/>
              <a:t>(</a:t>
            </a:r>
            <a:r>
              <a:rPr lang="en-GB" dirty="0"/>
              <a:t>3) </a:t>
            </a:r>
            <a:r>
              <a:rPr lang="en-GB" b="1" dirty="0"/>
              <a:t>elongation</a:t>
            </a:r>
            <a:r>
              <a:rPr lang="en-GB" dirty="0"/>
              <a:t>, in which amino acids are joined, one at a time, to the growing polypeptide chain; and </a:t>
            </a:r>
            <a:endParaRPr lang="en-GB" dirty="0" smtClean="0"/>
          </a:p>
          <a:p>
            <a:endParaRPr lang="en-GB" dirty="0"/>
          </a:p>
          <a:p>
            <a:r>
              <a:rPr lang="en-GB" dirty="0" smtClean="0"/>
              <a:t>(</a:t>
            </a:r>
            <a:r>
              <a:rPr lang="en-GB" dirty="0"/>
              <a:t>4) </a:t>
            </a:r>
            <a:r>
              <a:rPr lang="en-GB" b="1" dirty="0"/>
              <a:t>termination</a:t>
            </a:r>
            <a:r>
              <a:rPr lang="en-GB" dirty="0"/>
              <a:t>, in which protein synthesis halts at the termination codon and the translation components are released from the ribosome.</a:t>
            </a:r>
            <a:endParaRPr lang="en-US" dirty="0"/>
          </a:p>
        </p:txBody>
      </p:sp>
      <p:sp>
        <p:nvSpPr>
          <p:cNvPr id="3" name="TextBox 2"/>
          <p:cNvSpPr txBox="1"/>
          <p:nvPr/>
        </p:nvSpPr>
        <p:spPr>
          <a:xfrm>
            <a:off x="1819656" y="978408"/>
            <a:ext cx="4727448" cy="369332"/>
          </a:xfrm>
          <a:prstGeom prst="rect">
            <a:avLst/>
          </a:prstGeom>
          <a:noFill/>
        </p:spPr>
        <p:txBody>
          <a:bodyPr wrap="square" rtlCol="0">
            <a:spAutoFit/>
          </a:bodyPr>
          <a:lstStyle/>
          <a:p>
            <a:r>
              <a:rPr lang="en-GB" b="1" dirty="0" smtClean="0"/>
              <a:t>Stages/steps of Translation/protein synthesis</a:t>
            </a:r>
            <a:endParaRPr lang="en-US" b="1" dirty="0"/>
          </a:p>
        </p:txBody>
      </p:sp>
    </p:spTree>
    <p:extLst>
      <p:ext uri="{BB962C8B-B14F-4D97-AF65-F5344CB8AC3E}">
        <p14:creationId xmlns:p14="http://schemas.microsoft.com/office/powerpoint/2010/main" val="305626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table_27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1" y="152401"/>
            <a:ext cx="5865813"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51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_27_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1" y="152401"/>
            <a:ext cx="4278313"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17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27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600" y="152401"/>
            <a:ext cx="4616450"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4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27_1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1" y="152401"/>
            <a:ext cx="6353175"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090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9543" y="1267968"/>
            <a:ext cx="10038830" cy="4181856"/>
          </a:xfrm>
          <a:prstGeom prst="rect">
            <a:avLst/>
          </a:prstGeom>
        </p:spPr>
      </p:pic>
    </p:spTree>
    <p:extLst>
      <p:ext uri="{BB962C8B-B14F-4D97-AF65-F5344CB8AC3E}">
        <p14:creationId xmlns:p14="http://schemas.microsoft.com/office/powerpoint/2010/main" val="76576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0281" y="3076503"/>
            <a:ext cx="6978586" cy="3206377"/>
          </a:xfrm>
          <a:prstGeom prst="rect">
            <a:avLst/>
          </a:prstGeom>
        </p:spPr>
      </p:pic>
      <p:sp>
        <p:nvSpPr>
          <p:cNvPr id="3" name="Rectangle 2"/>
          <p:cNvSpPr/>
          <p:nvPr/>
        </p:nvSpPr>
        <p:spPr>
          <a:xfrm>
            <a:off x="2606040" y="741325"/>
            <a:ext cx="6612827" cy="1477328"/>
          </a:xfrm>
          <a:prstGeom prst="rect">
            <a:avLst/>
          </a:prstGeom>
        </p:spPr>
        <p:txBody>
          <a:bodyPr wrap="square">
            <a:spAutoFit/>
          </a:bodyPr>
          <a:lstStyle/>
          <a:p>
            <a:r>
              <a:rPr lang="en-GB" dirty="0">
                <a:solidFill>
                  <a:srgbClr val="202124"/>
                </a:solidFill>
                <a:latin typeface="Google Sans"/>
              </a:rPr>
              <a:t>The Shine-</a:t>
            </a:r>
            <a:r>
              <a:rPr lang="en-GB" dirty="0" err="1">
                <a:solidFill>
                  <a:srgbClr val="202124"/>
                </a:solidFill>
                <a:latin typeface="Google Sans"/>
              </a:rPr>
              <a:t>Dalgarno</a:t>
            </a:r>
            <a:r>
              <a:rPr lang="en-GB" dirty="0">
                <a:solidFill>
                  <a:srgbClr val="202124"/>
                </a:solidFill>
                <a:latin typeface="Google Sans"/>
              </a:rPr>
              <a:t> sequence is </a:t>
            </a:r>
            <a:r>
              <a:rPr lang="en-GB" dirty="0">
                <a:solidFill>
                  <a:srgbClr val="040C28"/>
                </a:solidFill>
                <a:latin typeface="Google Sans"/>
              </a:rPr>
              <a:t>typically found around position -7 to -4 of the translational Start codon and has the sequence AGGAGG</a:t>
            </a:r>
            <a:r>
              <a:rPr lang="en-GB" dirty="0">
                <a:solidFill>
                  <a:srgbClr val="202124"/>
                </a:solidFill>
                <a:latin typeface="Google Sans"/>
              </a:rPr>
              <a:t>. This sequence is complementary to part of the 3′ end of 16S </a:t>
            </a:r>
            <a:r>
              <a:rPr lang="en-GB" dirty="0" err="1">
                <a:solidFill>
                  <a:srgbClr val="202124"/>
                </a:solidFill>
                <a:latin typeface="Google Sans"/>
              </a:rPr>
              <a:t>rRNA</a:t>
            </a:r>
            <a:r>
              <a:rPr lang="en-GB" dirty="0">
                <a:solidFill>
                  <a:srgbClr val="202124"/>
                </a:solidFill>
                <a:latin typeface="Google Sans"/>
              </a:rPr>
              <a:t>: GAUCACCUCCUUA-3′ (the portion that is complementary to Shine-</a:t>
            </a:r>
            <a:r>
              <a:rPr lang="en-GB" dirty="0" err="1">
                <a:solidFill>
                  <a:srgbClr val="202124"/>
                </a:solidFill>
                <a:latin typeface="Google Sans"/>
              </a:rPr>
              <a:t>Dalgarno</a:t>
            </a:r>
            <a:r>
              <a:rPr lang="en-GB" dirty="0">
                <a:solidFill>
                  <a:srgbClr val="202124"/>
                </a:solidFill>
                <a:latin typeface="Google Sans"/>
              </a:rPr>
              <a:t> is underlined).</a:t>
            </a:r>
            <a:endParaRPr lang="en-US" dirty="0"/>
          </a:p>
        </p:txBody>
      </p:sp>
    </p:spTree>
    <p:extLst>
      <p:ext uri="{BB962C8B-B14F-4D97-AF65-F5344CB8AC3E}">
        <p14:creationId xmlns:p14="http://schemas.microsoft.com/office/powerpoint/2010/main" val="117782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295</Words>
  <Application>Microsoft Office PowerPoint</Application>
  <PresentationFormat>Widescreen</PresentationFormat>
  <Paragraphs>30</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Google Sans</vt:lpstr>
      <vt:lpstr>Office Theme</vt:lpstr>
      <vt:lpstr>Translation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11</cp:revision>
  <dcterms:created xsi:type="dcterms:W3CDTF">2023-08-22T13:51:56Z</dcterms:created>
  <dcterms:modified xsi:type="dcterms:W3CDTF">2023-09-14T06:32:47Z</dcterms:modified>
</cp:coreProperties>
</file>