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24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45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00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17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2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94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5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60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3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02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0640D-C398-4A97-B056-549607ADEFAE}" type="datetimeFigureOut">
              <a:rPr lang="en-US" smtClean="0"/>
              <a:t>14-Sep-23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EBCA3-6E0B-47F7-8BF3-EE28066EED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1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36192" y="1063799"/>
            <a:ext cx="1655064" cy="4692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6348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Mutation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2572512" y="1533098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Mutation is the change in DNA base pair sequence due to various environmental factors such as UV light, or mistakes during DNA replication.</a:t>
            </a:r>
            <a:endParaRPr kumimoji="0" lang="en-US" sz="28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72512" y="3239896"/>
            <a:ext cx="4390817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Any mistake or change in the DNA sequence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2572512" y="4094726"/>
            <a:ext cx="1621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Point mutation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80688" y="4627373"/>
            <a:ext cx="6096000" cy="34163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Change in one nitrogen base in DNA</a:t>
            </a:r>
            <a:endParaRPr lang="en-US" dirty="0"/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0688" y="4977256"/>
            <a:ext cx="2903220" cy="1753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9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0319" y="812030"/>
            <a:ext cx="40660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444444"/>
                </a:solidFill>
                <a:effectLst/>
                <a:latin typeface="Poppins"/>
              </a:rPr>
              <a:t>Classification &amp; Types of Mutations</a:t>
            </a:r>
            <a:endParaRPr lang="en-US" b="1" i="0" dirty="0">
              <a:solidFill>
                <a:srgbClr val="444444"/>
              </a:solidFill>
              <a:effectLst/>
              <a:latin typeface="Poppi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9290" y="1540192"/>
            <a:ext cx="1531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444444"/>
                </a:solidFill>
                <a:effectLst/>
                <a:latin typeface="Poppins"/>
              </a:rPr>
              <a:t>Substitution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359290" y="201478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 smtClean="0">
                <a:effectLst/>
                <a:latin typeface="Poppins"/>
              </a:rPr>
              <a:t>During replication, one base is inserted incorrectly, replacing the pair at the appropriate location on the complementary strand.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59290" y="3043380"/>
            <a:ext cx="11592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444444"/>
                </a:solidFill>
                <a:effectLst/>
                <a:latin typeface="Poppins"/>
              </a:rPr>
              <a:t>Insertion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1359290" y="351797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 smtClean="0">
                <a:effectLst/>
                <a:latin typeface="Poppins"/>
              </a:rPr>
              <a:t>In replicating DNA, one or more additional nucleotides are added, frequently causing a </a:t>
            </a:r>
            <a:r>
              <a:rPr lang="en-GB" b="0" i="0" dirty="0" err="1" smtClean="0">
                <a:effectLst/>
                <a:latin typeface="Poppins"/>
              </a:rPr>
              <a:t>frameshift</a:t>
            </a:r>
            <a:r>
              <a:rPr lang="en-GB" b="0" i="0" dirty="0" smtClean="0">
                <a:effectLst/>
                <a:latin typeface="Poppins"/>
              </a:rPr>
              <a:t>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359290" y="4374832"/>
            <a:ext cx="1095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0" dirty="0" smtClean="0">
                <a:solidFill>
                  <a:srgbClr val="444444"/>
                </a:solidFill>
                <a:effectLst/>
                <a:latin typeface="Poppins"/>
              </a:rPr>
              <a:t>Deletion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1359290" y="482490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 smtClean="0">
                <a:effectLst/>
                <a:latin typeface="Poppins"/>
              </a:rPr>
              <a:t>During replication, one or more nucleotides may be “skipped” or removed, which usually causes a </a:t>
            </a:r>
            <a:r>
              <a:rPr lang="en-GB" b="0" i="0" dirty="0" err="1" smtClean="0">
                <a:effectLst/>
                <a:latin typeface="Poppins"/>
              </a:rPr>
              <a:t>frameshift</a:t>
            </a:r>
            <a:r>
              <a:rPr lang="en-GB" b="0" i="0" dirty="0" smtClean="0">
                <a:effectLst/>
                <a:latin typeface="Poppin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514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1288" y="758952"/>
            <a:ext cx="7516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Importance of </a:t>
            </a:r>
            <a:r>
              <a:rPr lang="en-GB" b="1" dirty="0" smtClean="0"/>
              <a:t>mutation (</a:t>
            </a:r>
            <a:r>
              <a:rPr lang="en-US" dirty="0"/>
              <a:t>beneficial and harmful effects of </a:t>
            </a:r>
            <a:r>
              <a:rPr lang="en-US" dirty="0" smtClean="0"/>
              <a:t>mutation)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71016" y="1591056"/>
            <a:ext cx="9235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 smtClean="0"/>
              <a:t>Mutation is the only source of variation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New alleles of gene arise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Most mutations are harmful or lethal but rarely, can be advantageous.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Mutations are raw material of evolution.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61288" y="4509992"/>
            <a:ext cx="79461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202124"/>
                </a:solidFill>
                <a:latin typeface="Google Sans"/>
              </a:rPr>
              <a:t>A </a:t>
            </a:r>
            <a:r>
              <a:rPr lang="en-GB" b="1" dirty="0">
                <a:solidFill>
                  <a:srgbClr val="202124"/>
                </a:solidFill>
                <a:latin typeface="Google Sans"/>
              </a:rPr>
              <a:t>mutagen</a:t>
            </a:r>
            <a:r>
              <a:rPr lang="en-GB" dirty="0">
                <a:solidFill>
                  <a:srgbClr val="202124"/>
                </a:solidFill>
                <a:latin typeface="Google Sans"/>
              </a:rPr>
              <a:t> is </a:t>
            </a:r>
            <a:r>
              <a:rPr lang="en-GB" dirty="0">
                <a:solidFill>
                  <a:srgbClr val="040C28"/>
                </a:solidFill>
                <a:latin typeface="Google Sans"/>
              </a:rPr>
              <a:t>a chemical or physical agent capable of inducing changes in DNA called mutations</a:t>
            </a:r>
            <a:r>
              <a:rPr lang="en-GB" dirty="0">
                <a:solidFill>
                  <a:srgbClr val="202124"/>
                </a:solidFill>
                <a:latin typeface="Google Sans"/>
              </a:rPr>
              <a:t>. </a:t>
            </a:r>
            <a:endParaRPr lang="en-GB" dirty="0" smtClean="0">
              <a:solidFill>
                <a:srgbClr val="202124"/>
              </a:solidFill>
              <a:latin typeface="Google Sans"/>
            </a:endParaRPr>
          </a:p>
          <a:p>
            <a:endParaRPr lang="en-GB" dirty="0">
              <a:solidFill>
                <a:srgbClr val="202124"/>
              </a:solidFill>
              <a:latin typeface="Google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61288" y="3939278"/>
            <a:ext cx="1146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solidFill>
                  <a:srgbClr val="202124"/>
                </a:solidFill>
                <a:latin typeface="Google Sans"/>
              </a:rPr>
              <a:t>Mutagen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1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9784" y="101185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02124"/>
                </a:solidFill>
                <a:latin typeface="Google Sans"/>
              </a:rPr>
              <a:t>Physical </a:t>
            </a:r>
            <a:r>
              <a:rPr lang="en-US" b="1" dirty="0" smtClean="0">
                <a:solidFill>
                  <a:srgbClr val="202124"/>
                </a:solidFill>
                <a:latin typeface="Google Sans"/>
              </a:rPr>
              <a:t>mutagens</a:t>
            </a:r>
          </a:p>
          <a:p>
            <a:endParaRPr lang="en-US" dirty="0" smtClean="0">
              <a:solidFill>
                <a:srgbClr val="202124"/>
              </a:solidFill>
              <a:latin typeface="Google Sans"/>
            </a:endParaRPr>
          </a:p>
          <a:p>
            <a:pPr marL="285750" indent="-285750">
              <a:buFontTx/>
              <a:buChar char="-"/>
            </a:pPr>
            <a:r>
              <a:rPr lang="en-GB" dirty="0" smtClean="0">
                <a:solidFill>
                  <a:srgbClr val="202124"/>
                </a:solidFill>
                <a:latin typeface="Google Sans"/>
              </a:rPr>
              <a:t>radioactive </a:t>
            </a:r>
            <a:r>
              <a:rPr lang="en-GB" dirty="0">
                <a:solidFill>
                  <a:srgbClr val="202124"/>
                </a:solidFill>
                <a:latin typeface="Google Sans"/>
              </a:rPr>
              <a:t>substances, x-rays, ultraviolet </a:t>
            </a:r>
            <a:r>
              <a:rPr lang="en-GB" dirty="0" smtClean="0">
                <a:solidFill>
                  <a:srgbClr val="202124"/>
                </a:solidFill>
                <a:latin typeface="Google Sans"/>
              </a:rPr>
              <a:t>radiation</a:t>
            </a:r>
          </a:p>
          <a:p>
            <a:pPr marL="285750" indent="-285750">
              <a:buFontTx/>
              <a:buChar char="-"/>
            </a:pPr>
            <a:endParaRPr lang="en-US" dirty="0">
              <a:solidFill>
                <a:srgbClr val="202124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202124"/>
                </a:solidFill>
                <a:latin typeface="Google Sans"/>
              </a:rPr>
              <a:t>Chemical </a:t>
            </a:r>
            <a:r>
              <a:rPr lang="en-US" b="1" dirty="0" smtClean="0">
                <a:solidFill>
                  <a:srgbClr val="202124"/>
                </a:solidFill>
                <a:latin typeface="Google Sans"/>
              </a:rPr>
              <a:t>mutagens</a:t>
            </a:r>
          </a:p>
          <a:p>
            <a:endParaRPr lang="en-US" dirty="0" smtClean="0">
              <a:solidFill>
                <a:srgbClr val="202124"/>
              </a:solidFill>
              <a:latin typeface="Google Sans"/>
            </a:endParaRPr>
          </a:p>
          <a:p>
            <a:r>
              <a:rPr lang="en-US" dirty="0" smtClean="0"/>
              <a:t>- Ethyl </a:t>
            </a:r>
            <a:r>
              <a:rPr lang="en-US" dirty="0"/>
              <a:t>methyl sulfate, </a:t>
            </a:r>
            <a:r>
              <a:rPr lang="en-US" b="1" dirty="0"/>
              <a:t>nitrogen mustards</a:t>
            </a:r>
            <a:r>
              <a:rPr lang="en-US" dirty="0"/>
              <a:t>, </a:t>
            </a:r>
            <a:r>
              <a:rPr lang="en-US" dirty="0" err="1"/>
              <a:t>mitomycin</a:t>
            </a:r>
            <a:r>
              <a:rPr lang="en-US" dirty="0"/>
              <a:t>, methyl methane </a:t>
            </a:r>
            <a:r>
              <a:rPr lang="en-US" dirty="0" err="1"/>
              <a:t>sulfonate</a:t>
            </a:r>
            <a:r>
              <a:rPr lang="en-US" dirty="0"/>
              <a:t> (MMS), diethyl sulfate, and </a:t>
            </a:r>
            <a:r>
              <a:rPr lang="en-US" dirty="0" err="1"/>
              <a:t>nitrosoguanidine</a:t>
            </a:r>
            <a:r>
              <a:rPr lang="en-US" dirty="0"/>
              <a:t> (NTG, NG, MNNG) are few examples of alkylating agents as well as DNA-intercalating agents, which include </a:t>
            </a:r>
            <a:r>
              <a:rPr lang="en-US" dirty="0" err="1"/>
              <a:t>acridine</a:t>
            </a:r>
            <a:r>
              <a:rPr lang="en-US" dirty="0"/>
              <a:t> orange, </a:t>
            </a:r>
            <a:r>
              <a:rPr lang="en-US" b="1" dirty="0" err="1"/>
              <a:t>ethidium</a:t>
            </a:r>
            <a:r>
              <a:rPr lang="en-US" b="1" dirty="0"/>
              <a:t> bromide (</a:t>
            </a:r>
            <a:r>
              <a:rPr lang="en-US" b="1" dirty="0" err="1"/>
              <a:t>EtBr</a:t>
            </a:r>
            <a:r>
              <a:rPr lang="en-US" dirty="0"/>
              <a:t>), </a:t>
            </a:r>
            <a:r>
              <a:rPr lang="en-US" dirty="0" err="1"/>
              <a:t>proflavin</a:t>
            </a:r>
            <a:r>
              <a:rPr lang="en-US" dirty="0"/>
              <a:t>, </a:t>
            </a:r>
            <a:r>
              <a:rPr lang="en-US" dirty="0" err="1"/>
              <a:t>daunorubicin</a:t>
            </a:r>
            <a:r>
              <a:rPr lang="en-US" dirty="0"/>
              <a:t>, among others.</a:t>
            </a:r>
            <a:endParaRPr lang="en-US" dirty="0" smtClean="0">
              <a:solidFill>
                <a:srgbClr val="202124"/>
              </a:solidFill>
              <a:latin typeface="Google Sans"/>
            </a:endParaRPr>
          </a:p>
          <a:p>
            <a:endParaRPr lang="en-US" b="0" i="0" dirty="0">
              <a:solidFill>
                <a:srgbClr val="202124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3366198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196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Google Sans</vt:lpstr>
      <vt:lpstr>Poppins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13</cp:revision>
  <dcterms:created xsi:type="dcterms:W3CDTF">2023-09-04T05:08:04Z</dcterms:created>
  <dcterms:modified xsi:type="dcterms:W3CDTF">2023-09-14T08:44:41Z</dcterms:modified>
</cp:coreProperties>
</file>