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2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4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0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9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5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6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3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0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0640D-C398-4A97-B056-549607ADEFAE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EBCA3-6E0B-47F7-8BF3-EE28066E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1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6192" y="1063799"/>
            <a:ext cx="1655064" cy="4692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572512" y="153309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Mutation is the change in DNA base pair sequence due to various environmental factors such as UV light, or mistakes during DNA replication.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2512" y="3239896"/>
            <a:ext cx="439081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Any mistake or change in the DNA sequence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572512" y="4094726"/>
            <a:ext cx="1621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Point mutation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80688" y="4627373"/>
            <a:ext cx="6096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Change in one nitrogen base in DNA</a:t>
            </a:r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688" y="4977256"/>
            <a:ext cx="2903220" cy="175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9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0319" y="812030"/>
            <a:ext cx="4066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444444"/>
                </a:solidFill>
                <a:effectLst/>
                <a:latin typeface="Poppins"/>
              </a:rPr>
              <a:t>Classification &amp; Types of Mutations</a:t>
            </a:r>
            <a:endParaRPr lang="en-US" b="1" i="0" dirty="0">
              <a:solidFill>
                <a:srgbClr val="444444"/>
              </a:solidFill>
              <a:effectLst/>
              <a:latin typeface="Poppi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9290" y="1540192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444444"/>
                </a:solidFill>
                <a:effectLst/>
                <a:latin typeface="Poppins"/>
              </a:rPr>
              <a:t>Substitution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359290" y="201478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 smtClean="0">
                <a:effectLst/>
                <a:latin typeface="Poppins"/>
              </a:rPr>
              <a:t>During replication, one base is inserted incorrectly, replacing the pair at the appropriate location on the complementary strand.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59290" y="3043380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444444"/>
                </a:solidFill>
                <a:effectLst/>
                <a:latin typeface="Poppins"/>
              </a:rPr>
              <a:t>Insertion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359290" y="351797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 smtClean="0">
                <a:effectLst/>
                <a:latin typeface="Poppins"/>
              </a:rPr>
              <a:t>In replicating DNA, one or more additional nucleotides are added, frequently causing a </a:t>
            </a:r>
            <a:r>
              <a:rPr lang="en-GB" b="0" i="0" dirty="0" err="1" smtClean="0">
                <a:effectLst/>
                <a:latin typeface="Poppins"/>
              </a:rPr>
              <a:t>frameshift</a:t>
            </a:r>
            <a:r>
              <a:rPr lang="en-GB" b="0" i="0" dirty="0" smtClean="0">
                <a:effectLst/>
                <a:latin typeface="Poppins"/>
              </a:rPr>
              <a:t>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59290" y="4374832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444444"/>
                </a:solidFill>
                <a:effectLst/>
                <a:latin typeface="Poppins"/>
              </a:rPr>
              <a:t>Deletion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359290" y="48249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 smtClean="0">
                <a:effectLst/>
                <a:latin typeface="Poppins"/>
              </a:rPr>
              <a:t>During replication, one or more nucleotides may be “skipped” or removed, which usually causes a </a:t>
            </a:r>
            <a:r>
              <a:rPr lang="en-GB" b="0" i="0" dirty="0" err="1" smtClean="0">
                <a:effectLst/>
                <a:latin typeface="Poppins"/>
              </a:rPr>
              <a:t>frameshift</a:t>
            </a:r>
            <a:r>
              <a:rPr lang="en-GB" b="0" i="0" dirty="0" smtClean="0">
                <a:effectLst/>
                <a:latin typeface="Poppin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1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1288" y="758952"/>
            <a:ext cx="751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Importance of </a:t>
            </a:r>
            <a:r>
              <a:rPr lang="en-GB" b="1" dirty="0" smtClean="0"/>
              <a:t>mutation (</a:t>
            </a:r>
            <a:r>
              <a:rPr lang="en-US" dirty="0"/>
              <a:t>beneficial and harmful effects of </a:t>
            </a:r>
            <a:r>
              <a:rPr lang="en-US" dirty="0" smtClean="0"/>
              <a:t>mutation)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71016" y="1591056"/>
            <a:ext cx="923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Mutation is the only source of variation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New alleles of gene arise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Most mutations are harmful or lethal but rarely, can be advantageous.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Mutations are raw material of evolution.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61288" y="4509992"/>
            <a:ext cx="7946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02124"/>
                </a:solidFill>
                <a:latin typeface="Google Sans"/>
              </a:rPr>
              <a:t>A </a:t>
            </a:r>
            <a:r>
              <a:rPr lang="en-GB" b="1" dirty="0">
                <a:solidFill>
                  <a:srgbClr val="202124"/>
                </a:solidFill>
                <a:latin typeface="Google Sans"/>
              </a:rPr>
              <a:t>mutagen</a:t>
            </a:r>
            <a:r>
              <a:rPr lang="en-GB" dirty="0">
                <a:solidFill>
                  <a:srgbClr val="202124"/>
                </a:solidFill>
                <a:latin typeface="Google Sans"/>
              </a:rPr>
              <a:t> is </a:t>
            </a:r>
            <a:r>
              <a:rPr lang="en-GB" dirty="0">
                <a:solidFill>
                  <a:srgbClr val="040C28"/>
                </a:solidFill>
                <a:latin typeface="Google Sans"/>
              </a:rPr>
              <a:t>a chemical or physical agent capable of inducing changes in DNA called mutations</a:t>
            </a:r>
            <a:r>
              <a:rPr lang="en-GB" dirty="0">
                <a:solidFill>
                  <a:srgbClr val="202124"/>
                </a:solidFill>
                <a:latin typeface="Google Sans"/>
              </a:rPr>
              <a:t>. </a:t>
            </a:r>
            <a:endParaRPr lang="en-GB" dirty="0" smtClean="0">
              <a:solidFill>
                <a:srgbClr val="202124"/>
              </a:solidFill>
              <a:latin typeface="Google Sans"/>
            </a:endParaRPr>
          </a:p>
          <a:p>
            <a:endParaRPr lang="en-GB" dirty="0">
              <a:solidFill>
                <a:srgbClr val="202124"/>
              </a:solidFill>
              <a:latin typeface="Google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1288" y="3939278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202124"/>
                </a:solidFill>
                <a:latin typeface="Google Sans"/>
              </a:rPr>
              <a:t>Mutagen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9784" y="1011859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2124"/>
                </a:solidFill>
                <a:latin typeface="Google Sans"/>
              </a:rPr>
              <a:t>Physical </a:t>
            </a:r>
            <a:r>
              <a:rPr lang="en-US" b="1" dirty="0" smtClean="0">
                <a:solidFill>
                  <a:srgbClr val="202124"/>
                </a:solidFill>
                <a:latin typeface="Google Sans"/>
              </a:rPr>
              <a:t>mutagens</a:t>
            </a:r>
          </a:p>
          <a:p>
            <a:endParaRPr lang="en-US" dirty="0" smtClean="0">
              <a:solidFill>
                <a:srgbClr val="202124"/>
              </a:solidFill>
              <a:latin typeface="Google Sans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202124"/>
                </a:solidFill>
                <a:latin typeface="Google Sans"/>
              </a:rPr>
              <a:t>radioactive </a:t>
            </a:r>
            <a:r>
              <a:rPr lang="en-GB" dirty="0">
                <a:solidFill>
                  <a:srgbClr val="202124"/>
                </a:solidFill>
                <a:latin typeface="Google Sans"/>
              </a:rPr>
              <a:t>substances, x-rays, ultraviolet </a:t>
            </a:r>
            <a:r>
              <a:rPr lang="en-GB" dirty="0" smtClean="0">
                <a:solidFill>
                  <a:srgbClr val="202124"/>
                </a:solidFill>
                <a:latin typeface="Google Sans"/>
              </a:rPr>
              <a:t>radiation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rgbClr val="202124"/>
              </a:solidFill>
              <a:latin typeface="Google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2124"/>
                </a:solidFill>
                <a:latin typeface="Google Sans"/>
              </a:rPr>
              <a:t>Chemical </a:t>
            </a:r>
            <a:r>
              <a:rPr lang="en-US" b="1" dirty="0" smtClean="0">
                <a:solidFill>
                  <a:srgbClr val="202124"/>
                </a:solidFill>
                <a:latin typeface="Google Sans"/>
              </a:rPr>
              <a:t>mutagens</a:t>
            </a:r>
          </a:p>
          <a:p>
            <a:endParaRPr lang="en-US" dirty="0" smtClean="0">
              <a:solidFill>
                <a:srgbClr val="202124"/>
              </a:solidFill>
              <a:latin typeface="Google Sans"/>
            </a:endParaRPr>
          </a:p>
          <a:p>
            <a:r>
              <a:rPr lang="en-US" dirty="0" smtClean="0"/>
              <a:t>- Ethyl </a:t>
            </a:r>
            <a:r>
              <a:rPr lang="en-US" dirty="0"/>
              <a:t>methyl sulfate, </a:t>
            </a:r>
            <a:r>
              <a:rPr lang="en-US" b="1" dirty="0"/>
              <a:t>nitrogen mustards</a:t>
            </a:r>
            <a:r>
              <a:rPr lang="en-US" dirty="0"/>
              <a:t>, </a:t>
            </a:r>
            <a:r>
              <a:rPr lang="en-US" dirty="0" err="1"/>
              <a:t>mitomycin</a:t>
            </a:r>
            <a:r>
              <a:rPr lang="en-US" dirty="0"/>
              <a:t>, methyl methane </a:t>
            </a:r>
            <a:r>
              <a:rPr lang="en-US" dirty="0" err="1"/>
              <a:t>sulfonate</a:t>
            </a:r>
            <a:r>
              <a:rPr lang="en-US" dirty="0"/>
              <a:t> (MMS), diethyl sulfate, and </a:t>
            </a:r>
            <a:r>
              <a:rPr lang="en-US" dirty="0" err="1"/>
              <a:t>nitrosoguanidine</a:t>
            </a:r>
            <a:r>
              <a:rPr lang="en-US" dirty="0"/>
              <a:t> (NTG, NG, MNNG) are few examples of alkylating agents as well as DNA-intercalating agents, which include </a:t>
            </a:r>
            <a:r>
              <a:rPr lang="en-US" dirty="0" err="1"/>
              <a:t>acridine</a:t>
            </a:r>
            <a:r>
              <a:rPr lang="en-US" dirty="0"/>
              <a:t> orange, </a:t>
            </a:r>
            <a:r>
              <a:rPr lang="en-US" b="1" dirty="0" err="1"/>
              <a:t>ethidium</a:t>
            </a:r>
            <a:r>
              <a:rPr lang="en-US" b="1" dirty="0"/>
              <a:t> bromide (</a:t>
            </a:r>
            <a:r>
              <a:rPr lang="en-US" b="1" dirty="0" err="1"/>
              <a:t>EtBr</a:t>
            </a:r>
            <a:r>
              <a:rPr lang="en-US" dirty="0"/>
              <a:t>), </a:t>
            </a:r>
            <a:r>
              <a:rPr lang="en-US" dirty="0" err="1"/>
              <a:t>proflavin</a:t>
            </a:r>
            <a:r>
              <a:rPr lang="en-US" dirty="0"/>
              <a:t>, </a:t>
            </a:r>
            <a:r>
              <a:rPr lang="en-US" dirty="0" err="1"/>
              <a:t>daunorubicin</a:t>
            </a:r>
            <a:r>
              <a:rPr lang="en-US" dirty="0"/>
              <a:t>, among others.</a:t>
            </a:r>
            <a:endParaRPr lang="en-US" dirty="0" smtClean="0">
              <a:solidFill>
                <a:srgbClr val="202124"/>
              </a:solidFill>
              <a:latin typeface="Google Sans"/>
            </a:endParaRPr>
          </a:p>
          <a:p>
            <a:endParaRPr lang="en-US" b="0" i="0" dirty="0">
              <a:solidFill>
                <a:srgbClr val="202124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336619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196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Google Sans</vt:lpstr>
      <vt:lpstr>Poppins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13</cp:revision>
  <dcterms:created xsi:type="dcterms:W3CDTF">2023-09-04T05:08:04Z</dcterms:created>
  <dcterms:modified xsi:type="dcterms:W3CDTF">2023-09-14T08:44:41Z</dcterms:modified>
</cp:coreProperties>
</file>