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2" r:id="rId9"/>
    <p:sldId id="267" r:id="rId10"/>
    <p:sldId id="263" r:id="rId11"/>
    <p:sldId id="265" r:id="rId12"/>
    <p:sldId id="266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2" autoAdjust="0"/>
    <p:restoredTop sz="94943" autoAdjust="0"/>
  </p:normalViewPr>
  <p:slideViewPr>
    <p:cSldViewPr snapToGrid="0">
      <p:cViewPr varScale="1">
        <p:scale>
          <a:sx n="87" d="100"/>
          <a:sy n="87" d="100"/>
        </p:scale>
        <p:origin x="414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2" d="100"/>
          <a:sy n="62" d="100"/>
        </p:scale>
        <p:origin x="1350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="" xmlns:a16="http://schemas.microsoft.com/office/drawing/2014/main" id="{BE4F49CD-9A73-4BB5-BAC4-71F18C25041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D586EFA1-371D-4856-A871-08F94211A1E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F26D45-741D-4AFB-A7AA-45A98F7326D6}" type="datetimeFigureOut">
              <a:rPr lang="en-US" smtClean="0"/>
              <a:t>02-Jan-22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3FE5CEA8-FF2D-4F2C-A31C-165F12D6927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19096BFF-C376-41EF-944A-41780F5DA7E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614DE3-FFC4-40B3-B598-9BB32F85B0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5428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15731E-1DA3-4DE3-AD8F-34D134C04CD8}" type="datetimeFigureOut">
              <a:rPr lang="en-US" smtClean="0"/>
              <a:t>02-Jan-22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338123-466C-4610-95D8-65960DEDCC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80273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338123-466C-4610-95D8-65960DEDCC5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3361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338123-466C-4610-95D8-65960DEDCC5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64780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338123-466C-4610-95D8-65960DEDCC5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6436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338123-466C-4610-95D8-65960DEDCC5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977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338123-466C-4610-95D8-65960DEDCC5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8248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338123-466C-4610-95D8-65960DEDCC5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56300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338123-466C-4610-95D8-65960DEDCC5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1670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338123-466C-4610-95D8-65960DEDCC5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96976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338123-466C-4610-95D8-65960DEDCC5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49553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338123-466C-4610-95D8-65960DEDCC5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673395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338123-466C-4610-95D8-65960DEDCC56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8790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338123-466C-4610-95D8-65960DEDCC5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01505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338123-466C-4610-95D8-65960DEDCC56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786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338123-466C-4610-95D8-65960DEDCC5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7784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338123-466C-4610-95D8-65960DEDCC5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2248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338123-466C-4610-95D8-65960DEDCC5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3615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338123-466C-4610-95D8-65960DEDCC5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8873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338123-466C-4610-95D8-65960DEDCC5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9133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338123-466C-4610-95D8-65960DEDCC5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8584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338123-466C-4610-95D8-65960DEDCC5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1800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3D4046D-99B2-42B5-A240-AAEEB18274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640D1E82-95C6-447E-A5F4-D172D8298B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A1A0654-6F9D-4AC5-9389-24F8092CD5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9C8C9-FE38-4D08-9A7E-57438A713DD6}" type="datetimeFigureOut">
              <a:rPr lang="en-US" smtClean="0"/>
              <a:t>02-Jan-22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442C99C-3A29-4827-BA2D-F43F849835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C1CF33B-F56D-425E-81F1-48FA8AFC1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B3309-BE7F-4682-9B19-A54C7E1D9A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871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C012C41-6D84-45CE-BAD1-6CE5F1842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198858C6-04B5-46F7-8F1C-88D25DA2B0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CA7FC97-0AFD-496C-B6AC-D37ECA28B1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9C8C9-FE38-4D08-9A7E-57438A713DD6}" type="datetimeFigureOut">
              <a:rPr lang="en-US" smtClean="0"/>
              <a:t>02-Jan-22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70DBCCE-E8E8-4554-8808-EF30C50ECC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CA0E9CB-E7AA-4C90-9F3C-B3D8B63CDF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B3309-BE7F-4682-9B19-A54C7E1D9A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838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15D9F69C-9647-48D8-B0CD-F33C24B03E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8E905AD2-676A-4F9D-A5ED-19B93614F8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8CF04EA-323F-4EF8-81DE-7158829F15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9C8C9-FE38-4D08-9A7E-57438A713DD6}" type="datetimeFigureOut">
              <a:rPr lang="en-US" smtClean="0"/>
              <a:t>02-Jan-22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B16E977-CFA0-4BDC-8566-6D037A717F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2C29E00-F242-401F-9481-019DF1E8A9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B3309-BE7F-4682-9B19-A54C7E1D9A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995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EDA68BF-7A27-4988-B25D-ED21C043E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8A988C2-FBF1-43A2-92A3-AFDA16A72C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094C95C-C02B-4C30-B96F-178420A20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9C8C9-FE38-4D08-9A7E-57438A713DD6}" type="datetimeFigureOut">
              <a:rPr lang="en-US" smtClean="0"/>
              <a:t>02-Jan-22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80A9108-09EB-4ADA-85C8-A1C2A147B3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56D120A-4CCE-478D-BEA0-F1B1E0AFC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B3309-BE7F-4682-9B19-A54C7E1D9A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6692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07DE8CD-A326-4FF1-BECD-BB04F8DB82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4D0E66DF-6EA7-4CFA-B59B-C553F8C475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FE35A87-D709-494E-A923-7D3A745B40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9C8C9-FE38-4D08-9A7E-57438A713DD6}" type="datetimeFigureOut">
              <a:rPr lang="en-US" smtClean="0"/>
              <a:t>02-Jan-22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9CB5E36-341F-47FC-B656-BD0008CA4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9B3A11B-7A9D-444C-A99E-9631DFE368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B3309-BE7F-4682-9B19-A54C7E1D9A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418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51297F4-7D5F-439F-8F04-DA1F14468A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11DF6A3-05C5-48BF-A2DA-6007A82952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CF4997BF-FB6E-4741-B0FB-7866919BE6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29FD050-FDB0-4292-B7D1-82D704EF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9C8C9-FE38-4D08-9A7E-57438A713DD6}" type="datetimeFigureOut">
              <a:rPr lang="en-US" smtClean="0"/>
              <a:t>02-Jan-22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B6BC901F-0013-462A-88D1-5F1A05A5A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0DB58734-CB2B-4D55-94AD-351E8E210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B3309-BE7F-4682-9B19-A54C7E1D9A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9959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B2B107C-3FE0-4476-8F16-0A89AC9F53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A15CCB3B-3A8C-45ED-ABC5-DA676E824A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8F0C094E-8D29-4FC2-A122-B8C51722BA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F91417BD-9117-4293-B54C-3BA7674C8E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99275539-5415-41CC-8897-C09FB43F50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6CC3DA25-B90C-4939-A65F-FC0BEE3CB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9C8C9-FE38-4D08-9A7E-57438A713DD6}" type="datetimeFigureOut">
              <a:rPr lang="en-US" smtClean="0"/>
              <a:t>02-Jan-22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24196247-5595-42DB-8CAB-6E1F901988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8D62F104-6A09-4504-B56C-4B8EC5BAD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B3309-BE7F-4682-9B19-A54C7E1D9A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602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B206479-0A68-4D27-AA7A-FE2129CFCE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3A3A4D48-FF8A-4D3E-8503-26AC08777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9C8C9-FE38-4D08-9A7E-57438A713DD6}" type="datetimeFigureOut">
              <a:rPr lang="en-US" smtClean="0"/>
              <a:t>02-Jan-22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82BD518B-60B9-4A1E-AD5E-E416DB92B8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239D9B07-7BE7-45D5-86E6-70E8D6DFA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B3309-BE7F-4682-9B19-A54C7E1D9A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4264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FDBE810F-BED9-4E2F-9DF1-EB531867CB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9C8C9-FE38-4D08-9A7E-57438A713DD6}" type="datetimeFigureOut">
              <a:rPr lang="en-US" smtClean="0"/>
              <a:t>02-Jan-22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5F0F2592-32BC-498D-9CB6-613A8F0E00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68F42A86-5A4D-4B79-AA3C-C8C4F4281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B3309-BE7F-4682-9B19-A54C7E1D9A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639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DCBBD43-7E5E-469C-B2BF-1F4CD46EC2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F5BB8CA-C171-470A-8CD6-0D3C0F12AF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96AEE99E-54E9-4E73-99C2-865CAB6650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DD475FE7-2489-41FB-83C2-9FD04BD295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9C8C9-FE38-4D08-9A7E-57438A713DD6}" type="datetimeFigureOut">
              <a:rPr lang="en-US" smtClean="0"/>
              <a:t>02-Jan-22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F43A9DDB-CA17-46A8-BBC6-5A092F8A52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E7E5D9F2-CF31-4A70-904C-6C0F609277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B3309-BE7F-4682-9B19-A54C7E1D9A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0708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4D2C3E9-44BF-4B3D-A7BC-677532167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10911404-9526-4FD3-9E5D-6D7B2B5BC4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9E12DACF-82E6-4006-9AEB-669D7DB4DA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4B3426DB-670F-4C14-8EC5-DBA8A10E0C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9C8C9-FE38-4D08-9A7E-57438A713DD6}" type="datetimeFigureOut">
              <a:rPr lang="en-US" smtClean="0"/>
              <a:t>02-Jan-22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0AB92330-3ACE-42EE-A898-A0810E0C26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F3CA2D2F-E142-4D3D-A740-AFEB643BD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B3309-BE7F-4682-9B19-A54C7E1D9A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08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1D460261-0CA5-40E0-B200-332569C715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9FFB9693-8AF6-455B-9420-B0941E908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9ACD74B-D307-462D-ABF5-48649B0A0F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79C8C9-FE38-4D08-9A7E-57438A713DD6}" type="datetimeFigureOut">
              <a:rPr lang="en-US" smtClean="0"/>
              <a:t>02-Jan-22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BDD7E36E-5464-49FC-B838-2FB869E868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C7747A1-2230-413A-883E-5194BEC41D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2B3309-BE7F-4682-9B19-A54C7E1D9A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765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059C6EC-DBA4-4EC0-9DA8-8673EC1DBAF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Stress concentrations in Tunnel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F6537248-A252-4B8D-9788-5AFA36ED90F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Younus Ahmed Khan</a:t>
            </a:r>
          </a:p>
        </p:txBody>
      </p:sp>
    </p:spTree>
    <p:extLst>
      <p:ext uri="{BB962C8B-B14F-4D97-AF65-F5344CB8AC3E}">
        <p14:creationId xmlns:p14="http://schemas.microsoft.com/office/powerpoint/2010/main" val="17222022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E9F5EBDA-CACA-43CB-8053-7F538E32F574}"/>
              </a:ext>
            </a:extLst>
          </p:cNvPr>
          <p:cNvSpPr/>
          <p:nvPr/>
        </p:nvSpPr>
        <p:spPr>
          <a:xfrm>
            <a:off x="444360" y="177516"/>
            <a:ext cx="49383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i="1" dirty="0">
                <a:latin typeface="GillSans-BoldItalic"/>
              </a:rPr>
              <a:t>Single tunnels</a:t>
            </a:r>
            <a:endParaRPr lang="en-US" sz="3600" dirty="0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3C26E47D-82DE-432B-9C14-A033A8600181}"/>
              </a:ext>
            </a:extLst>
          </p:cNvPr>
          <p:cNvSpPr/>
          <p:nvPr/>
        </p:nvSpPr>
        <p:spPr>
          <a:xfrm>
            <a:off x="444360" y="967282"/>
            <a:ext cx="1130328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Natural reduction in the stress concentration occurs through yielding of the rock mass in the vicinity of the corner point. </a:t>
            </a:r>
          </a:p>
          <a:p>
            <a:endParaRPr lang="en-US" sz="3200" dirty="0"/>
          </a:p>
          <a:p>
            <a:r>
              <a:rPr lang="en-US" sz="3200" dirty="0"/>
              <a:t>Yielding at a point elevates stress concentration at neighboring</a:t>
            </a:r>
          </a:p>
          <a:p>
            <a:r>
              <a:rPr lang="en-US" sz="3200" dirty="0"/>
              <a:t>points. Thus, peak stress is lowered, while the average stress is raised in the vicinity of a point stressed beyond the elastic limit.</a:t>
            </a:r>
          </a:p>
          <a:p>
            <a:r>
              <a:rPr lang="en-US" sz="3200" dirty="0"/>
              <a:t> </a:t>
            </a:r>
          </a:p>
          <a:p>
            <a:r>
              <a:rPr lang="en-US" sz="3200" dirty="0"/>
              <a:t>As long as yielding is localized, the threat to tunnel stability is negligible</a:t>
            </a:r>
          </a:p>
          <a:p>
            <a:endParaRPr lang="en-US" sz="3200" dirty="0"/>
          </a:p>
          <a:p>
            <a:r>
              <a:rPr lang="en-US" sz="3200" dirty="0"/>
              <a:t>If the stress concentration at the shoulder or top of the rib is tolerable, then the corner stress is also likely to be tolerable.</a:t>
            </a:r>
            <a:endParaRPr lang="en-US" sz="71400" dirty="0"/>
          </a:p>
        </p:txBody>
      </p:sp>
    </p:spTree>
    <p:extLst>
      <p:ext uri="{BB962C8B-B14F-4D97-AF65-F5344CB8AC3E}">
        <p14:creationId xmlns:p14="http://schemas.microsoft.com/office/powerpoint/2010/main" val="39257641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3C26E47D-82DE-432B-9C14-A033A8600181}"/>
              </a:ext>
            </a:extLst>
          </p:cNvPr>
          <p:cNvSpPr/>
          <p:nvPr/>
        </p:nvSpPr>
        <p:spPr>
          <a:xfrm>
            <a:off x="444360" y="1063710"/>
            <a:ext cx="7552158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Under a uniaxial but </a:t>
            </a:r>
            <a:r>
              <a:rPr lang="en-US" sz="3200" i="1" dirty="0"/>
              <a:t>horizontal </a:t>
            </a:r>
            <a:r>
              <a:rPr lang="en-US" sz="3200" dirty="0"/>
              <a:t>compression (</a:t>
            </a:r>
            <a:r>
              <a:rPr lang="en-US" sz="3200" i="1" dirty="0"/>
              <a:t>Sy </a:t>
            </a:r>
            <a:r>
              <a:rPr lang="en-US" sz="3200" dirty="0"/>
              <a:t>= 0, </a:t>
            </a:r>
            <a:r>
              <a:rPr lang="en-US" sz="3200" i="1" dirty="0" err="1"/>
              <a:t>Sx</a:t>
            </a:r>
            <a:r>
              <a:rPr lang="en-US" sz="3200" i="1" dirty="0"/>
              <a:t> </a:t>
            </a:r>
            <a:r>
              <a:rPr lang="en-US" sz="3200" dirty="0"/>
              <a:t>= 1); the floor and crown are under high </a:t>
            </a:r>
            <a:r>
              <a:rPr lang="en-US" sz="3200" i="1" dirty="0"/>
              <a:t>compressive </a:t>
            </a:r>
            <a:r>
              <a:rPr lang="en-US" sz="3200" dirty="0"/>
              <a:t>stress, while the rib is under tension equal in magnitude to the applied compression.</a:t>
            </a:r>
          </a:p>
          <a:p>
            <a:endParaRPr lang="en-US" sz="3200" dirty="0"/>
          </a:p>
          <a:p>
            <a:r>
              <a:rPr lang="en-US" sz="3200" dirty="0"/>
              <a:t>Under </a:t>
            </a:r>
            <a:r>
              <a:rPr lang="en-US" sz="3200" i="1" dirty="0"/>
              <a:t>horizontal </a:t>
            </a:r>
            <a:r>
              <a:rPr lang="en-US" sz="3200" dirty="0"/>
              <a:t>load, peak tension in the rib remains largely unaffected, while compressive stresses at the floor, corner, and crown increase almost linearly with height to width ratio</a:t>
            </a:r>
            <a:endParaRPr lang="en-US" sz="307000" dirty="0"/>
          </a:p>
        </p:txBody>
      </p: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2EAF4555-292E-47E3-AA35-3B96B24776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11672" y="177516"/>
            <a:ext cx="3679572" cy="668048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D1B4CD4E-90AB-4F83-B926-40B099D13673}"/>
              </a:ext>
            </a:extLst>
          </p:cNvPr>
          <p:cNvSpPr/>
          <p:nvPr/>
        </p:nvSpPr>
        <p:spPr>
          <a:xfrm>
            <a:off x="190723" y="320951"/>
            <a:ext cx="71603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i="1" dirty="0">
                <a:latin typeface="GillSans-BoldItalic"/>
              </a:rPr>
              <a:t>Single tunnels:     </a:t>
            </a:r>
            <a:r>
              <a:rPr lang="pl-PL" sz="2400" i="1" dirty="0"/>
              <a:t>H/W </a:t>
            </a:r>
            <a:r>
              <a:rPr lang="pl-PL" sz="2400" dirty="0"/>
              <a:t>= 1, </a:t>
            </a:r>
            <a:r>
              <a:rPr lang="pl-PL" sz="2400" i="1" dirty="0"/>
              <a:t>Sy </a:t>
            </a:r>
            <a:r>
              <a:rPr lang="pl-PL" sz="2400" dirty="0"/>
              <a:t>= </a:t>
            </a:r>
            <a:r>
              <a:rPr lang="en-US" sz="2400" dirty="0"/>
              <a:t>0</a:t>
            </a:r>
            <a:r>
              <a:rPr lang="pl-PL" sz="2400" dirty="0"/>
              <a:t>, </a:t>
            </a:r>
            <a:r>
              <a:rPr lang="pl-PL" sz="2400" i="1" dirty="0"/>
              <a:t>Sx </a:t>
            </a:r>
            <a:r>
              <a:rPr lang="pl-PL" sz="2400" dirty="0"/>
              <a:t>= </a:t>
            </a:r>
            <a:r>
              <a:rPr lang="en-US" sz="2400" dirty="0"/>
              <a:t>1</a:t>
            </a:r>
            <a:r>
              <a:rPr lang="pl-PL" sz="2400" dirty="0"/>
              <a:t>,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8400682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3C26E47D-82DE-432B-9C14-A033A8600181}"/>
              </a:ext>
            </a:extLst>
          </p:cNvPr>
          <p:cNvSpPr/>
          <p:nvPr/>
        </p:nvSpPr>
        <p:spPr>
          <a:xfrm>
            <a:off x="464676" y="1039007"/>
            <a:ext cx="7944218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When the applied vertical and horizontal stresses are equal (</a:t>
            </a:r>
            <a:r>
              <a:rPr lang="en-US" sz="3200" i="1" dirty="0"/>
              <a:t>Sy </a:t>
            </a:r>
            <a:r>
              <a:rPr lang="en-US" sz="3200" dirty="0"/>
              <a:t>= 1, </a:t>
            </a:r>
            <a:r>
              <a:rPr lang="en-US" sz="3200" i="1" dirty="0" err="1"/>
              <a:t>Sx</a:t>
            </a:r>
            <a:r>
              <a:rPr lang="en-US" sz="3200" i="1" dirty="0"/>
              <a:t> </a:t>
            </a:r>
            <a:r>
              <a:rPr lang="en-US" sz="3200" dirty="0"/>
              <a:t>= 1); (</a:t>
            </a:r>
            <a:r>
              <a:rPr lang="en-US" sz="3200" i="1" dirty="0"/>
              <a:t>hydrostatic </a:t>
            </a:r>
            <a:r>
              <a:rPr lang="en-US" sz="3200" dirty="0" err="1"/>
              <a:t>preexcavation</a:t>
            </a:r>
            <a:r>
              <a:rPr lang="en-US" sz="3200" dirty="0"/>
              <a:t> stress state), the results show no tension and reduced compressive stress peaks relative to the uniaxial cases.</a:t>
            </a:r>
          </a:p>
          <a:p>
            <a:endParaRPr lang="en-US" sz="3200" dirty="0"/>
          </a:p>
          <a:p>
            <a:r>
              <a:rPr lang="en-US" sz="3200" dirty="0"/>
              <a:t>Compressive stress concentration trends with</a:t>
            </a:r>
          </a:p>
          <a:p>
            <a:r>
              <a:rPr lang="en-US" sz="3200" dirty="0"/>
              <a:t>height to width ratio in the </a:t>
            </a:r>
            <a:r>
              <a:rPr lang="en-US" sz="3200" i="1" dirty="0"/>
              <a:t>hydrostatic </a:t>
            </a:r>
            <a:r>
              <a:rPr lang="en-US" sz="3200" dirty="0"/>
              <a:t>case, are also linear in height to width ratio</a:t>
            </a:r>
          </a:p>
          <a:p>
            <a:endParaRPr lang="en-US" sz="3200" dirty="0"/>
          </a:p>
          <a:p>
            <a:r>
              <a:rPr lang="en-US" sz="3200" dirty="0"/>
              <a:t>Tension is absent in all hydrostatic cases</a:t>
            </a:r>
            <a:endParaRPr lang="en-US" sz="333300" dirty="0"/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8E4BC0F7-366E-4729-B19C-AB4666A7D0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59905" y="112698"/>
            <a:ext cx="3370728" cy="631795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55E69965-E330-4449-8B23-6FA7717547CC}"/>
              </a:ext>
            </a:extLst>
          </p:cNvPr>
          <p:cNvSpPr/>
          <p:nvPr/>
        </p:nvSpPr>
        <p:spPr>
          <a:xfrm>
            <a:off x="190723" y="320951"/>
            <a:ext cx="71603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i="1" dirty="0">
                <a:latin typeface="GillSans-BoldItalic"/>
              </a:rPr>
              <a:t>Single tunnels:     </a:t>
            </a:r>
            <a:r>
              <a:rPr lang="pl-PL" sz="2400" i="1" dirty="0"/>
              <a:t>H/W </a:t>
            </a:r>
            <a:r>
              <a:rPr lang="pl-PL" sz="2400" dirty="0"/>
              <a:t>= 1, </a:t>
            </a:r>
            <a:r>
              <a:rPr lang="pl-PL" sz="2400" i="1" dirty="0"/>
              <a:t>Sy </a:t>
            </a:r>
            <a:r>
              <a:rPr lang="pl-PL" sz="2400" dirty="0"/>
              <a:t>= 1, </a:t>
            </a:r>
            <a:r>
              <a:rPr lang="pl-PL" sz="2400" i="1" dirty="0"/>
              <a:t>Sx </a:t>
            </a:r>
            <a:r>
              <a:rPr lang="pl-PL" sz="2400" dirty="0"/>
              <a:t>= </a:t>
            </a:r>
            <a:r>
              <a:rPr lang="en-US" sz="2400" dirty="0"/>
              <a:t>1</a:t>
            </a:r>
            <a:r>
              <a:rPr lang="pl-PL" sz="2400" dirty="0"/>
              <a:t>,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7242100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3C26E47D-82DE-432B-9C14-A033A8600181}"/>
              </a:ext>
            </a:extLst>
          </p:cNvPr>
          <p:cNvSpPr/>
          <p:nvPr/>
        </p:nvSpPr>
        <p:spPr>
          <a:xfrm>
            <a:off x="190723" y="1822778"/>
            <a:ext cx="11063937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/>
              <a:t>Example 1 </a:t>
            </a:r>
            <a:r>
              <a:rPr lang="en-US" sz="3200" dirty="0"/>
              <a:t>An arched back tunnel is planned with a height to width ratio of two. Estimate stress concentration factors in the floor and crown when the </a:t>
            </a:r>
            <a:r>
              <a:rPr lang="en-US" sz="3200" dirty="0" err="1"/>
              <a:t>preexcavation</a:t>
            </a:r>
            <a:r>
              <a:rPr lang="en-US" sz="3200" dirty="0"/>
              <a:t> principal stress ratio </a:t>
            </a:r>
            <a:r>
              <a:rPr lang="en-US" sz="3200" i="1" dirty="0"/>
              <a:t>M </a:t>
            </a:r>
            <a:r>
              <a:rPr lang="en-US" sz="3200" dirty="0"/>
              <a:t>= 1</a:t>
            </a:r>
            <a:r>
              <a:rPr lang="en-US" sz="3200" i="1" dirty="0"/>
              <a:t>/</a:t>
            </a:r>
            <a:r>
              <a:rPr lang="en-US" sz="3200" dirty="0"/>
              <a:t>4 and (a) the vertical stress is </a:t>
            </a:r>
            <a:r>
              <a:rPr lang="en-US" sz="3200" i="1" dirty="0"/>
              <a:t>S</a:t>
            </a:r>
            <a:r>
              <a:rPr lang="en-US" sz="3200" dirty="0"/>
              <a:t>1, (b) the horizontal stress is </a:t>
            </a:r>
            <a:r>
              <a:rPr lang="en-US" sz="3200" i="1" dirty="0"/>
              <a:t>S</a:t>
            </a:r>
            <a:r>
              <a:rPr lang="en-US" sz="3200" dirty="0"/>
              <a:t>1.</a:t>
            </a:r>
            <a:endParaRPr lang="en-US" sz="400000" dirty="0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55E69965-E330-4449-8B23-6FA7717547CC}"/>
              </a:ext>
            </a:extLst>
          </p:cNvPr>
          <p:cNvSpPr/>
          <p:nvPr/>
        </p:nvSpPr>
        <p:spPr>
          <a:xfrm>
            <a:off x="190723" y="320951"/>
            <a:ext cx="83545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i="1" dirty="0">
                <a:latin typeface="GillSans-BoldItalic"/>
              </a:rPr>
              <a:t>Single tunnels:    </a:t>
            </a:r>
            <a:r>
              <a:rPr lang="en-US" sz="3200" dirty="0">
                <a:latin typeface="GillSans-BoldItalic"/>
              </a:rPr>
              <a:t>Example Problems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3660857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55E69965-E330-4449-8B23-6FA7717547CC}"/>
              </a:ext>
            </a:extLst>
          </p:cNvPr>
          <p:cNvSpPr/>
          <p:nvPr/>
        </p:nvSpPr>
        <p:spPr>
          <a:xfrm>
            <a:off x="190722" y="320951"/>
            <a:ext cx="94757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i="1" dirty="0">
                <a:latin typeface="GillSans-BoldItalic"/>
              </a:rPr>
              <a:t>Single tunnels:    </a:t>
            </a:r>
            <a:r>
              <a:rPr lang="en-US" sz="3200" dirty="0">
                <a:latin typeface="GillSans-BoldItalic"/>
              </a:rPr>
              <a:t>Example Problems 1 Solution</a:t>
            </a:r>
            <a:endParaRPr lang="en-US" sz="3600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AC279330-D8AC-4D8C-9D25-20E3C38F143E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469146" y="1147486"/>
            <a:ext cx="11191267" cy="5549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8219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55E69965-E330-4449-8B23-6FA7717547CC}"/>
              </a:ext>
            </a:extLst>
          </p:cNvPr>
          <p:cNvSpPr/>
          <p:nvPr/>
        </p:nvSpPr>
        <p:spPr>
          <a:xfrm>
            <a:off x="190722" y="320951"/>
            <a:ext cx="101724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i="1" dirty="0">
                <a:latin typeface="GillSans-BoldItalic"/>
              </a:rPr>
              <a:t>Single tunnels:    </a:t>
            </a:r>
            <a:r>
              <a:rPr lang="en-US" sz="3200" dirty="0">
                <a:latin typeface="GillSans-BoldItalic"/>
              </a:rPr>
              <a:t>Example Problems 1 Solution</a:t>
            </a:r>
            <a:endParaRPr lang="en-US" sz="3600" dirty="0"/>
          </a:p>
        </p:txBody>
      </p: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D6EAFB3B-EB70-497D-A395-6BDE49EDFE5C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1002106" y="1078274"/>
            <a:ext cx="10311351" cy="5322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0967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55E69965-E330-4449-8B23-6FA7717547CC}"/>
              </a:ext>
            </a:extLst>
          </p:cNvPr>
          <p:cNvSpPr/>
          <p:nvPr/>
        </p:nvSpPr>
        <p:spPr>
          <a:xfrm>
            <a:off x="190723" y="320951"/>
            <a:ext cx="96935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i="1" dirty="0">
                <a:latin typeface="GillSans-BoldItalic"/>
              </a:rPr>
              <a:t>Single tunnels:    </a:t>
            </a:r>
            <a:r>
              <a:rPr lang="en-US" sz="3200" dirty="0">
                <a:latin typeface="GillSans-BoldItalic"/>
              </a:rPr>
              <a:t>Example Problems 1 Solution</a:t>
            </a:r>
            <a:endParaRPr lang="en-US" sz="3600" dirty="0"/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6EEDFDA3-21D8-4D25-9245-23C4CF6DB856}"/>
              </a:ext>
            </a:extLst>
          </p:cNvPr>
          <p:cNvSpPr/>
          <p:nvPr/>
        </p:nvSpPr>
        <p:spPr>
          <a:xfrm>
            <a:off x="448235" y="1358624"/>
            <a:ext cx="1117002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latin typeface="TimesNewRomanPSMT"/>
              </a:rPr>
              <a:t>In case (a),</a:t>
            </a:r>
          </a:p>
          <a:p>
            <a:r>
              <a:rPr lang="en-US" sz="3600" i="1" dirty="0" err="1">
                <a:latin typeface="TimesNewRomanPS-ItalicMT"/>
              </a:rPr>
              <a:t>K</a:t>
            </a:r>
            <a:r>
              <a:rPr lang="en-US" sz="3600" dirty="0" err="1">
                <a:latin typeface="TimesNewRomanPSMT"/>
              </a:rPr>
              <a:t>foor</a:t>
            </a:r>
            <a:r>
              <a:rPr lang="en-US" sz="3600" dirty="0">
                <a:latin typeface="TimesNewRomanPSMT"/>
              </a:rPr>
              <a:t> = (1)[stress concentration at floor from Figure </a:t>
            </a:r>
            <a:r>
              <a:rPr lang="en-US" sz="3600" dirty="0">
                <a:latin typeface="MTSYN"/>
              </a:rPr>
              <a:t>+ </a:t>
            </a:r>
            <a:r>
              <a:rPr lang="en-US" sz="3600" dirty="0">
                <a:latin typeface="TimesNewRomanPSMT"/>
              </a:rPr>
              <a:t>(1/4)[stress concentration from Figure 4.3b]</a:t>
            </a:r>
            <a:endParaRPr lang="en-US" sz="3600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3FB2C52D-9411-4ED4-B4C0-EC471E1A1AB0}"/>
              </a:ext>
            </a:extLst>
          </p:cNvPr>
          <p:cNvSpPr/>
          <p:nvPr/>
        </p:nvSpPr>
        <p:spPr>
          <a:xfrm>
            <a:off x="448235" y="3996443"/>
            <a:ext cx="115286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3600" i="1" dirty="0">
                <a:latin typeface="TimesNewRomanPS-ItalicMT"/>
              </a:rPr>
              <a:t>K</a:t>
            </a:r>
            <a:r>
              <a:rPr lang="pl-PL" sz="2800" dirty="0">
                <a:latin typeface="TimesNewRomanPSMT"/>
              </a:rPr>
              <a:t>f </a:t>
            </a:r>
            <a:r>
              <a:rPr lang="pl-PL" sz="3600" dirty="0">
                <a:latin typeface="MTSYN"/>
              </a:rPr>
              <a:t>= </a:t>
            </a:r>
            <a:r>
              <a:rPr lang="pl-PL" sz="3600" i="1" dirty="0">
                <a:latin typeface="MTMI"/>
              </a:rPr>
              <a:t>(</a:t>
            </a:r>
            <a:r>
              <a:rPr lang="en-US" sz="3600" i="1" dirty="0">
                <a:latin typeface="TimesNewRomanPSMT"/>
              </a:rPr>
              <a:t>Sy</a:t>
            </a:r>
            <a:r>
              <a:rPr lang="pl-PL" sz="3600" i="1" dirty="0">
                <a:latin typeface="MTMI"/>
              </a:rPr>
              <a:t>)</a:t>
            </a:r>
            <a:r>
              <a:rPr lang="pl-PL" sz="3600" dirty="0">
                <a:latin typeface="MTSYN"/>
              </a:rPr>
              <a:t>[</a:t>
            </a:r>
            <a:r>
              <a:rPr lang="pl-PL" sz="3600" i="1" dirty="0">
                <a:latin typeface="MTMI"/>
              </a:rPr>
              <a:t>(</a:t>
            </a:r>
            <a:r>
              <a:rPr lang="pl-PL" sz="3600" dirty="0">
                <a:latin typeface="MTSYN"/>
              </a:rPr>
              <a:t>−</a:t>
            </a:r>
            <a:r>
              <a:rPr lang="pl-PL" sz="3600" dirty="0">
                <a:latin typeface="TimesNewRomanPSMT"/>
              </a:rPr>
              <a:t>0.012</a:t>
            </a:r>
            <a:r>
              <a:rPr lang="pl-PL" sz="3600" i="1" dirty="0">
                <a:latin typeface="MTMI"/>
              </a:rPr>
              <a:t>)(</a:t>
            </a:r>
            <a:r>
              <a:rPr lang="pl-PL" sz="3600" i="1" dirty="0">
                <a:latin typeface="TimesNewRomanPS-ItalicMT"/>
              </a:rPr>
              <a:t>W</a:t>
            </a:r>
            <a:r>
              <a:rPr lang="pl-PL" sz="3600" i="1" dirty="0">
                <a:latin typeface="MTMI"/>
              </a:rPr>
              <a:t>/</a:t>
            </a:r>
            <a:r>
              <a:rPr lang="pl-PL" sz="3600" i="1" dirty="0">
                <a:latin typeface="TimesNewRomanPS-ItalicMT"/>
              </a:rPr>
              <a:t>H</a:t>
            </a:r>
            <a:r>
              <a:rPr lang="pl-PL" sz="3600" i="1" dirty="0">
                <a:latin typeface="MTMI"/>
              </a:rPr>
              <a:t>) </a:t>
            </a:r>
            <a:r>
              <a:rPr lang="pl-PL" sz="3600" dirty="0">
                <a:latin typeface="MTSYN"/>
              </a:rPr>
              <a:t>− </a:t>
            </a:r>
            <a:r>
              <a:rPr lang="pl-PL" sz="3600" dirty="0">
                <a:latin typeface="TimesNewRomanPSMT"/>
              </a:rPr>
              <a:t>0.939</a:t>
            </a:r>
            <a:r>
              <a:rPr lang="pl-PL" sz="3600" dirty="0">
                <a:latin typeface="MTSYN"/>
              </a:rPr>
              <a:t>] + </a:t>
            </a:r>
            <a:r>
              <a:rPr lang="pl-PL" sz="3600" i="1" dirty="0">
                <a:latin typeface="MTMI"/>
              </a:rPr>
              <a:t>(</a:t>
            </a:r>
            <a:r>
              <a:rPr lang="en-US" sz="3600" i="1" dirty="0" err="1">
                <a:latin typeface="TimesNewRomanPSMT"/>
              </a:rPr>
              <a:t>Sx</a:t>
            </a:r>
            <a:r>
              <a:rPr lang="pl-PL" sz="3600" i="1" dirty="0">
                <a:latin typeface="MTMI"/>
              </a:rPr>
              <a:t>)</a:t>
            </a:r>
            <a:r>
              <a:rPr lang="pl-PL" sz="3600" dirty="0">
                <a:latin typeface="MTSYN"/>
              </a:rPr>
              <a:t>[</a:t>
            </a:r>
            <a:r>
              <a:rPr lang="pl-PL" sz="3600" i="1" dirty="0">
                <a:latin typeface="MTMI"/>
              </a:rPr>
              <a:t>(</a:t>
            </a:r>
            <a:r>
              <a:rPr lang="pl-PL" sz="3600" dirty="0">
                <a:latin typeface="TimesNewRomanPSMT"/>
              </a:rPr>
              <a:t>0.712</a:t>
            </a:r>
            <a:r>
              <a:rPr lang="pl-PL" sz="3600" i="1" dirty="0">
                <a:latin typeface="MTMI"/>
              </a:rPr>
              <a:t>)(</a:t>
            </a:r>
            <a:r>
              <a:rPr lang="pl-PL" sz="3600" i="1" dirty="0">
                <a:latin typeface="TimesNewRomanPS-ItalicMT"/>
              </a:rPr>
              <a:t>W</a:t>
            </a:r>
            <a:r>
              <a:rPr lang="pl-PL" sz="3600" i="1" dirty="0">
                <a:latin typeface="MTMI"/>
              </a:rPr>
              <a:t>/</a:t>
            </a:r>
            <a:r>
              <a:rPr lang="pl-PL" sz="3600" i="1" dirty="0">
                <a:latin typeface="TimesNewRomanPS-ItalicMT"/>
              </a:rPr>
              <a:t>H</a:t>
            </a:r>
            <a:r>
              <a:rPr lang="pl-PL" sz="3600" i="1" dirty="0">
                <a:latin typeface="MTMI"/>
              </a:rPr>
              <a:t>) </a:t>
            </a:r>
            <a:r>
              <a:rPr lang="pl-PL" sz="3600" dirty="0">
                <a:latin typeface="MTSYN"/>
              </a:rPr>
              <a:t>+ </a:t>
            </a:r>
            <a:r>
              <a:rPr lang="pl-PL" sz="3600" dirty="0">
                <a:latin typeface="TimesNewRomanPSMT"/>
              </a:rPr>
              <a:t>0.969</a:t>
            </a:r>
            <a:r>
              <a:rPr lang="pl-PL" sz="3600" dirty="0">
                <a:latin typeface="MTSYN"/>
              </a:rPr>
              <a:t>]</a:t>
            </a:r>
          </a:p>
          <a:p>
            <a:r>
              <a:rPr lang="en-US" sz="3600" dirty="0">
                <a:latin typeface="MTSYN"/>
              </a:rPr>
              <a:t>     = </a:t>
            </a:r>
            <a:r>
              <a:rPr lang="en-US" sz="3600" i="1" dirty="0">
                <a:latin typeface="MTMI"/>
              </a:rPr>
              <a:t>(</a:t>
            </a:r>
            <a:r>
              <a:rPr lang="en-US" sz="3600" dirty="0">
                <a:latin typeface="TimesNewRomanPSMT"/>
              </a:rPr>
              <a:t>1</a:t>
            </a:r>
            <a:r>
              <a:rPr lang="en-US" sz="3600" i="1" dirty="0">
                <a:latin typeface="MTMI"/>
              </a:rPr>
              <a:t>)</a:t>
            </a:r>
            <a:r>
              <a:rPr lang="en-US" sz="3600" dirty="0">
                <a:latin typeface="MTSYN"/>
              </a:rPr>
              <a:t>[−</a:t>
            </a:r>
            <a:r>
              <a:rPr lang="en-US" sz="3600" dirty="0">
                <a:latin typeface="TimesNewRomanPSMT"/>
              </a:rPr>
              <a:t>0.963</a:t>
            </a:r>
            <a:r>
              <a:rPr lang="en-US" sz="3600" dirty="0">
                <a:latin typeface="MTSYN"/>
              </a:rPr>
              <a:t>] + </a:t>
            </a:r>
            <a:r>
              <a:rPr lang="en-US" sz="3600" i="1" dirty="0">
                <a:latin typeface="MTMI"/>
              </a:rPr>
              <a:t>(</a:t>
            </a:r>
            <a:r>
              <a:rPr lang="en-US" sz="3600" dirty="0">
                <a:latin typeface="TimesNewRomanPSMT"/>
              </a:rPr>
              <a:t>1</a:t>
            </a:r>
            <a:r>
              <a:rPr lang="en-US" sz="3600" i="1" dirty="0">
                <a:latin typeface="MTMI"/>
              </a:rPr>
              <a:t>/</a:t>
            </a:r>
            <a:r>
              <a:rPr lang="en-US" sz="3600" dirty="0">
                <a:latin typeface="TimesNewRomanPSMT"/>
              </a:rPr>
              <a:t>4</a:t>
            </a:r>
            <a:r>
              <a:rPr lang="en-US" sz="3600" i="1" dirty="0">
                <a:latin typeface="MTMI"/>
              </a:rPr>
              <a:t>)</a:t>
            </a:r>
            <a:r>
              <a:rPr lang="en-US" sz="3600" dirty="0">
                <a:latin typeface="MTSYN"/>
              </a:rPr>
              <a:t>[</a:t>
            </a:r>
            <a:r>
              <a:rPr lang="en-US" sz="3600" dirty="0">
                <a:latin typeface="TimesNewRomanPSMT"/>
              </a:rPr>
              <a:t>2.393</a:t>
            </a:r>
            <a:r>
              <a:rPr lang="en-US" sz="3600" dirty="0">
                <a:latin typeface="MTSYN"/>
              </a:rPr>
              <a:t>]</a:t>
            </a:r>
          </a:p>
          <a:p>
            <a:endParaRPr lang="en-US" sz="3600" dirty="0">
              <a:latin typeface="MTSYN"/>
            </a:endParaRPr>
          </a:p>
          <a:p>
            <a:r>
              <a:rPr lang="en-US" sz="3600" i="1" dirty="0" err="1">
                <a:latin typeface="TimesNewRomanPS-ItalicMT"/>
              </a:rPr>
              <a:t>K</a:t>
            </a:r>
            <a:r>
              <a:rPr lang="en-US" sz="2800" dirty="0" err="1">
                <a:latin typeface="TimesNewRomanPSMT"/>
              </a:rPr>
              <a:t>f</a:t>
            </a:r>
            <a:r>
              <a:rPr lang="en-US" sz="2800" dirty="0">
                <a:latin typeface="TimesNewRomanPSMT"/>
              </a:rPr>
              <a:t> </a:t>
            </a:r>
            <a:r>
              <a:rPr lang="en-US" sz="3600" dirty="0">
                <a:latin typeface="MTSYN"/>
              </a:rPr>
              <a:t>= −</a:t>
            </a:r>
            <a:r>
              <a:rPr lang="en-US" sz="3600" dirty="0">
                <a:latin typeface="TimesNewRomanPSMT"/>
              </a:rPr>
              <a:t>0.37</a:t>
            </a:r>
            <a:endParaRPr lang="en-US" sz="8000" dirty="0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75AF1734-D659-4A1A-99BE-CC4D04421703}"/>
              </a:ext>
            </a:extLst>
          </p:cNvPr>
          <p:cNvSpPr/>
          <p:nvPr/>
        </p:nvSpPr>
        <p:spPr>
          <a:xfrm>
            <a:off x="609600" y="3242682"/>
            <a:ext cx="30107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0" i="1" u="none" strike="noStrike" baseline="0" dirty="0">
                <a:latin typeface="GillSans-Italic"/>
              </a:rPr>
              <a:t>y </a:t>
            </a:r>
            <a:r>
              <a:rPr lang="en-US" sz="2800" b="0" i="0" u="none" strike="noStrike" baseline="0" dirty="0">
                <a:latin typeface="GillSans"/>
              </a:rPr>
              <a:t>= –0.012</a:t>
            </a:r>
            <a:r>
              <a:rPr lang="en-US" sz="2800" b="0" i="1" u="none" strike="noStrike" baseline="0" dirty="0">
                <a:latin typeface="GillSans-Italic"/>
              </a:rPr>
              <a:t>x </a:t>
            </a:r>
            <a:r>
              <a:rPr lang="en-US" sz="2800" b="0" i="0" u="none" strike="noStrike" baseline="0" dirty="0">
                <a:latin typeface="GillSans"/>
              </a:rPr>
              <a:t>– 0.939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40017043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55E69965-E330-4449-8B23-6FA7717547CC}"/>
              </a:ext>
            </a:extLst>
          </p:cNvPr>
          <p:cNvSpPr/>
          <p:nvPr/>
        </p:nvSpPr>
        <p:spPr>
          <a:xfrm>
            <a:off x="190723" y="320951"/>
            <a:ext cx="83257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i="1" dirty="0">
                <a:latin typeface="GillSans-BoldItalic"/>
              </a:rPr>
              <a:t>Single tunnels:    </a:t>
            </a:r>
            <a:r>
              <a:rPr lang="en-US" sz="3200" dirty="0">
                <a:latin typeface="GillSans-BoldItalic"/>
              </a:rPr>
              <a:t>Example Problems 1 Solution</a:t>
            </a:r>
            <a:endParaRPr lang="en-US" sz="3600" dirty="0"/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3E238ACB-F3D1-4CE3-B69F-947D9F55784C}"/>
              </a:ext>
            </a:extLst>
          </p:cNvPr>
          <p:cNvSpPr/>
          <p:nvPr/>
        </p:nvSpPr>
        <p:spPr>
          <a:xfrm>
            <a:off x="475129" y="1201596"/>
            <a:ext cx="1124174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i="1" dirty="0">
                <a:latin typeface="TimesNewRomanPS-ItalicMT"/>
              </a:rPr>
              <a:t>K</a:t>
            </a:r>
            <a:r>
              <a:rPr lang="en-US" sz="3600" dirty="0">
                <a:latin typeface="TimesNewRomanPSMT"/>
              </a:rPr>
              <a:t>(crown) = (1)[stress concentration due to vertical S1 from Figure] </a:t>
            </a:r>
            <a:r>
              <a:rPr lang="en-US" sz="3600" dirty="0">
                <a:latin typeface="MTSYN"/>
              </a:rPr>
              <a:t>+ </a:t>
            </a:r>
            <a:r>
              <a:rPr lang="en-US" sz="3600" dirty="0">
                <a:latin typeface="TimesNewRomanPSMT"/>
              </a:rPr>
              <a:t>(1/4)[stress concentration due to horizontal (S1/4) from Figure]</a:t>
            </a:r>
          </a:p>
          <a:p>
            <a:endParaRPr lang="en-US" sz="3600" dirty="0">
              <a:latin typeface="TimesNewRomanPSMT"/>
            </a:endParaRPr>
          </a:p>
          <a:p>
            <a:r>
              <a:rPr lang="en-US" sz="3600" i="1" dirty="0" err="1">
                <a:latin typeface="TimesNewRomanPS-ItalicMT"/>
              </a:rPr>
              <a:t>K</a:t>
            </a:r>
            <a:r>
              <a:rPr lang="en-US" sz="2800" dirty="0" err="1">
                <a:latin typeface="TimesNewRomanPSMT"/>
              </a:rPr>
              <a:t>cr</a:t>
            </a:r>
            <a:r>
              <a:rPr lang="en-US" sz="2800" dirty="0">
                <a:latin typeface="TimesNewRomanPSMT"/>
              </a:rPr>
              <a:t> </a:t>
            </a:r>
            <a:r>
              <a:rPr lang="en-US" sz="3600" dirty="0">
                <a:latin typeface="MTSYN"/>
              </a:rPr>
              <a:t>= </a:t>
            </a:r>
            <a:r>
              <a:rPr lang="en-US" sz="3600" i="1" dirty="0">
                <a:latin typeface="MTMI"/>
              </a:rPr>
              <a:t>(</a:t>
            </a:r>
            <a:r>
              <a:rPr lang="en-US" sz="3600" dirty="0">
                <a:latin typeface="TimesNewRomanPSMT"/>
              </a:rPr>
              <a:t>1</a:t>
            </a:r>
            <a:r>
              <a:rPr lang="en-US" sz="3600" i="1" dirty="0">
                <a:latin typeface="MTMI"/>
              </a:rPr>
              <a:t>)</a:t>
            </a:r>
            <a:r>
              <a:rPr lang="en-US" sz="3600" dirty="0">
                <a:latin typeface="MTSYN"/>
              </a:rPr>
              <a:t>[</a:t>
            </a:r>
            <a:r>
              <a:rPr lang="en-US" sz="3600" i="1" dirty="0">
                <a:latin typeface="MTMI"/>
              </a:rPr>
              <a:t>(</a:t>
            </a:r>
            <a:r>
              <a:rPr lang="en-US" sz="3600" dirty="0">
                <a:latin typeface="MTSYN"/>
              </a:rPr>
              <a:t>−</a:t>
            </a:r>
            <a:r>
              <a:rPr lang="en-US" sz="3600" dirty="0">
                <a:latin typeface="TimesNewRomanPSMT"/>
              </a:rPr>
              <a:t>0.012</a:t>
            </a:r>
            <a:r>
              <a:rPr lang="en-US" sz="3600" i="1" dirty="0">
                <a:latin typeface="MTMI"/>
              </a:rPr>
              <a:t>)(</a:t>
            </a:r>
            <a:r>
              <a:rPr lang="en-US" sz="3600" dirty="0">
                <a:latin typeface="TimesNewRomanPSMT"/>
              </a:rPr>
              <a:t>2</a:t>
            </a:r>
            <a:r>
              <a:rPr lang="en-US" sz="3600" i="1" dirty="0">
                <a:latin typeface="MTMI"/>
              </a:rPr>
              <a:t>) </a:t>
            </a:r>
            <a:r>
              <a:rPr lang="en-US" sz="3600" dirty="0">
                <a:latin typeface="MTSYN"/>
              </a:rPr>
              <a:t>− </a:t>
            </a:r>
            <a:r>
              <a:rPr lang="en-US" sz="3600" dirty="0">
                <a:latin typeface="TimesNewRomanPSMT"/>
              </a:rPr>
              <a:t>0.939</a:t>
            </a:r>
            <a:r>
              <a:rPr lang="en-US" sz="3600" dirty="0">
                <a:latin typeface="MTSYN"/>
              </a:rPr>
              <a:t>] + </a:t>
            </a:r>
            <a:r>
              <a:rPr lang="en-US" sz="3600" i="1" dirty="0">
                <a:latin typeface="MTMI"/>
              </a:rPr>
              <a:t>(</a:t>
            </a:r>
            <a:r>
              <a:rPr lang="en-US" sz="3600" dirty="0">
                <a:latin typeface="TimesNewRomanPSMT"/>
              </a:rPr>
              <a:t>1</a:t>
            </a:r>
            <a:r>
              <a:rPr lang="en-US" sz="3600" i="1" dirty="0">
                <a:latin typeface="MTMI"/>
              </a:rPr>
              <a:t>/</a:t>
            </a:r>
            <a:r>
              <a:rPr lang="en-US" sz="3600" dirty="0">
                <a:latin typeface="TimesNewRomanPSMT"/>
              </a:rPr>
              <a:t>4</a:t>
            </a:r>
            <a:r>
              <a:rPr lang="en-US" sz="3600" i="1" dirty="0">
                <a:latin typeface="MTMI"/>
              </a:rPr>
              <a:t>)</a:t>
            </a:r>
            <a:r>
              <a:rPr lang="en-US" sz="3600" dirty="0">
                <a:latin typeface="MTSYN"/>
              </a:rPr>
              <a:t>[</a:t>
            </a:r>
            <a:r>
              <a:rPr lang="en-US" sz="3600" i="1" dirty="0">
                <a:latin typeface="MTMI"/>
              </a:rPr>
              <a:t>(</a:t>
            </a:r>
            <a:r>
              <a:rPr lang="en-US" sz="3600" dirty="0">
                <a:latin typeface="TimesNewRomanPSMT"/>
              </a:rPr>
              <a:t>1.056</a:t>
            </a:r>
            <a:r>
              <a:rPr lang="en-US" sz="3600" i="1" dirty="0">
                <a:latin typeface="MTMI"/>
              </a:rPr>
              <a:t>)(</a:t>
            </a:r>
            <a:r>
              <a:rPr lang="en-US" sz="3600" dirty="0">
                <a:latin typeface="TimesNewRomanPSMT"/>
              </a:rPr>
              <a:t>2</a:t>
            </a:r>
            <a:r>
              <a:rPr lang="en-US" sz="3600" i="1" dirty="0">
                <a:latin typeface="MTMI"/>
              </a:rPr>
              <a:t>) </a:t>
            </a:r>
            <a:r>
              <a:rPr lang="en-US" sz="3600" dirty="0">
                <a:latin typeface="MTSYN"/>
              </a:rPr>
              <a:t>+ </a:t>
            </a:r>
            <a:r>
              <a:rPr lang="en-US" sz="3600" dirty="0">
                <a:latin typeface="TimesNewRomanPSMT"/>
              </a:rPr>
              <a:t>2.337</a:t>
            </a:r>
            <a:r>
              <a:rPr lang="en-US" sz="3600" dirty="0">
                <a:latin typeface="MTSYN"/>
              </a:rPr>
              <a:t>]</a:t>
            </a:r>
          </a:p>
          <a:p>
            <a:r>
              <a:rPr lang="en-US" sz="3600" dirty="0">
                <a:latin typeface="MTSYN"/>
              </a:rPr>
              <a:t>       = </a:t>
            </a:r>
            <a:r>
              <a:rPr lang="en-US" sz="3600" i="1" dirty="0">
                <a:latin typeface="MTMI"/>
              </a:rPr>
              <a:t>(</a:t>
            </a:r>
            <a:r>
              <a:rPr lang="en-US" sz="3600" dirty="0">
                <a:latin typeface="TimesNewRomanPSMT"/>
              </a:rPr>
              <a:t>1</a:t>
            </a:r>
            <a:r>
              <a:rPr lang="en-US" sz="3600" i="1" dirty="0">
                <a:latin typeface="MTMI"/>
              </a:rPr>
              <a:t>)</a:t>
            </a:r>
            <a:r>
              <a:rPr lang="en-US" sz="3600" dirty="0">
                <a:latin typeface="MTSYN"/>
              </a:rPr>
              <a:t>[−</a:t>
            </a:r>
            <a:r>
              <a:rPr lang="en-US" sz="3600" dirty="0">
                <a:latin typeface="TimesNewRomanPSMT"/>
              </a:rPr>
              <a:t>0.963</a:t>
            </a:r>
            <a:r>
              <a:rPr lang="en-US" sz="3600" dirty="0">
                <a:latin typeface="MTSYN"/>
              </a:rPr>
              <a:t>] + </a:t>
            </a:r>
            <a:r>
              <a:rPr lang="en-US" sz="3600" i="1" dirty="0">
                <a:latin typeface="MTMI"/>
              </a:rPr>
              <a:t>(</a:t>
            </a:r>
            <a:r>
              <a:rPr lang="en-US" sz="3600" dirty="0">
                <a:latin typeface="TimesNewRomanPSMT"/>
              </a:rPr>
              <a:t>1</a:t>
            </a:r>
            <a:r>
              <a:rPr lang="en-US" sz="3600" i="1" dirty="0">
                <a:latin typeface="MTMI"/>
              </a:rPr>
              <a:t>/</a:t>
            </a:r>
            <a:r>
              <a:rPr lang="en-US" sz="3600" dirty="0">
                <a:latin typeface="TimesNewRomanPSMT"/>
              </a:rPr>
              <a:t>4</a:t>
            </a:r>
            <a:r>
              <a:rPr lang="en-US" sz="3600" i="1" dirty="0">
                <a:latin typeface="MTMI"/>
              </a:rPr>
              <a:t>)</a:t>
            </a:r>
            <a:r>
              <a:rPr lang="en-US" sz="3600" dirty="0">
                <a:latin typeface="MTSYN"/>
              </a:rPr>
              <a:t>[</a:t>
            </a:r>
            <a:r>
              <a:rPr lang="en-US" sz="3600" dirty="0">
                <a:latin typeface="TimesNewRomanPSMT"/>
              </a:rPr>
              <a:t>4.449</a:t>
            </a:r>
            <a:r>
              <a:rPr lang="en-US" sz="3600" dirty="0">
                <a:latin typeface="MTSYN"/>
              </a:rPr>
              <a:t>]</a:t>
            </a:r>
          </a:p>
          <a:p>
            <a:endParaRPr lang="en-US" sz="3600" dirty="0">
              <a:latin typeface="MTSYN"/>
            </a:endParaRPr>
          </a:p>
          <a:p>
            <a:r>
              <a:rPr lang="en-US" sz="3600" i="1" dirty="0" err="1">
                <a:latin typeface="TimesNewRomanPS-ItalicMT"/>
              </a:rPr>
              <a:t>K</a:t>
            </a:r>
            <a:r>
              <a:rPr lang="en-US" sz="2800" dirty="0" err="1">
                <a:latin typeface="TimesNewRomanPSMT"/>
              </a:rPr>
              <a:t>cr</a:t>
            </a:r>
            <a:r>
              <a:rPr lang="en-US" sz="2800" dirty="0">
                <a:latin typeface="TimesNewRomanPSMT"/>
              </a:rPr>
              <a:t> </a:t>
            </a:r>
            <a:r>
              <a:rPr lang="en-US" sz="3600" dirty="0">
                <a:latin typeface="MTSYN"/>
              </a:rPr>
              <a:t>= </a:t>
            </a:r>
            <a:r>
              <a:rPr lang="en-US" sz="3600" dirty="0">
                <a:latin typeface="TimesNewRomanPSMT"/>
              </a:rPr>
              <a:t>0.15</a:t>
            </a:r>
            <a:endParaRPr lang="en-US" sz="8000" dirty="0"/>
          </a:p>
        </p:txBody>
      </p:sp>
    </p:spTree>
    <p:extLst>
      <p:ext uri="{BB962C8B-B14F-4D97-AF65-F5344CB8AC3E}">
        <p14:creationId xmlns:p14="http://schemas.microsoft.com/office/powerpoint/2010/main" val="10973451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55E69965-E330-4449-8B23-6FA7717547CC}"/>
              </a:ext>
            </a:extLst>
          </p:cNvPr>
          <p:cNvSpPr/>
          <p:nvPr/>
        </p:nvSpPr>
        <p:spPr>
          <a:xfrm>
            <a:off x="190723" y="320951"/>
            <a:ext cx="83257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i="1" dirty="0">
                <a:latin typeface="GillSans-BoldItalic"/>
              </a:rPr>
              <a:t>Single tunnels:    </a:t>
            </a:r>
            <a:r>
              <a:rPr lang="en-US" sz="3200" dirty="0">
                <a:latin typeface="GillSans-BoldItalic"/>
              </a:rPr>
              <a:t>Example Problems 1 Solution</a:t>
            </a:r>
            <a:endParaRPr lang="en-US" sz="3600" dirty="0"/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3E238ACB-F3D1-4CE3-B69F-947D9F55784C}"/>
              </a:ext>
            </a:extLst>
          </p:cNvPr>
          <p:cNvSpPr/>
          <p:nvPr/>
        </p:nvSpPr>
        <p:spPr>
          <a:xfrm>
            <a:off x="475129" y="1201596"/>
            <a:ext cx="1124174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i="1" dirty="0">
                <a:latin typeface="TimesNewRomanPS-ItalicMT"/>
              </a:rPr>
              <a:t>K</a:t>
            </a:r>
            <a:r>
              <a:rPr lang="en-US" sz="3600" dirty="0">
                <a:latin typeface="TimesNewRomanPSMT"/>
              </a:rPr>
              <a:t>(crown) = (1/4)[stress concentration due to vertical S1/4 from Figure] </a:t>
            </a:r>
            <a:r>
              <a:rPr lang="en-US" sz="3600" dirty="0">
                <a:latin typeface="MTSYN"/>
              </a:rPr>
              <a:t>+ </a:t>
            </a:r>
            <a:r>
              <a:rPr lang="en-US" sz="3600" dirty="0">
                <a:latin typeface="TimesNewRomanPSMT"/>
              </a:rPr>
              <a:t>(1)[stress concentration due to horizontal (S1) from Figure]</a:t>
            </a:r>
          </a:p>
          <a:p>
            <a:endParaRPr lang="en-US" sz="3600" dirty="0">
              <a:latin typeface="TimesNewRomanPSMT"/>
            </a:endParaRPr>
          </a:p>
          <a:p>
            <a:r>
              <a:rPr lang="en-US" sz="3600" dirty="0">
                <a:latin typeface="TimesNewRomanPSMT"/>
              </a:rPr>
              <a:t>In case(b)</a:t>
            </a:r>
          </a:p>
          <a:p>
            <a:endParaRPr lang="en-US" sz="3600" dirty="0">
              <a:latin typeface="TimesNewRomanPSMT"/>
            </a:endParaRPr>
          </a:p>
          <a:p>
            <a:r>
              <a:rPr lang="en-US" sz="3600" i="1" dirty="0" err="1">
                <a:latin typeface="TimesNewRomanPS-ItalicMT"/>
              </a:rPr>
              <a:t>K</a:t>
            </a:r>
            <a:r>
              <a:rPr lang="en-US" sz="800" dirty="0" err="1">
                <a:latin typeface="TimesNewRomanPSMT"/>
              </a:rPr>
              <a:t>f</a:t>
            </a:r>
            <a:r>
              <a:rPr lang="en-US" sz="800" dirty="0">
                <a:latin typeface="TimesNewRomanPSMT"/>
              </a:rPr>
              <a:t> </a:t>
            </a:r>
            <a:r>
              <a:rPr lang="en-US" sz="3600" dirty="0">
                <a:latin typeface="MTSYN"/>
              </a:rPr>
              <a:t>= </a:t>
            </a:r>
            <a:r>
              <a:rPr lang="en-US" sz="3600" i="1" dirty="0">
                <a:latin typeface="MTMI"/>
              </a:rPr>
              <a:t>(</a:t>
            </a:r>
            <a:r>
              <a:rPr lang="en-US" sz="3600" dirty="0">
                <a:latin typeface="TimesNewRomanPSMT"/>
              </a:rPr>
              <a:t>1</a:t>
            </a:r>
            <a:r>
              <a:rPr lang="en-US" sz="3600" i="1" dirty="0">
                <a:latin typeface="MTMI"/>
              </a:rPr>
              <a:t>/</a:t>
            </a:r>
            <a:r>
              <a:rPr lang="en-US" sz="3600" dirty="0">
                <a:latin typeface="TimesNewRomanPSMT"/>
              </a:rPr>
              <a:t>4</a:t>
            </a:r>
            <a:r>
              <a:rPr lang="en-US" sz="3600" i="1" dirty="0">
                <a:latin typeface="MTMI"/>
              </a:rPr>
              <a:t>)</a:t>
            </a:r>
            <a:r>
              <a:rPr lang="en-US" sz="3600" dirty="0">
                <a:latin typeface="MTSYN"/>
              </a:rPr>
              <a:t>[−</a:t>
            </a:r>
            <a:r>
              <a:rPr lang="en-US" sz="3600" dirty="0">
                <a:latin typeface="TimesNewRomanPSMT"/>
              </a:rPr>
              <a:t>0.963</a:t>
            </a:r>
            <a:r>
              <a:rPr lang="en-US" sz="3600" dirty="0">
                <a:latin typeface="MTSYN"/>
              </a:rPr>
              <a:t>] + </a:t>
            </a:r>
            <a:r>
              <a:rPr lang="en-US" sz="3600" i="1" dirty="0">
                <a:latin typeface="MTMI"/>
              </a:rPr>
              <a:t>(</a:t>
            </a:r>
            <a:r>
              <a:rPr lang="en-US" sz="3600" dirty="0">
                <a:latin typeface="TimesNewRomanPSMT"/>
              </a:rPr>
              <a:t>1</a:t>
            </a:r>
            <a:r>
              <a:rPr lang="en-US" sz="3600" i="1" dirty="0">
                <a:latin typeface="MTMI"/>
              </a:rPr>
              <a:t>)</a:t>
            </a:r>
            <a:r>
              <a:rPr lang="en-US" sz="3600" dirty="0">
                <a:latin typeface="MTSYN"/>
              </a:rPr>
              <a:t>[</a:t>
            </a:r>
            <a:r>
              <a:rPr lang="en-US" sz="3600" dirty="0">
                <a:latin typeface="TimesNewRomanPSMT"/>
              </a:rPr>
              <a:t>2.393</a:t>
            </a:r>
            <a:r>
              <a:rPr lang="en-US" sz="3600" dirty="0">
                <a:latin typeface="MTSYN"/>
              </a:rPr>
              <a:t>] = </a:t>
            </a:r>
            <a:r>
              <a:rPr lang="en-US" sz="3600" dirty="0">
                <a:latin typeface="TimesNewRomanPSMT"/>
              </a:rPr>
              <a:t>2.15</a:t>
            </a:r>
          </a:p>
          <a:p>
            <a:r>
              <a:rPr lang="en-US" sz="3600" i="1" dirty="0" err="1">
                <a:latin typeface="TimesNewRomanPS-ItalicMT"/>
              </a:rPr>
              <a:t>K</a:t>
            </a:r>
            <a:r>
              <a:rPr lang="en-US" sz="800" dirty="0" err="1">
                <a:latin typeface="TimesNewRomanPSMT"/>
              </a:rPr>
              <a:t>cr</a:t>
            </a:r>
            <a:r>
              <a:rPr lang="en-US" sz="800" dirty="0">
                <a:latin typeface="TimesNewRomanPSMT"/>
              </a:rPr>
              <a:t> </a:t>
            </a:r>
            <a:r>
              <a:rPr lang="en-US" sz="3600" dirty="0">
                <a:latin typeface="MTSYN"/>
              </a:rPr>
              <a:t>= </a:t>
            </a:r>
            <a:r>
              <a:rPr lang="en-US" sz="3600" i="1" dirty="0">
                <a:latin typeface="MTMI"/>
              </a:rPr>
              <a:t>(</a:t>
            </a:r>
            <a:r>
              <a:rPr lang="en-US" sz="3600" dirty="0">
                <a:latin typeface="TimesNewRomanPSMT"/>
              </a:rPr>
              <a:t>1</a:t>
            </a:r>
            <a:r>
              <a:rPr lang="en-US" sz="3600" i="1" dirty="0">
                <a:latin typeface="MTMI"/>
              </a:rPr>
              <a:t>/</a:t>
            </a:r>
            <a:r>
              <a:rPr lang="en-US" sz="3600" dirty="0">
                <a:latin typeface="TimesNewRomanPSMT"/>
              </a:rPr>
              <a:t>4</a:t>
            </a:r>
            <a:r>
              <a:rPr lang="en-US" sz="3600" i="1" dirty="0">
                <a:latin typeface="MTMI"/>
              </a:rPr>
              <a:t>)</a:t>
            </a:r>
            <a:r>
              <a:rPr lang="en-US" sz="3600" dirty="0">
                <a:latin typeface="MTSYN"/>
              </a:rPr>
              <a:t>[−</a:t>
            </a:r>
            <a:r>
              <a:rPr lang="en-US" sz="3600" dirty="0">
                <a:latin typeface="TimesNewRomanPSMT"/>
              </a:rPr>
              <a:t>0.963</a:t>
            </a:r>
            <a:r>
              <a:rPr lang="en-US" sz="3600" dirty="0">
                <a:latin typeface="MTSYN"/>
              </a:rPr>
              <a:t>] + </a:t>
            </a:r>
            <a:r>
              <a:rPr lang="en-US" sz="3600" i="1" dirty="0">
                <a:latin typeface="MTMI"/>
              </a:rPr>
              <a:t>(</a:t>
            </a:r>
            <a:r>
              <a:rPr lang="en-US" sz="3600" dirty="0">
                <a:latin typeface="TimesNewRomanPSMT"/>
              </a:rPr>
              <a:t>1</a:t>
            </a:r>
            <a:r>
              <a:rPr lang="en-US" sz="3600" i="1" dirty="0">
                <a:latin typeface="MTMI"/>
              </a:rPr>
              <a:t>)</a:t>
            </a:r>
            <a:r>
              <a:rPr lang="en-US" sz="3600" dirty="0">
                <a:latin typeface="MTSYN"/>
              </a:rPr>
              <a:t>[</a:t>
            </a:r>
            <a:r>
              <a:rPr lang="en-US" sz="3600" dirty="0">
                <a:latin typeface="TimesNewRomanPSMT"/>
              </a:rPr>
              <a:t>4.449</a:t>
            </a:r>
            <a:r>
              <a:rPr lang="en-US" sz="3600" dirty="0">
                <a:latin typeface="MTSYN"/>
              </a:rPr>
              <a:t>] = </a:t>
            </a:r>
            <a:r>
              <a:rPr lang="en-US" sz="3600" dirty="0">
                <a:latin typeface="TimesNewRomanPSMT"/>
              </a:rPr>
              <a:t>4.21</a:t>
            </a:r>
            <a:endParaRPr lang="en-US" sz="8000" dirty="0"/>
          </a:p>
        </p:txBody>
      </p:sp>
    </p:spTree>
    <p:extLst>
      <p:ext uri="{BB962C8B-B14F-4D97-AF65-F5344CB8AC3E}">
        <p14:creationId xmlns:p14="http://schemas.microsoft.com/office/powerpoint/2010/main" val="7690743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55E69965-E330-4449-8B23-6FA7717547CC}"/>
              </a:ext>
            </a:extLst>
          </p:cNvPr>
          <p:cNvSpPr/>
          <p:nvPr/>
        </p:nvSpPr>
        <p:spPr>
          <a:xfrm>
            <a:off x="190723" y="320951"/>
            <a:ext cx="83257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i="1" dirty="0">
                <a:latin typeface="GillSans-BoldItalic"/>
              </a:rPr>
              <a:t>Single tunnels:    </a:t>
            </a:r>
            <a:r>
              <a:rPr lang="en-US" sz="3200" dirty="0">
                <a:latin typeface="GillSans-BoldItalic"/>
              </a:rPr>
              <a:t>Example Problems 1 Solution</a:t>
            </a:r>
            <a:endParaRPr lang="en-US" sz="3600" dirty="0"/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3E238ACB-F3D1-4CE3-B69F-947D9F55784C}"/>
              </a:ext>
            </a:extLst>
          </p:cNvPr>
          <p:cNvSpPr/>
          <p:nvPr/>
        </p:nvSpPr>
        <p:spPr>
          <a:xfrm>
            <a:off x="475129" y="1542255"/>
            <a:ext cx="1092797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The orientation effect is considerable. When the major compression is vertical a noticeable tension is induced in the floor, but only a small compression occurs in the crown. When the major compression is horizontal, the floor tension and crown experience substantial compressive stress concentrations.</a:t>
            </a:r>
            <a:endParaRPr lang="en-US" sz="13800" dirty="0"/>
          </a:p>
        </p:txBody>
      </p:sp>
    </p:spTree>
    <p:extLst>
      <p:ext uri="{BB962C8B-B14F-4D97-AF65-F5344CB8AC3E}">
        <p14:creationId xmlns:p14="http://schemas.microsoft.com/office/powerpoint/2010/main" val="3123580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C2875C15-35EF-4465-8AA6-7DCBD271BF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9705" y="357699"/>
            <a:ext cx="3706959" cy="655097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E9F5EBDA-CACA-43CB-8053-7F538E32F574}"/>
              </a:ext>
            </a:extLst>
          </p:cNvPr>
          <p:cNvSpPr/>
          <p:nvPr/>
        </p:nvSpPr>
        <p:spPr>
          <a:xfrm>
            <a:off x="368767" y="320951"/>
            <a:ext cx="60141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i="1" dirty="0">
                <a:latin typeface="GillSans-BoldItalic"/>
              </a:rPr>
              <a:t>Single tunnels </a:t>
            </a:r>
            <a:r>
              <a:rPr lang="en-US" sz="2800" b="1" i="1" dirty="0">
                <a:latin typeface="GillSans-BoldItalic"/>
              </a:rPr>
              <a:t>:</a:t>
            </a:r>
            <a:r>
              <a:rPr lang="en-US" sz="2800" dirty="0"/>
              <a:t> section notation</a:t>
            </a:r>
            <a:endParaRPr lang="en-US" sz="3600" dirty="0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3C26E47D-82DE-432B-9C14-A033A8600181}"/>
              </a:ext>
            </a:extLst>
          </p:cNvPr>
          <p:cNvSpPr/>
          <p:nvPr/>
        </p:nvSpPr>
        <p:spPr>
          <a:xfrm>
            <a:off x="368768" y="1164134"/>
            <a:ext cx="7890937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TimesNewRomanPSMT"/>
              </a:rPr>
              <a:t>Tunnel shape, size, and orientation may be fixed by overall design and construction considerations.</a:t>
            </a:r>
          </a:p>
          <a:p>
            <a:r>
              <a:rPr lang="en-US" sz="2800" dirty="0">
                <a:latin typeface="TimesNewRomanPSMT"/>
              </a:rPr>
              <a:t>There is no opportunity to reduce stress concentration. </a:t>
            </a:r>
          </a:p>
          <a:p>
            <a:r>
              <a:rPr lang="en-US" sz="2800" dirty="0"/>
              <a:t>The stress concentrations are combinations of vertical and horizontal loads</a:t>
            </a:r>
            <a:endParaRPr lang="en-US" sz="4000" dirty="0">
              <a:latin typeface="TimesNewRomanPSMT"/>
            </a:endParaRPr>
          </a:p>
          <a:p>
            <a:r>
              <a:rPr lang="en-US" sz="2800" b="1" i="1" dirty="0">
                <a:latin typeface="TimesNewRomanPSMT"/>
              </a:rPr>
              <a:t>Important to:</a:t>
            </a:r>
          </a:p>
          <a:p>
            <a:r>
              <a:rPr lang="en-US" sz="2800" dirty="0">
                <a:latin typeface="TimesNewRomanPSMT"/>
              </a:rPr>
              <a:t>Estimation of stress concentration factors in compression and tension (</a:t>
            </a:r>
            <a:r>
              <a:rPr lang="en-US" sz="2800" i="1" dirty="0">
                <a:latin typeface="TimesNewRomanPS-ItalicMT"/>
              </a:rPr>
              <a:t>Kc</a:t>
            </a:r>
            <a:r>
              <a:rPr lang="en-US" sz="2800" dirty="0">
                <a:latin typeface="TimesNewRomanPSMT"/>
              </a:rPr>
              <a:t>, </a:t>
            </a:r>
            <a:r>
              <a:rPr lang="en-US" sz="2800" i="1" dirty="0" err="1">
                <a:latin typeface="TimesNewRomanPS-ItalicMT"/>
              </a:rPr>
              <a:t>Kt</a:t>
            </a:r>
            <a:r>
              <a:rPr lang="en-US" sz="2800" i="1" dirty="0">
                <a:latin typeface="MTMI"/>
              </a:rPr>
              <a:t>) </a:t>
            </a:r>
          </a:p>
          <a:p>
            <a:endParaRPr lang="en-US" sz="2800" i="1" dirty="0">
              <a:latin typeface="MTMI"/>
            </a:endParaRPr>
          </a:p>
          <a:p>
            <a:r>
              <a:rPr lang="en-US" sz="2800" i="1" dirty="0">
                <a:latin typeface="MTMI"/>
              </a:rPr>
              <a:t>D</a:t>
            </a:r>
            <a:r>
              <a:rPr lang="en-US" sz="2800" dirty="0">
                <a:latin typeface="TimesNewRomanPSMT"/>
              </a:rPr>
              <a:t>eterminations of rock mass strengths (</a:t>
            </a:r>
            <a:r>
              <a:rPr lang="en-US" sz="2800" i="1" dirty="0">
                <a:latin typeface="TimesNewRomanPS-ItalicMT"/>
              </a:rPr>
              <a:t>Co</a:t>
            </a:r>
            <a:r>
              <a:rPr lang="en-US" sz="2800" dirty="0">
                <a:latin typeface="TimesNewRomanPSMT"/>
              </a:rPr>
              <a:t>, </a:t>
            </a:r>
            <a:r>
              <a:rPr lang="en-US" sz="2800" i="1" dirty="0">
                <a:latin typeface="TimesNewRomanPS-ItalicMT"/>
              </a:rPr>
              <a:t>To</a:t>
            </a:r>
            <a:r>
              <a:rPr lang="en-US" sz="2800" dirty="0">
                <a:latin typeface="TimesNewRomanPSMT"/>
              </a:rPr>
              <a:t>) and </a:t>
            </a:r>
            <a:r>
              <a:rPr lang="en-US" sz="2800" dirty="0" err="1">
                <a:latin typeface="TimesNewRomanPSMT"/>
              </a:rPr>
              <a:t>preexcavation</a:t>
            </a:r>
            <a:r>
              <a:rPr lang="en-US" sz="2800" dirty="0">
                <a:latin typeface="TimesNewRomanPSMT"/>
              </a:rPr>
              <a:t> principal stresses along the tunnel route.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1380191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55E69965-E330-4449-8B23-6FA7717547CC}"/>
              </a:ext>
            </a:extLst>
          </p:cNvPr>
          <p:cNvSpPr/>
          <p:nvPr/>
        </p:nvSpPr>
        <p:spPr>
          <a:xfrm>
            <a:off x="190723" y="320951"/>
            <a:ext cx="83257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i="1" dirty="0">
                <a:latin typeface="GillSans-BoldItalic"/>
              </a:rPr>
              <a:t>Single tunnels:    </a:t>
            </a:r>
            <a:r>
              <a:rPr lang="en-US" sz="3200" dirty="0">
                <a:latin typeface="GillSans-BoldItalic"/>
              </a:rPr>
              <a:t>Example Problems 2</a:t>
            </a:r>
            <a:endParaRPr lang="en-US" sz="3600" dirty="0"/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3E238ACB-F3D1-4CE3-B69F-947D9F55784C}"/>
              </a:ext>
            </a:extLst>
          </p:cNvPr>
          <p:cNvSpPr/>
          <p:nvPr/>
        </p:nvSpPr>
        <p:spPr>
          <a:xfrm>
            <a:off x="475129" y="1542255"/>
            <a:ext cx="1092797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/>
              <a:t>Example 2 </a:t>
            </a:r>
            <a:r>
              <a:rPr lang="en-US" sz="3200" dirty="0"/>
              <a:t>An arched back tunnel is planned with a height to width ratio of two. Estimate stress concentration factors in the ribs when </a:t>
            </a:r>
            <a:r>
              <a:rPr lang="en-US" sz="3200"/>
              <a:t>the </a:t>
            </a:r>
            <a:r>
              <a:rPr lang="en-US" sz="3200" smtClean="0"/>
              <a:t>pre-excavation </a:t>
            </a:r>
            <a:r>
              <a:rPr lang="en-US" sz="3200" dirty="0"/>
              <a:t>principal stress </a:t>
            </a:r>
            <a:r>
              <a:rPr lang="en-US" sz="3200" dirty="0" smtClean="0"/>
              <a:t>ratio </a:t>
            </a:r>
            <a:r>
              <a:rPr lang="en-US" sz="3200" i="1" dirty="0" smtClean="0"/>
              <a:t>M </a:t>
            </a:r>
            <a:r>
              <a:rPr lang="en-US" sz="3200" dirty="0"/>
              <a:t>= 1</a:t>
            </a:r>
            <a:r>
              <a:rPr lang="en-US" sz="3200" i="1" dirty="0"/>
              <a:t>/</a:t>
            </a:r>
            <a:r>
              <a:rPr lang="en-US" sz="3200" dirty="0"/>
              <a:t>4</a:t>
            </a:r>
          </a:p>
          <a:p>
            <a:r>
              <a:rPr lang="en-US" sz="3200" dirty="0"/>
              <a:t>and (a) the vertical stress is </a:t>
            </a:r>
            <a:r>
              <a:rPr lang="en-US" sz="3200" i="1" dirty="0"/>
              <a:t>S</a:t>
            </a:r>
            <a:r>
              <a:rPr lang="en-US" sz="3200" dirty="0"/>
              <a:t>1, (b) the horizontal stress is </a:t>
            </a:r>
            <a:r>
              <a:rPr lang="en-US" sz="3200" i="1" dirty="0"/>
              <a:t>S</a:t>
            </a:r>
            <a:r>
              <a:rPr lang="en-US" sz="3200" dirty="0"/>
              <a:t>1. These are same conditions given in Example 1.</a:t>
            </a:r>
            <a:endParaRPr lang="en-US" sz="28700" dirty="0"/>
          </a:p>
        </p:txBody>
      </p:sp>
    </p:spTree>
    <p:extLst>
      <p:ext uri="{BB962C8B-B14F-4D97-AF65-F5344CB8AC3E}">
        <p14:creationId xmlns:p14="http://schemas.microsoft.com/office/powerpoint/2010/main" val="3229523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E9F5EBDA-CACA-43CB-8053-7F538E32F574}"/>
              </a:ext>
            </a:extLst>
          </p:cNvPr>
          <p:cNvSpPr/>
          <p:nvPr/>
        </p:nvSpPr>
        <p:spPr>
          <a:xfrm>
            <a:off x="368768" y="320951"/>
            <a:ext cx="49383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i="1" dirty="0">
                <a:latin typeface="GillSans-BoldItalic"/>
              </a:rPr>
              <a:t>Single tunnels</a:t>
            </a:r>
            <a:endParaRPr lang="en-US" sz="3600" dirty="0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3C26E47D-82DE-432B-9C14-A033A8600181}"/>
              </a:ext>
            </a:extLst>
          </p:cNvPr>
          <p:cNvSpPr/>
          <p:nvPr/>
        </p:nvSpPr>
        <p:spPr>
          <a:xfrm>
            <a:off x="530132" y="1293657"/>
            <a:ext cx="1035302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Both stress and strength are essential to calculating tunnel wall safety factors (</a:t>
            </a:r>
            <a:r>
              <a:rPr lang="en-US" sz="3200" i="1" dirty="0"/>
              <a:t>F</a:t>
            </a:r>
            <a:r>
              <a:rPr lang="en-US" sz="3200" dirty="0"/>
              <a:t>c, </a:t>
            </a:r>
            <a:r>
              <a:rPr lang="en-US" sz="3200" i="1" dirty="0"/>
              <a:t>F</a:t>
            </a:r>
            <a:r>
              <a:rPr lang="en-US" sz="3200" dirty="0"/>
              <a:t>t). </a:t>
            </a:r>
          </a:p>
          <a:p>
            <a:endParaRPr lang="en-US" sz="3200" dirty="0"/>
          </a:p>
          <a:p>
            <a:r>
              <a:rPr lang="en-US" sz="3200" dirty="0"/>
              <a:t>Relatively high safety factors, say 4 in compression and 8 in tension, indicate a high degree of stability and little need for an engineered support system.</a:t>
            </a:r>
          </a:p>
          <a:p>
            <a:endParaRPr lang="en-US" sz="3200" dirty="0"/>
          </a:p>
          <a:p>
            <a:r>
              <a:rPr lang="en-US" sz="3200" dirty="0"/>
              <a:t>Low safety factors, near 1, indicate the opposite and that some permanent support will be required.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4824717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E9F5EBDA-CACA-43CB-8053-7F538E32F574}"/>
              </a:ext>
            </a:extLst>
          </p:cNvPr>
          <p:cNvSpPr/>
          <p:nvPr/>
        </p:nvSpPr>
        <p:spPr>
          <a:xfrm>
            <a:off x="368768" y="320951"/>
            <a:ext cx="49383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i="1" dirty="0">
                <a:latin typeface="GillSans-BoldItalic"/>
              </a:rPr>
              <a:t>Single tunnels</a:t>
            </a:r>
            <a:endParaRPr lang="en-US" sz="3600" dirty="0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3C26E47D-82DE-432B-9C14-A033A8600181}"/>
              </a:ext>
            </a:extLst>
          </p:cNvPr>
          <p:cNvSpPr/>
          <p:nvPr/>
        </p:nvSpPr>
        <p:spPr>
          <a:xfrm>
            <a:off x="530132" y="1293657"/>
            <a:ext cx="1035302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The shape in Figure is symmetric about a vertical axis, but there is no symmetry about any horizontal axis as there is for circular, elliptical, and rectangular sections. </a:t>
            </a:r>
          </a:p>
          <a:p>
            <a:endParaRPr lang="en-US" sz="3200" dirty="0"/>
          </a:p>
          <a:p>
            <a:r>
              <a:rPr lang="en-US" sz="3200" dirty="0"/>
              <a:t>For this reason, no simple analytical formulas are available for estimating stress concentration factors for an arched back tunnel.</a:t>
            </a:r>
          </a:p>
          <a:p>
            <a:endParaRPr lang="en-US" sz="3200" dirty="0"/>
          </a:p>
          <a:p>
            <a:r>
              <a:rPr lang="en-US" sz="3200" dirty="0"/>
              <a:t>Numerical methods serves the purpose instead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3990848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E9F5EBDA-CACA-43CB-8053-7F538E32F574}"/>
              </a:ext>
            </a:extLst>
          </p:cNvPr>
          <p:cNvSpPr/>
          <p:nvPr/>
        </p:nvSpPr>
        <p:spPr>
          <a:xfrm>
            <a:off x="190723" y="320951"/>
            <a:ext cx="611450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i="1" dirty="0">
                <a:latin typeface="GillSans-BoldItalic"/>
              </a:rPr>
              <a:t>Single tunnels</a:t>
            </a:r>
            <a:r>
              <a:rPr lang="en-US" sz="2400" b="1" i="1" dirty="0">
                <a:latin typeface="GillSans-BoldItalic"/>
              </a:rPr>
              <a:t> –Arched back</a:t>
            </a:r>
            <a:r>
              <a:rPr lang="en-US" sz="3200" b="1" i="1" dirty="0">
                <a:latin typeface="GillSans-BoldItalic"/>
              </a:rPr>
              <a:t>:   </a:t>
            </a:r>
            <a:r>
              <a:rPr lang="pl-PL" sz="2000" i="1" dirty="0"/>
              <a:t>H/W </a:t>
            </a:r>
            <a:r>
              <a:rPr lang="pl-PL" sz="2000" dirty="0"/>
              <a:t>= 1</a:t>
            </a:r>
            <a:endParaRPr lang="en-US" sz="3200" dirty="0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3C26E47D-82DE-432B-9C14-A033A8600181}"/>
              </a:ext>
            </a:extLst>
          </p:cNvPr>
          <p:cNvSpPr/>
          <p:nvPr/>
        </p:nvSpPr>
        <p:spPr>
          <a:xfrm>
            <a:off x="530132" y="1027849"/>
            <a:ext cx="5565868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Figure b shows the stress distribution that results when the </a:t>
            </a:r>
            <a:r>
              <a:rPr lang="en-US" sz="3200" dirty="0" err="1"/>
              <a:t>preexcavation</a:t>
            </a:r>
            <a:r>
              <a:rPr lang="en-US" sz="3200" dirty="0"/>
              <a:t> stress field is uniaxial and vertical (</a:t>
            </a:r>
            <a:r>
              <a:rPr lang="en-US" sz="3200" i="1" dirty="0"/>
              <a:t>Sy </a:t>
            </a:r>
            <a:r>
              <a:rPr lang="en-US" sz="3200" dirty="0"/>
              <a:t>= 1,</a:t>
            </a:r>
          </a:p>
          <a:p>
            <a:r>
              <a:rPr lang="en-US" sz="3200" i="1" dirty="0" err="1"/>
              <a:t>Sx</a:t>
            </a:r>
            <a:r>
              <a:rPr lang="en-US" sz="3200" i="1" dirty="0"/>
              <a:t> </a:t>
            </a:r>
            <a:r>
              <a:rPr lang="en-US" sz="3200" dirty="0"/>
              <a:t>= 0); </a:t>
            </a:r>
          </a:p>
          <a:p>
            <a:r>
              <a:rPr lang="en-US" sz="3200" dirty="0"/>
              <a:t>Figure c shows the result when the </a:t>
            </a:r>
            <a:r>
              <a:rPr lang="en-US" sz="3200" dirty="0" err="1"/>
              <a:t>preexcavation</a:t>
            </a:r>
            <a:r>
              <a:rPr lang="en-US" sz="3200" dirty="0"/>
              <a:t> stress field is uniaxial and horizontal (</a:t>
            </a:r>
            <a:r>
              <a:rPr lang="en-US" sz="3200" i="1" dirty="0"/>
              <a:t>Sy </a:t>
            </a:r>
            <a:r>
              <a:rPr lang="en-US" sz="3200" dirty="0"/>
              <a:t>= 0, </a:t>
            </a:r>
            <a:r>
              <a:rPr lang="en-US" sz="3200" i="1" dirty="0" err="1"/>
              <a:t>Sx</a:t>
            </a:r>
            <a:r>
              <a:rPr lang="en-US" sz="3200" i="1" dirty="0"/>
              <a:t> </a:t>
            </a:r>
            <a:r>
              <a:rPr lang="en-US" sz="3200" dirty="0"/>
              <a:t>= 1), and </a:t>
            </a:r>
          </a:p>
          <a:p>
            <a:r>
              <a:rPr lang="en-US" sz="3200" dirty="0"/>
              <a:t>Figure c shows the hydrostatic case (</a:t>
            </a:r>
            <a:r>
              <a:rPr lang="en-US" sz="3200" i="1" dirty="0"/>
              <a:t>Sy </a:t>
            </a:r>
            <a:r>
              <a:rPr lang="en-US" sz="3200" dirty="0"/>
              <a:t>= </a:t>
            </a:r>
            <a:r>
              <a:rPr lang="en-US" sz="3200" i="1" dirty="0" err="1"/>
              <a:t>Sx</a:t>
            </a:r>
            <a:r>
              <a:rPr lang="en-US" sz="3200" i="1" dirty="0"/>
              <a:t> </a:t>
            </a:r>
            <a:r>
              <a:rPr lang="en-US" sz="3200" dirty="0"/>
              <a:t>= 1).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9724E130-CC9B-4223-9FF2-09F838F9E8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5409" y="143443"/>
            <a:ext cx="5347285" cy="552225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31DB1061-9361-4F63-B57B-A4CA1C4435D4}"/>
              </a:ext>
            </a:extLst>
          </p:cNvPr>
          <p:cNvSpPr/>
          <p:nvPr/>
        </p:nvSpPr>
        <p:spPr>
          <a:xfrm>
            <a:off x="6526301" y="5620444"/>
            <a:ext cx="538657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i="1" dirty="0">
                <a:latin typeface="TimesNewRomanPSMT"/>
              </a:rPr>
              <a:t>The horizontal bar under the note </a:t>
            </a:r>
            <a:r>
              <a:rPr lang="en-US" sz="2400" i="1" dirty="0">
                <a:latin typeface="TimesNewRomanPS-ItalicMT"/>
              </a:rPr>
              <a:t>K </a:t>
            </a:r>
            <a:r>
              <a:rPr lang="en-US" sz="2400" i="1" dirty="0">
                <a:latin typeface="MTSYN"/>
              </a:rPr>
              <a:t>= </a:t>
            </a:r>
            <a:r>
              <a:rPr lang="en-US" sz="2400" i="1" dirty="0">
                <a:latin typeface="TimesNewRomanPSMT"/>
              </a:rPr>
              <a:t>1 indicates the length of line for a stress concentration of one</a:t>
            </a:r>
            <a:endParaRPr lang="en-US" sz="2400" i="1" dirty="0"/>
          </a:p>
        </p:txBody>
      </p:sp>
    </p:spTree>
    <p:extLst>
      <p:ext uri="{BB962C8B-B14F-4D97-AF65-F5344CB8AC3E}">
        <p14:creationId xmlns:p14="http://schemas.microsoft.com/office/powerpoint/2010/main" val="36414798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E9F5EBDA-CACA-43CB-8053-7F538E32F574}"/>
              </a:ext>
            </a:extLst>
          </p:cNvPr>
          <p:cNvSpPr/>
          <p:nvPr/>
        </p:nvSpPr>
        <p:spPr>
          <a:xfrm>
            <a:off x="368768" y="320951"/>
            <a:ext cx="49383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i="1" dirty="0">
                <a:latin typeface="GillSans-BoldItalic"/>
              </a:rPr>
              <a:t>Single tunnels</a:t>
            </a:r>
            <a:endParaRPr lang="en-US" sz="3600" dirty="0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3C26E47D-82DE-432B-9C14-A033A8600181}"/>
              </a:ext>
            </a:extLst>
          </p:cNvPr>
          <p:cNvSpPr/>
          <p:nvPr/>
        </p:nvSpPr>
        <p:spPr>
          <a:xfrm>
            <a:off x="444360" y="1691237"/>
            <a:ext cx="1130328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In all cases, the tunnel axis is assumed to be parallel to a principal stress direction. </a:t>
            </a:r>
          </a:p>
          <a:p>
            <a:r>
              <a:rPr lang="en-US" sz="3200" dirty="0"/>
              <a:t>These results are based on the assumption of elastic behavior and do not depend on the construction sequence</a:t>
            </a:r>
            <a:endParaRPr lang="en-US" sz="8800" dirty="0"/>
          </a:p>
        </p:txBody>
      </p:sp>
    </p:spTree>
    <p:extLst>
      <p:ext uri="{BB962C8B-B14F-4D97-AF65-F5344CB8AC3E}">
        <p14:creationId xmlns:p14="http://schemas.microsoft.com/office/powerpoint/2010/main" val="31968689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327B7554-72A5-49CC-A4EC-7698F24CA367}"/>
              </a:ext>
            </a:extLst>
          </p:cNvPr>
          <p:cNvSpPr/>
          <p:nvPr/>
        </p:nvSpPr>
        <p:spPr>
          <a:xfrm>
            <a:off x="368768" y="1136908"/>
            <a:ext cx="656991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latin typeface="TimesNewRomanPSMT"/>
              </a:rPr>
              <a:t>Under </a:t>
            </a:r>
            <a:r>
              <a:rPr lang="en-US" sz="3200" i="1" dirty="0">
                <a:latin typeface="TimesNewRomanPS-ItalicMT"/>
              </a:rPr>
              <a:t>vertical </a:t>
            </a:r>
            <a:r>
              <a:rPr lang="en-US" sz="3200" dirty="0">
                <a:latin typeface="TimesNewRomanPSMT"/>
              </a:rPr>
              <a:t>load </a:t>
            </a:r>
            <a:r>
              <a:rPr lang="en-US" sz="3200" dirty="0"/>
              <a:t>(</a:t>
            </a:r>
            <a:r>
              <a:rPr lang="en-US" sz="3200" i="1" dirty="0"/>
              <a:t>Sy </a:t>
            </a:r>
            <a:r>
              <a:rPr lang="en-US" sz="3200" dirty="0"/>
              <a:t>= 1, </a:t>
            </a:r>
            <a:r>
              <a:rPr lang="en-US" sz="3200" i="1" dirty="0" err="1"/>
              <a:t>Sx</a:t>
            </a:r>
            <a:r>
              <a:rPr lang="en-US" sz="3200" i="1" dirty="0"/>
              <a:t> </a:t>
            </a:r>
            <a:r>
              <a:rPr lang="en-US" sz="3200" dirty="0"/>
              <a:t>= 0);</a:t>
            </a:r>
            <a:r>
              <a:rPr lang="en-US" sz="3200" dirty="0">
                <a:latin typeface="TimesNewRomanPSMT"/>
              </a:rPr>
              <a:t> </a:t>
            </a:r>
            <a:r>
              <a:rPr lang="en-US" sz="3200" i="1" dirty="0">
                <a:latin typeface="TimesNewRomanPS-ItalicMT"/>
              </a:rPr>
              <a:t>tension </a:t>
            </a:r>
            <a:r>
              <a:rPr lang="en-US" sz="3200" dirty="0">
                <a:latin typeface="TimesNewRomanPSMT"/>
              </a:rPr>
              <a:t>nearly equal in magnitude to the applied compression appears at the center of the floor or bottom and at the crown, while high </a:t>
            </a:r>
            <a:r>
              <a:rPr lang="en-US" sz="3200" i="1" dirty="0">
                <a:latin typeface="TimesNewRomanPS-ItalicMT"/>
              </a:rPr>
              <a:t>compressive </a:t>
            </a:r>
            <a:r>
              <a:rPr lang="en-US" sz="3200" dirty="0">
                <a:latin typeface="TimesNewRomanPSMT"/>
              </a:rPr>
              <a:t>stresses appear at the bottom corners and along the shoulders at the top of the ribs (vertical wall sections).</a:t>
            </a:r>
            <a:endParaRPr lang="en-US" sz="3200" dirty="0"/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C1F6DBA2-602F-48E4-812B-5740AA2396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8080" y="120089"/>
            <a:ext cx="3257802" cy="661528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B70F781C-B23B-4CD1-9915-278B8C8C3A7E}"/>
              </a:ext>
            </a:extLst>
          </p:cNvPr>
          <p:cNvSpPr/>
          <p:nvPr/>
        </p:nvSpPr>
        <p:spPr>
          <a:xfrm>
            <a:off x="190723" y="320951"/>
            <a:ext cx="71603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i="1" dirty="0">
                <a:latin typeface="GillSans-BoldItalic"/>
              </a:rPr>
              <a:t>Single tunnels:     </a:t>
            </a:r>
            <a:r>
              <a:rPr lang="pl-PL" sz="2400" i="1" dirty="0"/>
              <a:t>H/W </a:t>
            </a:r>
            <a:r>
              <a:rPr lang="pl-PL" sz="2400" dirty="0"/>
              <a:t>= 1, </a:t>
            </a:r>
            <a:r>
              <a:rPr lang="pl-PL" sz="2400" i="1" dirty="0"/>
              <a:t>Sy </a:t>
            </a:r>
            <a:r>
              <a:rPr lang="pl-PL" sz="2400" dirty="0"/>
              <a:t>= 1, </a:t>
            </a:r>
            <a:r>
              <a:rPr lang="pl-PL" sz="2400" i="1" dirty="0"/>
              <a:t>Sx </a:t>
            </a:r>
            <a:r>
              <a:rPr lang="pl-PL" sz="2400" dirty="0"/>
              <a:t>= 0,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6825407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E9F5EBDA-CACA-43CB-8053-7F538E32F574}"/>
              </a:ext>
            </a:extLst>
          </p:cNvPr>
          <p:cNvSpPr/>
          <p:nvPr/>
        </p:nvSpPr>
        <p:spPr>
          <a:xfrm>
            <a:off x="368768" y="320951"/>
            <a:ext cx="49383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i="1" dirty="0">
                <a:latin typeface="GillSans-BoldItalic"/>
              </a:rPr>
              <a:t>Single tunnels</a:t>
            </a:r>
            <a:endParaRPr lang="en-US" sz="3600" dirty="0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3C26E47D-82DE-432B-9C14-A033A8600181}"/>
              </a:ext>
            </a:extLst>
          </p:cNvPr>
          <p:cNvSpPr/>
          <p:nvPr/>
        </p:nvSpPr>
        <p:spPr>
          <a:xfrm>
            <a:off x="444360" y="1278861"/>
            <a:ext cx="923752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Under </a:t>
            </a:r>
            <a:r>
              <a:rPr lang="en-US" sz="3200" i="1" dirty="0"/>
              <a:t>vertical </a:t>
            </a:r>
            <a:r>
              <a:rPr lang="en-US" sz="3200" dirty="0"/>
              <a:t>load, peak tensions in the floor and crown and rib compression are largely unaffected by height to width ratio (H/W). </a:t>
            </a:r>
          </a:p>
          <a:p>
            <a:endParaRPr lang="en-US" sz="3200" dirty="0"/>
          </a:p>
          <a:p>
            <a:r>
              <a:rPr lang="en-US" sz="3200" dirty="0"/>
              <a:t>Corner compression decreases nonlinearly with height to width ratio (but increases linearly with the reciprocal width to</a:t>
            </a:r>
          </a:p>
          <a:p>
            <a:r>
              <a:rPr lang="en-US" sz="3200" dirty="0"/>
              <a:t>height ratio)</a:t>
            </a:r>
            <a:endParaRPr lang="en-US" sz="34400" dirty="0"/>
          </a:p>
        </p:txBody>
      </p:sp>
    </p:spTree>
    <p:extLst>
      <p:ext uri="{BB962C8B-B14F-4D97-AF65-F5344CB8AC3E}">
        <p14:creationId xmlns:p14="http://schemas.microsoft.com/office/powerpoint/2010/main" val="23779559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E9F5EBDA-CACA-43CB-8053-7F538E32F574}"/>
              </a:ext>
            </a:extLst>
          </p:cNvPr>
          <p:cNvSpPr/>
          <p:nvPr/>
        </p:nvSpPr>
        <p:spPr>
          <a:xfrm>
            <a:off x="368768" y="320951"/>
            <a:ext cx="49383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i="1" dirty="0">
                <a:latin typeface="GillSans-BoldItalic"/>
              </a:rPr>
              <a:t>Single tunnels</a:t>
            </a:r>
            <a:endParaRPr lang="en-US" sz="3600" dirty="0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3C26E47D-82DE-432B-9C14-A033A8600181}"/>
              </a:ext>
            </a:extLst>
          </p:cNvPr>
          <p:cNvSpPr/>
          <p:nvPr/>
        </p:nvSpPr>
        <p:spPr>
          <a:xfrm>
            <a:off x="444360" y="1278861"/>
            <a:ext cx="1130328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In theory, a mathematically sharp, 90◦ corner, would result in an</a:t>
            </a:r>
          </a:p>
          <a:p>
            <a:r>
              <a:rPr lang="en-US" sz="3200" dirty="0"/>
              <a:t>infinite compressive stress concentration at the corner points. </a:t>
            </a:r>
          </a:p>
          <a:p>
            <a:endParaRPr lang="en-US" sz="3200" dirty="0"/>
          </a:p>
          <a:p>
            <a:r>
              <a:rPr lang="en-US" sz="3200" dirty="0"/>
              <a:t>In numerical analysis, the result is simply a high but not infinite stress concentration. </a:t>
            </a:r>
          </a:p>
          <a:p>
            <a:endParaRPr lang="en-US" sz="3200" dirty="0"/>
          </a:p>
          <a:p>
            <a:r>
              <a:rPr lang="en-US" sz="3200" dirty="0"/>
              <a:t>A rounded corner done deliberately or left to nature would reduce an extraordinarily high stress concentration</a:t>
            </a:r>
            <a:endParaRPr lang="en-US" sz="16600" dirty="0"/>
          </a:p>
        </p:txBody>
      </p:sp>
    </p:spTree>
    <p:extLst>
      <p:ext uri="{BB962C8B-B14F-4D97-AF65-F5344CB8AC3E}">
        <p14:creationId xmlns:p14="http://schemas.microsoft.com/office/powerpoint/2010/main" val="3833973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625</TotalTime>
  <Words>1239</Words>
  <Application>Microsoft Office PowerPoint</Application>
  <PresentationFormat>Widescreen</PresentationFormat>
  <Paragraphs>116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1" baseType="lpstr">
      <vt:lpstr>Arial</vt:lpstr>
      <vt:lpstr>Calibri</vt:lpstr>
      <vt:lpstr>Calibri Light</vt:lpstr>
      <vt:lpstr>GillSans</vt:lpstr>
      <vt:lpstr>GillSans-BoldItalic</vt:lpstr>
      <vt:lpstr>GillSans-Italic</vt:lpstr>
      <vt:lpstr>MTMI</vt:lpstr>
      <vt:lpstr>MTSYN</vt:lpstr>
      <vt:lpstr>TimesNewRomanPS-ItalicMT</vt:lpstr>
      <vt:lpstr>TimesNewRomanPSMT</vt:lpstr>
      <vt:lpstr>Office Theme</vt:lpstr>
      <vt:lpstr>Stress concentrations in Tunnel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Stress concentrations in Tunnel</dc:title>
  <dc:creator>Shopon .....</dc:creator>
  <cp:lastModifiedBy>HP</cp:lastModifiedBy>
  <cp:revision>25</cp:revision>
  <dcterms:created xsi:type="dcterms:W3CDTF">2019-12-01T17:25:23Z</dcterms:created>
  <dcterms:modified xsi:type="dcterms:W3CDTF">2022-01-02T17:27:04Z</dcterms:modified>
</cp:coreProperties>
</file>