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4" r:id="rId2"/>
    <p:sldId id="296" r:id="rId3"/>
    <p:sldId id="293" r:id="rId4"/>
    <p:sldId id="294" r:id="rId5"/>
    <p:sldId id="297" r:id="rId6"/>
    <p:sldId id="298" r:id="rId7"/>
    <p:sldId id="260" r:id="rId8"/>
    <p:sldId id="261" r:id="rId9"/>
    <p:sldId id="263" r:id="rId10"/>
    <p:sldId id="259" r:id="rId11"/>
    <p:sldId id="267" r:id="rId12"/>
    <p:sldId id="269" r:id="rId13"/>
    <p:sldId id="268" r:id="rId14"/>
    <p:sldId id="266" r:id="rId15"/>
    <p:sldId id="277" r:id="rId16"/>
    <p:sldId id="281" r:id="rId17"/>
    <p:sldId id="282" r:id="rId18"/>
    <p:sldId id="284" r:id="rId19"/>
    <p:sldId id="285" r:id="rId20"/>
    <p:sldId id="286" r:id="rId21"/>
    <p:sldId id="287" r:id="rId22"/>
    <p:sldId id="290" r:id="rId23"/>
    <p:sldId id="291" r:id="rId24"/>
    <p:sldId id="292" r:id="rId25"/>
    <p:sldId id="288" r:id="rId26"/>
    <p:sldId id="289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CBC0E-B528-4478-8F72-39551CCC93DF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4575C-BBBC-4C03-80E9-8F77853922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631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3BEEC-3FD5-4311-A80A-9A15A124077C}" type="slidenum">
              <a:rPr lang="en-US" altLang="ko-KR" smtClean="0"/>
              <a:pPr/>
              <a:t>7</a:t>
            </a:fld>
            <a:endParaRPr lang="en-US" altLang="ko-KR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68696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C431F-FD70-46F8-8217-93DAD3A2A8A6}" type="slidenum">
              <a:rPr lang="en-US" altLang="ko-KR" smtClean="0"/>
              <a:pPr/>
              <a:t>9</a:t>
            </a:fld>
            <a:endParaRPr lang="en-US" altLang="ko-KR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38583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5458A-97EB-46DB-A2D1-F50001D2286E}" type="slidenum">
              <a:rPr lang="en-US" altLang="ko-KR" smtClean="0"/>
              <a:pPr/>
              <a:t>12</a:t>
            </a:fld>
            <a:endParaRPr lang="en-US" altLang="ko-KR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338850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94E3C4-341B-49B2-BA59-A8B80DEB0C39}" type="slidenum">
              <a:rPr lang="en-US" altLang="ko-KR" smtClean="0"/>
              <a:pPr/>
              <a:t>22</a:t>
            </a:fld>
            <a:endParaRPr lang="en-US" altLang="ko-KR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434233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73250-14DD-41A1-AFDF-80587D31DB6A}" type="slidenum">
              <a:rPr lang="en-US" altLang="ko-KR" smtClean="0"/>
              <a:pPr/>
              <a:t>23</a:t>
            </a:fld>
            <a:endParaRPr lang="en-US" altLang="ko-KR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1774495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B6B9D1-8190-4C94-AE2E-8ED4A6189DC3}" type="slidenum">
              <a:rPr lang="en-US" altLang="ko-KR" smtClean="0"/>
              <a:pPr/>
              <a:t>24</a:t>
            </a:fld>
            <a:endParaRPr lang="en-US" altLang="ko-KR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59487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7C25-0D38-4BB3-AE91-650A6A21D761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FE4B-9D80-46D0-A9F1-11BB62A90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7C25-0D38-4BB3-AE91-650A6A21D761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FE4B-9D80-46D0-A9F1-11BB62A90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7C25-0D38-4BB3-AE91-650A6A21D761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FE4B-9D80-46D0-A9F1-11BB62A90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7C25-0D38-4BB3-AE91-650A6A21D761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FE4B-9D80-46D0-A9F1-11BB62A90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7C25-0D38-4BB3-AE91-650A6A21D761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FE4B-9D80-46D0-A9F1-11BB62A90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7C25-0D38-4BB3-AE91-650A6A21D761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FE4B-9D80-46D0-A9F1-11BB62A90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7C25-0D38-4BB3-AE91-650A6A21D761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FE4B-9D80-46D0-A9F1-11BB62A90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7C25-0D38-4BB3-AE91-650A6A21D761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FE4B-9D80-46D0-A9F1-11BB62A90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7C25-0D38-4BB3-AE91-650A6A21D761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FE4B-9D80-46D0-A9F1-11BB62A90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7C25-0D38-4BB3-AE91-650A6A21D761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FE4B-9D80-46D0-A9F1-11BB62A90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7C25-0D38-4BB3-AE91-650A6A21D761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FE4B-9D80-46D0-A9F1-11BB62A90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67C25-0D38-4BB3-AE91-650A6A21D761}" type="datetimeFigureOut">
              <a:rPr lang="ko-KR" altLang="en-US" smtClean="0"/>
              <a:pPr/>
              <a:t>2023-11-01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CFE4B-9D80-46D0-A9F1-11BB62A90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914400" y="1600200"/>
            <a:ext cx="73152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5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Protein Metabolism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448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Amino acid Metabolism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55689" y="1666548"/>
            <a:ext cx="2423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/>
              <a:t>Catabolic Pathway</a:t>
            </a:r>
            <a:endParaRPr lang="ko-KR" alt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62526" y="2072136"/>
            <a:ext cx="204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/>
              <a:t>- </a:t>
            </a:r>
            <a:r>
              <a:rPr lang="en-US" altLang="ko-KR" b="1" dirty="0" err="1" smtClean="0"/>
              <a:t>Transamination</a:t>
            </a:r>
            <a:endParaRPr lang="ko-KR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43431" y="2421635"/>
            <a:ext cx="2857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/>
              <a:t>- Oxidative </a:t>
            </a:r>
            <a:r>
              <a:rPr lang="en-US" altLang="ko-KR" b="1" dirty="0" err="1" smtClean="0"/>
              <a:t>deamination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" y="0"/>
            <a:ext cx="9143999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400" b="1" dirty="0" err="1" smtClean="0">
                <a:ea typeface="굴림" charset="-127"/>
              </a:rPr>
              <a:t>Transamination</a:t>
            </a:r>
            <a:r>
              <a:rPr lang="en-US" altLang="ko-KR" sz="2400" b="1" dirty="0" smtClean="0">
                <a:ea typeface="굴림" charset="-127"/>
              </a:rPr>
              <a:t> reaction</a:t>
            </a:r>
            <a:endParaRPr lang="ko-KR" altLang="en-US" sz="2400" b="1" dirty="0">
              <a:ea typeface="굴림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9104" y="1136590"/>
            <a:ext cx="2051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err="1" smtClean="0"/>
              <a:t>Transamination</a:t>
            </a:r>
            <a:endParaRPr lang="ko-KR" alt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59379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The transfer of an </a:t>
            </a:r>
            <a:r>
              <a:rPr lang="el-GR" altLang="ko-KR" dirty="0" smtClean="0">
                <a:latin typeface="+mn-ea"/>
              </a:rPr>
              <a:t>α</a:t>
            </a:r>
            <a:r>
              <a:rPr lang="en-US" altLang="ko-KR" dirty="0" smtClean="0">
                <a:latin typeface="+mn-ea"/>
              </a:rPr>
              <a:t>-amino group from one amino acid to an </a:t>
            </a:r>
            <a:r>
              <a:rPr lang="el-GR" altLang="ko-KR" dirty="0" smtClean="0">
                <a:latin typeface="+mn-ea"/>
              </a:rPr>
              <a:t>α</a:t>
            </a:r>
            <a:r>
              <a:rPr lang="en-US" altLang="ko-KR" dirty="0" smtClean="0">
                <a:latin typeface="+mn-ea"/>
              </a:rPr>
              <a:t>-</a:t>
            </a:r>
            <a:r>
              <a:rPr lang="en-US" altLang="ko-KR" dirty="0" err="1" smtClean="0">
                <a:latin typeface="+mn-ea"/>
              </a:rPr>
              <a:t>ketoacid</a:t>
            </a:r>
            <a:r>
              <a:rPr lang="en-US" altLang="ko-KR" dirty="0" smtClean="0">
                <a:latin typeface="+mn-ea"/>
              </a:rPr>
              <a:t> with simultaneous conversion another </a:t>
            </a:r>
            <a:r>
              <a:rPr lang="en-US" altLang="ko-KR" dirty="0" err="1" smtClean="0">
                <a:latin typeface="+mn-ea"/>
              </a:rPr>
              <a:t>ketoacid</a:t>
            </a:r>
            <a:r>
              <a:rPr lang="en-US" altLang="ko-KR" dirty="0" smtClean="0">
                <a:latin typeface="+mn-ea"/>
              </a:rPr>
              <a:t> to an amino acid </a:t>
            </a:r>
            <a:r>
              <a:rPr lang="en-US" altLang="ko-KR" dirty="0" err="1" smtClean="0">
                <a:latin typeface="+mn-ea"/>
              </a:rPr>
              <a:t>catalysed</a:t>
            </a:r>
            <a:r>
              <a:rPr lang="en-US" altLang="ko-KR" dirty="0" smtClean="0">
                <a:latin typeface="+mn-ea"/>
              </a:rPr>
              <a:t> by the enzyme </a:t>
            </a:r>
            <a:r>
              <a:rPr lang="en-US" altLang="ko-KR" b="1" dirty="0" err="1" smtClean="0">
                <a:latin typeface="+mn-ea"/>
              </a:rPr>
              <a:t>aminotransferase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is called </a:t>
            </a:r>
            <a:r>
              <a:rPr lang="en-US" altLang="ko-KR" b="1" dirty="0" err="1" smtClean="0">
                <a:latin typeface="+mn-ea"/>
              </a:rPr>
              <a:t>transamination</a:t>
            </a:r>
            <a:r>
              <a:rPr lang="en-US" altLang="ko-KR" dirty="0" smtClean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gure_18_04"/>
          <p:cNvPicPr>
            <a:picLocks noChangeAspect="1" noChangeArrowheads="1"/>
          </p:cNvPicPr>
          <p:nvPr/>
        </p:nvPicPr>
        <p:blipFill>
          <a:blip r:embed="rId3" cstate="print"/>
          <a:srcRect b="7043"/>
          <a:stretch>
            <a:fillRect/>
          </a:stretch>
        </p:blipFill>
        <p:spPr bwMode="auto">
          <a:xfrm>
            <a:off x="381000" y="762000"/>
            <a:ext cx="3621088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773113"/>
            <a:ext cx="3352800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" y="0"/>
            <a:ext cx="9143999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400" b="1" dirty="0" err="1" smtClean="0">
                <a:ea typeface="굴림" charset="-127"/>
              </a:rPr>
              <a:t>Transamination</a:t>
            </a:r>
            <a:r>
              <a:rPr lang="en-US" altLang="ko-KR" sz="2400" b="1" dirty="0" smtClean="0">
                <a:ea typeface="굴림" charset="-127"/>
              </a:rPr>
              <a:t> reaction</a:t>
            </a:r>
            <a:endParaRPr lang="ko-KR" altLang="en-US" sz="2400" b="1" dirty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473075" y="1401763"/>
            <a:ext cx="8153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>
                <a:ea typeface="굴림" charset="-127"/>
              </a:rPr>
              <a:t>This transfer of amino groups from one carbon skeleton to another is catalyzed by a family of enzymes called </a:t>
            </a:r>
            <a:r>
              <a:rPr lang="en-US" altLang="ko-KR" dirty="0" err="1">
                <a:ea typeface="굴림" charset="-127"/>
              </a:rPr>
              <a:t>aminotransferases</a:t>
            </a:r>
            <a:r>
              <a:rPr lang="en-US" altLang="ko-KR" dirty="0">
                <a:ea typeface="굴림" charset="-127"/>
              </a:rPr>
              <a:t>(formerly called trans -</a:t>
            </a:r>
            <a:r>
              <a:rPr lang="en-US" altLang="ko-KR" dirty="0" err="1">
                <a:ea typeface="굴림" charset="-127"/>
              </a:rPr>
              <a:t>aminases</a:t>
            </a:r>
            <a:r>
              <a:rPr lang="en-US" altLang="ko-KR" dirty="0">
                <a:ea typeface="굴림" charset="-127"/>
              </a:rPr>
              <a:t>). </a:t>
            </a:r>
          </a:p>
          <a:p>
            <a:endParaRPr lang="en-US" altLang="ko-KR" dirty="0">
              <a:ea typeface="굴림" charset="-127"/>
            </a:endParaRPr>
          </a:p>
          <a:p>
            <a:r>
              <a:rPr lang="en-US" altLang="ko-KR" dirty="0">
                <a:ea typeface="굴림" charset="-127"/>
              </a:rPr>
              <a:t>These enzymes are found in the </a:t>
            </a:r>
            <a:r>
              <a:rPr lang="en-US" altLang="ko-KR" b="1" dirty="0" err="1">
                <a:ea typeface="굴림" charset="-127"/>
              </a:rPr>
              <a:t>cytosol</a:t>
            </a:r>
            <a:r>
              <a:rPr lang="en-US" altLang="ko-KR" b="1" dirty="0">
                <a:ea typeface="굴림" charset="-127"/>
              </a:rPr>
              <a:t> and mitochondria </a:t>
            </a:r>
            <a:r>
              <a:rPr lang="en-US" altLang="ko-KR" dirty="0">
                <a:ea typeface="굴림" charset="-127"/>
              </a:rPr>
              <a:t>of cells through  out the body—especially those of the </a:t>
            </a:r>
            <a:r>
              <a:rPr lang="en-US" altLang="ko-KR" dirty="0" smtClean="0">
                <a:ea typeface="굴림" charset="-127"/>
              </a:rPr>
              <a:t>liver, kidney</a:t>
            </a:r>
            <a:r>
              <a:rPr lang="en-US" altLang="ko-KR" dirty="0">
                <a:ea typeface="굴림" charset="-127"/>
              </a:rPr>
              <a:t>, intestine, and muscle. </a:t>
            </a:r>
          </a:p>
          <a:p>
            <a:endParaRPr lang="en-US" altLang="ko-KR" dirty="0">
              <a:ea typeface="굴림" charset="-127"/>
            </a:endParaRPr>
          </a:p>
          <a:p>
            <a:r>
              <a:rPr lang="en-US" altLang="ko-KR" dirty="0">
                <a:ea typeface="굴림" charset="-127"/>
              </a:rPr>
              <a:t>All amino acids, with the exception of lysine and </a:t>
            </a:r>
            <a:r>
              <a:rPr lang="en-US" altLang="ko-KR" dirty="0" err="1">
                <a:ea typeface="굴림" charset="-127"/>
              </a:rPr>
              <a:t>threonine</a:t>
            </a:r>
            <a:r>
              <a:rPr lang="en-US" altLang="ko-KR" dirty="0">
                <a:ea typeface="굴림" charset="-127"/>
              </a:rPr>
              <a:t>, participate in </a:t>
            </a:r>
            <a:r>
              <a:rPr lang="en-US" altLang="ko-KR" dirty="0" err="1">
                <a:ea typeface="굴림" charset="-127"/>
              </a:rPr>
              <a:t>transamination</a:t>
            </a:r>
            <a:r>
              <a:rPr lang="en-US" altLang="ko-KR" dirty="0">
                <a:ea typeface="굴림" charset="-127"/>
              </a:rPr>
              <a:t> at some point in their catabolism.</a:t>
            </a:r>
            <a:endParaRPr lang="ko-KR" altLang="en-US" dirty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/>
              <a:t>Oxidative </a:t>
            </a:r>
            <a:r>
              <a:rPr lang="en-US" altLang="ko-KR" sz="2800" b="1" dirty="0" err="1" smtClean="0"/>
              <a:t>deamination</a:t>
            </a:r>
            <a:endParaRPr lang="ko-KR" altLang="en-US" sz="28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8200" y="2116380"/>
            <a:ext cx="7543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dirty="0">
                <a:ea typeface="굴림" charset="-127"/>
              </a:rPr>
              <a:t>The  amino  groups  from  many  of the </a:t>
            </a:r>
            <a:r>
              <a:rPr lang="el-GR" altLang="ko-KR" dirty="0"/>
              <a:t>α</a:t>
            </a:r>
            <a:r>
              <a:rPr lang="en-US" altLang="ko-KR" dirty="0">
                <a:ea typeface="굴림" charset="-127"/>
              </a:rPr>
              <a:t>-amino  acids  are  collected  in  the  liver  in  the  form  of  the amino  group of  L-glutamate  </a:t>
            </a:r>
            <a:r>
              <a:rPr lang="en-US" altLang="ko-KR" dirty="0" smtClean="0">
                <a:ea typeface="굴림" charset="-127"/>
              </a:rPr>
              <a:t>molecules coupled with oxidation.  </a:t>
            </a:r>
            <a:r>
              <a:rPr lang="en-US" altLang="ko-KR" b="1" i="1" dirty="0">
                <a:ea typeface="굴림" charset="-127"/>
              </a:rPr>
              <a:t>These  amino groups  must next be removed  from  glutamate  to  prepare  them  for  excretion.</a:t>
            </a:r>
            <a:endParaRPr lang="ko-KR" altLang="en-US" b="1" i="1" dirty="0">
              <a:ea typeface="굴림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38200" y="3775584"/>
            <a:ext cx="7391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ea typeface="굴림" charset="-127"/>
              </a:rPr>
              <a:t>In  </a:t>
            </a:r>
            <a:r>
              <a:rPr lang="en-US" altLang="ko-KR" b="1" dirty="0" err="1">
                <a:ea typeface="굴림" charset="-127"/>
              </a:rPr>
              <a:t>hepatocytes</a:t>
            </a:r>
            <a:r>
              <a:rPr lang="en-US" altLang="ko-KR" dirty="0">
                <a:ea typeface="굴림" charset="-127"/>
              </a:rPr>
              <a:t>,  glutamate  is transported  from  the  </a:t>
            </a:r>
            <a:r>
              <a:rPr lang="en-US" altLang="ko-KR" dirty="0" err="1">
                <a:ea typeface="굴림" charset="-127"/>
              </a:rPr>
              <a:t>cytosol</a:t>
            </a:r>
            <a:r>
              <a:rPr lang="en-US" altLang="ko-KR" dirty="0">
                <a:ea typeface="굴림" charset="-127"/>
              </a:rPr>
              <a:t>  into  mitochondria,  where  it undergoes  </a:t>
            </a:r>
            <a:r>
              <a:rPr lang="en-US" altLang="ko-KR" b="1" dirty="0">
                <a:ea typeface="굴림" charset="-127"/>
              </a:rPr>
              <a:t>oxidative  </a:t>
            </a:r>
            <a:r>
              <a:rPr lang="en-US" altLang="ko-KR" b="1" dirty="0" err="1">
                <a:ea typeface="굴림" charset="-127"/>
              </a:rPr>
              <a:t>deamination</a:t>
            </a:r>
            <a:r>
              <a:rPr lang="en-US" altLang="ko-KR" dirty="0">
                <a:ea typeface="굴림" charset="-127"/>
              </a:rPr>
              <a:t>  catalyzed  by  </a:t>
            </a:r>
            <a:r>
              <a:rPr lang="en-US" altLang="ko-KR" b="1" dirty="0">
                <a:ea typeface="굴림" charset="-127"/>
              </a:rPr>
              <a:t>L-glutamate </a:t>
            </a:r>
            <a:r>
              <a:rPr lang="en-US" altLang="ko-KR" b="1" dirty="0" err="1">
                <a:ea typeface="굴림" charset="-127"/>
              </a:rPr>
              <a:t>dehydrogenase</a:t>
            </a:r>
            <a:r>
              <a:rPr lang="en-US" altLang="ko-KR" b="1" dirty="0">
                <a:ea typeface="굴림" charset="-127"/>
              </a:rPr>
              <a:t>. </a:t>
            </a:r>
          </a:p>
          <a:p>
            <a:endParaRPr lang="en-US" altLang="ko-KR" dirty="0" smtClean="0">
              <a:ea typeface="굴림" charset="-127"/>
            </a:endParaRPr>
          </a:p>
          <a:p>
            <a:r>
              <a:rPr lang="en-US" altLang="ko-KR" dirty="0" smtClean="0">
                <a:ea typeface="굴림" charset="-127"/>
              </a:rPr>
              <a:t>It  </a:t>
            </a:r>
            <a:r>
              <a:rPr lang="en-US" altLang="ko-KR" dirty="0">
                <a:ea typeface="굴림" charset="-127"/>
              </a:rPr>
              <a:t>is the  only  enzyme  that  can  use  either  </a:t>
            </a:r>
            <a:r>
              <a:rPr lang="en-US" altLang="ko-KR" dirty="0" err="1">
                <a:ea typeface="굴림" charset="-127"/>
              </a:rPr>
              <a:t>NAD</a:t>
            </a:r>
            <a:r>
              <a:rPr lang="en-US" altLang="ko-KR" dirty="0">
                <a:ea typeface="굴림" charset="-127"/>
              </a:rPr>
              <a:t>+  or  </a:t>
            </a:r>
            <a:r>
              <a:rPr lang="en-US" altLang="ko-KR" dirty="0" err="1">
                <a:ea typeface="굴림" charset="-127"/>
              </a:rPr>
              <a:t>NADP</a:t>
            </a:r>
            <a:r>
              <a:rPr lang="en-US" altLang="ko-KR" dirty="0">
                <a:ea typeface="굴림" charset="-127"/>
              </a:rPr>
              <a:t>+  as the  acceptor  of  reducing  equivalent.</a:t>
            </a:r>
            <a:endParaRPr lang="ko-KR" altLang="en-US" dirty="0">
              <a:ea typeface="굴림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5554435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Purpose oxidative </a:t>
            </a:r>
            <a:r>
              <a:rPr lang="en-US" altLang="ko-KR" dirty="0" err="1" smtClean="0"/>
              <a:t>deamination</a:t>
            </a:r>
            <a:r>
              <a:rPr lang="en-US" altLang="ko-KR" dirty="0" smtClean="0"/>
              <a:t> is to provide </a:t>
            </a:r>
            <a:r>
              <a:rPr lang="en-US" altLang="ko-KR" dirty="0" err="1" smtClean="0"/>
              <a:t>NH3</a:t>
            </a:r>
            <a:r>
              <a:rPr lang="en-US" altLang="ko-KR" dirty="0" smtClean="0"/>
              <a:t> for </a:t>
            </a:r>
            <a:r>
              <a:rPr lang="en-US" altLang="ko-KR" b="1" dirty="0" smtClean="0"/>
              <a:t>urea synthesis </a:t>
            </a:r>
            <a:r>
              <a:rPr lang="en-US" altLang="ko-KR" dirty="0" smtClean="0"/>
              <a:t>and α-</a:t>
            </a:r>
            <a:r>
              <a:rPr lang="en-US" altLang="ko-KR" dirty="0" err="1" smtClean="0"/>
              <a:t>Keto</a:t>
            </a:r>
            <a:r>
              <a:rPr lang="en-US" altLang="ko-KR" dirty="0" smtClean="0"/>
              <a:t> acids for a variety of reactions including </a:t>
            </a:r>
            <a:r>
              <a:rPr lang="en-US" altLang="ko-KR" b="1" dirty="0" smtClean="0"/>
              <a:t>energy generations</a:t>
            </a:r>
            <a:endParaRPr lang="ko-KR" alt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828800" y="995508"/>
            <a:ext cx="54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</a:rPr>
              <a:t>Oxidative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deamination</a:t>
            </a:r>
            <a:r>
              <a:rPr lang="en-US" altLang="ko-KR" b="1" dirty="0" smtClean="0">
                <a:solidFill>
                  <a:srgbClr val="0070C0"/>
                </a:solidFill>
              </a:rPr>
              <a:t> is  the  liberation  of free  ammonia  from the  amino group of 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aminoacids</a:t>
            </a:r>
            <a:r>
              <a:rPr lang="en-US" altLang="ko-KR" b="1" dirty="0" smtClean="0">
                <a:solidFill>
                  <a:srgbClr val="0070C0"/>
                </a:solidFill>
              </a:rPr>
              <a:t> coupled  with  oxidation. 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_18_07"/>
          <p:cNvPicPr>
            <a:picLocks noChangeAspect="1" noChangeArrowheads="1"/>
          </p:cNvPicPr>
          <p:nvPr/>
        </p:nvPicPr>
        <p:blipFill>
          <a:blip r:embed="rId2" cstate="print"/>
          <a:srcRect b="7970"/>
          <a:stretch>
            <a:fillRect/>
          </a:stretch>
        </p:blipFill>
        <p:spPr bwMode="auto">
          <a:xfrm>
            <a:off x="57103" y="661952"/>
            <a:ext cx="4259262" cy="463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24250" y="4029790"/>
            <a:ext cx="5562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dirty="0" smtClean="0">
                <a:ea typeface="굴림" charset="-127"/>
              </a:rPr>
              <a:t>The  </a:t>
            </a:r>
            <a:r>
              <a:rPr lang="en-US" altLang="ko-KR" sz="1600" dirty="0">
                <a:ea typeface="굴림" charset="-127"/>
              </a:rPr>
              <a:t>glutamate  </a:t>
            </a:r>
            <a:r>
              <a:rPr lang="en-US" altLang="ko-KR" sz="1600" dirty="0" err="1">
                <a:ea typeface="굴림" charset="-127"/>
              </a:rPr>
              <a:t>dehydrogenase</a:t>
            </a:r>
            <a:r>
              <a:rPr lang="en-US" altLang="ko-KR" sz="1600" dirty="0">
                <a:ea typeface="굴림" charset="-127"/>
              </a:rPr>
              <a:t>  of mammalian  liver  has  the  unusual  capacity  to use  either  </a:t>
            </a:r>
            <a:r>
              <a:rPr lang="en-US" altLang="ko-KR" sz="1600" dirty="0" err="1">
                <a:ea typeface="굴림" charset="-127"/>
              </a:rPr>
              <a:t>NAD</a:t>
            </a:r>
            <a:r>
              <a:rPr lang="en-US" altLang="ko-KR" sz="1600" dirty="0">
                <a:ea typeface="굴림" charset="-127"/>
              </a:rPr>
              <a:t>*  or </a:t>
            </a:r>
            <a:r>
              <a:rPr lang="en-US" altLang="ko-KR" sz="1600" dirty="0" err="1">
                <a:ea typeface="굴림" charset="-127"/>
              </a:rPr>
              <a:t>NADP</a:t>
            </a:r>
            <a:r>
              <a:rPr lang="en-US" altLang="ko-KR" sz="1600" dirty="0">
                <a:ea typeface="굴림" charset="-127"/>
              </a:rPr>
              <a:t>+  as  cofactor.  </a:t>
            </a:r>
          </a:p>
          <a:p>
            <a:endParaRPr lang="en-US" altLang="ko-KR" sz="1600" dirty="0" smtClean="0">
              <a:ea typeface="굴림" charset="-127"/>
            </a:endParaRPr>
          </a:p>
          <a:p>
            <a:r>
              <a:rPr lang="en-US" altLang="ko-KR" sz="1600" dirty="0" smtClean="0">
                <a:ea typeface="굴림" charset="-127"/>
              </a:rPr>
              <a:t>The  </a:t>
            </a:r>
            <a:r>
              <a:rPr lang="en-US" altLang="ko-KR" sz="1600" dirty="0">
                <a:ea typeface="굴림" charset="-127"/>
              </a:rPr>
              <a:t>glutamate </a:t>
            </a:r>
            <a:r>
              <a:rPr lang="en-US" altLang="ko-KR" sz="1600" dirty="0" err="1">
                <a:ea typeface="굴림" charset="-127"/>
              </a:rPr>
              <a:t>dehydrogenases</a:t>
            </a:r>
            <a:r>
              <a:rPr lang="en-US" altLang="ko-KR" sz="1600" dirty="0">
                <a:ea typeface="굴림" charset="-127"/>
              </a:rPr>
              <a:t> of  plants  and  microorganisms  are  generally  specific  for  one  or  the  other</a:t>
            </a:r>
            <a:r>
              <a:rPr lang="en-US" altLang="ko-KR" sz="1600" dirty="0" smtClean="0">
                <a:ea typeface="굴림" charset="-127"/>
              </a:rPr>
              <a:t>.</a:t>
            </a:r>
            <a:endParaRPr lang="en-US" altLang="ko-KR" sz="1600" dirty="0">
              <a:ea typeface="굴림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/>
              <a:t>Oxidative </a:t>
            </a:r>
            <a:r>
              <a:rPr lang="en-US" altLang="ko-KR" sz="2800" b="1" dirty="0" err="1" smtClean="0"/>
              <a:t>deamination</a:t>
            </a:r>
            <a:endParaRPr lang="ko-KR" alt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4495800" y="2679300"/>
            <a:ext cx="3499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ea typeface="굴림" charset="-127"/>
              </a:rPr>
              <a:t>L-glutamate  </a:t>
            </a:r>
            <a:r>
              <a:rPr lang="en-US" altLang="ko-KR" b="1" dirty="0" err="1" smtClean="0">
                <a:ea typeface="굴림" charset="-127"/>
              </a:rPr>
              <a:t>dehydrogenase</a:t>
            </a:r>
            <a:r>
              <a:rPr lang="en-US" altLang="ko-KR" b="1" dirty="0" smtClean="0">
                <a:ea typeface="굴림" charset="-127"/>
              </a:rPr>
              <a:t>. </a:t>
            </a:r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6244378"/>
            <a:ext cx="739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ea typeface="굴림" charset="-127"/>
              </a:rPr>
              <a:t>The  mammalian  enzyme  is  </a:t>
            </a:r>
            <a:r>
              <a:rPr lang="en-US" altLang="ko-KR" sz="1600" b="1" dirty="0" err="1" smtClean="0">
                <a:ea typeface="굴림" charset="-127"/>
              </a:rPr>
              <a:t>allosterically</a:t>
            </a:r>
            <a:r>
              <a:rPr lang="en-US" altLang="ko-KR" sz="1600" b="1" dirty="0" smtClean="0">
                <a:ea typeface="굴림" charset="-127"/>
              </a:rPr>
              <a:t> regulated  by  </a:t>
            </a:r>
            <a:r>
              <a:rPr lang="en-US" altLang="ko-KR" sz="1600" b="1" dirty="0" err="1" smtClean="0">
                <a:ea typeface="굴림" charset="-127"/>
              </a:rPr>
              <a:t>GTP</a:t>
            </a:r>
            <a:r>
              <a:rPr lang="en-US" altLang="ko-KR" sz="1600" b="1" dirty="0" smtClean="0">
                <a:ea typeface="굴림" charset="-127"/>
              </a:rPr>
              <a:t>  and  ADP.</a:t>
            </a:r>
            <a:endParaRPr lang="ko-KR" altLang="en-US" sz="1600" b="1" dirty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/>
              <a:t>Regulation of Glutamate </a:t>
            </a:r>
            <a:r>
              <a:rPr lang="en-US" altLang="ko-KR" sz="2400" b="1" dirty="0" err="1" smtClean="0"/>
              <a:t>Dehydrogenase</a:t>
            </a:r>
            <a:r>
              <a:rPr lang="en-US" altLang="ko-KR" sz="2400" b="1" dirty="0" smtClean="0"/>
              <a:t> (</a:t>
            </a:r>
            <a:r>
              <a:rPr lang="en-US" altLang="ko-KR" sz="2400" b="1" dirty="0" err="1" smtClean="0"/>
              <a:t>GD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634164" y="1032396"/>
            <a:ext cx="807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Glutamate </a:t>
            </a:r>
            <a:r>
              <a:rPr lang="en-US" altLang="ko-KR" b="1" dirty="0" err="1" smtClean="0"/>
              <a:t>dehydrogenase</a:t>
            </a:r>
            <a:r>
              <a:rPr lang="en-US" altLang="ko-KR" b="1" dirty="0" smtClean="0"/>
              <a:t> (</a:t>
            </a:r>
            <a:r>
              <a:rPr lang="en-US" altLang="ko-KR" b="1" dirty="0" err="1" smtClean="0"/>
              <a:t>GD</a:t>
            </a:r>
            <a:r>
              <a:rPr lang="en-US" altLang="ko-KR" b="1" dirty="0" smtClean="0"/>
              <a:t>)</a:t>
            </a:r>
          </a:p>
          <a:p>
            <a:endParaRPr lang="en-US" altLang="ko-KR" dirty="0" smtClean="0"/>
          </a:p>
          <a:p>
            <a:pPr lvl="1"/>
            <a:r>
              <a:rPr lang="en-US" altLang="ko-KR" dirty="0" smtClean="0"/>
              <a:t>-Present only in the mitochondrial matrix.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-Complex </a:t>
            </a:r>
            <a:r>
              <a:rPr lang="en-US" altLang="ko-KR" dirty="0" err="1" smtClean="0"/>
              <a:t>allosteric</a:t>
            </a:r>
            <a:r>
              <a:rPr lang="en-US" altLang="ko-KR" dirty="0" smtClean="0"/>
              <a:t> enzyme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-The enzyme molecule consists of 6 identical subunits. 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- Activity is influenced by the positive modulator ADP and by the                                  negative modulator </a:t>
            </a:r>
            <a:r>
              <a:rPr lang="en-US" altLang="ko-KR" dirty="0" err="1" smtClean="0"/>
              <a:t>GTP</a:t>
            </a:r>
            <a:r>
              <a:rPr lang="en-US" altLang="ko-KR" dirty="0" smtClean="0"/>
              <a:t>. </a:t>
            </a:r>
          </a:p>
          <a:p>
            <a:pPr>
              <a:buFontTx/>
              <a:buChar char="-"/>
            </a:pPr>
            <a:endParaRPr lang="en-US" altLang="ko-KR" dirty="0" smtClean="0"/>
          </a:p>
          <a:p>
            <a:r>
              <a:rPr lang="en-US" altLang="ko-KR" dirty="0" smtClean="0"/>
              <a:t>Whenever a </a:t>
            </a:r>
            <a:r>
              <a:rPr lang="en-US" altLang="ko-KR" dirty="0" err="1" smtClean="0"/>
              <a:t>hepatocyte</a:t>
            </a:r>
            <a:r>
              <a:rPr lang="en-US" altLang="ko-KR" dirty="0" smtClean="0"/>
              <a:t> needs fuel for the citric acid cycle, </a:t>
            </a:r>
            <a:r>
              <a:rPr lang="en-US" altLang="ko-KR" dirty="0" err="1" smtClean="0"/>
              <a:t>GD</a:t>
            </a:r>
            <a:r>
              <a:rPr lang="en-US" altLang="ko-KR" dirty="0" smtClean="0"/>
              <a:t> activity increases, making α-</a:t>
            </a:r>
            <a:r>
              <a:rPr lang="en-US" altLang="ko-KR" dirty="0" err="1" smtClean="0"/>
              <a:t>ketoglutarate</a:t>
            </a:r>
            <a:r>
              <a:rPr lang="en-US" altLang="ko-KR" dirty="0" smtClean="0"/>
              <a:t> available for the citric acid cycle and releasing </a:t>
            </a:r>
            <a:r>
              <a:rPr lang="en-US" altLang="ko-KR" dirty="0" err="1" smtClean="0"/>
              <a:t>NH4+for</a:t>
            </a:r>
            <a:r>
              <a:rPr lang="en-US" altLang="ko-KR" dirty="0" smtClean="0"/>
              <a:t> excretion. </a:t>
            </a:r>
          </a:p>
          <a:p>
            <a:endParaRPr lang="en-US" altLang="ko-KR" dirty="0" smtClean="0"/>
          </a:p>
          <a:p>
            <a:r>
              <a:rPr lang="en-US" altLang="ko-KR" b="1" i="1" dirty="0" smtClean="0"/>
              <a:t>On the contrary</a:t>
            </a:r>
            <a:r>
              <a:rPr lang="en-US" altLang="ko-KR" dirty="0" smtClean="0"/>
              <a:t>, whenever </a:t>
            </a:r>
            <a:r>
              <a:rPr lang="en-US" altLang="ko-KR" dirty="0" err="1" smtClean="0"/>
              <a:t>GTP</a:t>
            </a:r>
            <a:r>
              <a:rPr lang="en-US" altLang="ko-KR" dirty="0" smtClean="0"/>
              <a:t> accumulates in the mitochondria due to high activity of the citric acid cycle, oxidative </a:t>
            </a:r>
            <a:r>
              <a:rPr lang="en-US" altLang="ko-KR" dirty="0" err="1" smtClean="0"/>
              <a:t>deamination</a:t>
            </a:r>
            <a:r>
              <a:rPr lang="en-US" altLang="ko-KR" dirty="0" smtClean="0"/>
              <a:t> of glutamate is inhibited.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/>
              <a:t>Regulation of Glutamate </a:t>
            </a:r>
            <a:r>
              <a:rPr lang="en-US" altLang="ko-KR" sz="2400" b="1" dirty="0" err="1" smtClean="0"/>
              <a:t>Dehydrogenase</a:t>
            </a:r>
            <a:r>
              <a:rPr lang="en-US" altLang="ko-KR" sz="2400" b="1" dirty="0" smtClean="0"/>
              <a:t> (</a:t>
            </a:r>
            <a:r>
              <a:rPr lang="en-US" altLang="ko-KR" sz="2400" b="1" dirty="0" err="1" smtClean="0"/>
              <a:t>GD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88602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685800" y="1327332"/>
            <a:ext cx="7924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dirty="0" smtClean="0">
                <a:latin typeface="맑은 고딕" pitchFamily="50" charset="-127"/>
                <a:ea typeface="맑은 고딕" pitchFamily="50" charset="-127"/>
              </a:rPr>
              <a:t>Even 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a  marginal elevation in  the  blood ammonia concentration  is  harmful  to  the  brain.</a:t>
            </a:r>
          </a:p>
          <a:p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Ammonia, when  it  accumulates  in  the  body, results  in  slurring  of  speech  and  blurring  of  the vision and  causes  tremors.  </a:t>
            </a:r>
            <a:r>
              <a:rPr kumimoji="0" lang="en-US" altLang="ko-KR" dirty="0" err="1">
                <a:latin typeface="맑은 고딕" pitchFamily="50" charset="-127"/>
                <a:ea typeface="맑은 고딕" pitchFamily="50" charset="-127"/>
              </a:rPr>
              <a:t>lt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 may lead  to  coma and,  finally,  death,  if  not corrected.</a:t>
            </a:r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685800" y="3170892"/>
            <a:ext cx="7391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b="1" dirty="0" err="1">
                <a:latin typeface="맑은 고딕" pitchFamily="50" charset="-127"/>
                <a:ea typeface="맑은 고딕" pitchFamily="50" charset="-127"/>
              </a:rPr>
              <a:t>Hyperammonemia</a:t>
            </a:r>
            <a:r>
              <a:rPr kumimoji="0" lang="en-US" altLang="ko-KR" b="1" dirty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kumimoji="0" lang="en-US" altLang="ko-KR" b="1" dirty="0"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Elevation  in  blood </a:t>
            </a:r>
            <a:r>
              <a:rPr kumimoji="0" lang="en-US" altLang="ko-KR" dirty="0" err="1">
                <a:latin typeface="맑은 고딕" pitchFamily="50" charset="-127"/>
                <a:ea typeface="맑은 고딕" pitchFamily="50" charset="-127"/>
              </a:rPr>
              <a:t>NH3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level  may  be  genetic  or acquired.  </a:t>
            </a:r>
            <a:r>
              <a:rPr kumimoji="0" lang="en-US" altLang="ko-KR" dirty="0" err="1">
                <a:latin typeface="맑은 고딕" pitchFamily="50" charset="-127"/>
                <a:ea typeface="맑은 고딕" pitchFamily="50" charset="-127"/>
              </a:rPr>
              <a:t>lmpairment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 in urea  synthesis  due  to a defect  in any  one  of the</a:t>
            </a:r>
          </a:p>
          <a:p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five  enzymes is  described in  urea  synthesis.</a:t>
            </a:r>
          </a:p>
          <a:p>
            <a:endParaRPr kumimoji="0" lang="en-US" altLang="ko-KR" dirty="0"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All  these disorders  lead  to  </a:t>
            </a:r>
            <a:r>
              <a:rPr kumimoji="0" lang="en-US" altLang="ko-KR" dirty="0" err="1">
                <a:latin typeface="맑은 고딕" pitchFamily="50" charset="-127"/>
                <a:ea typeface="맑은 고딕" pitchFamily="50" charset="-127"/>
              </a:rPr>
              <a:t>hyperammonemia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and  cause  mental  retardation.  The  acquired </a:t>
            </a:r>
            <a:r>
              <a:rPr kumimoji="0" lang="en-US" altLang="ko-KR" dirty="0" err="1">
                <a:latin typeface="맑은 고딕" pitchFamily="50" charset="-127"/>
                <a:ea typeface="맑은 고딕" pitchFamily="50" charset="-127"/>
              </a:rPr>
              <a:t>hyperammonemia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 may  be  due  to  hepatitis, alcoholism  etc.  where  the  urea  synthesis becomes  defective,  hence  </a:t>
            </a:r>
            <a:r>
              <a:rPr kumimoji="0" lang="en-US" altLang="ko-KR" dirty="0" err="1">
                <a:latin typeface="맑은 고딕" pitchFamily="50" charset="-127"/>
                <a:ea typeface="맑은 고딕" pitchFamily="50" charset="-127"/>
              </a:rPr>
              <a:t>NH3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accumulates.</a:t>
            </a:r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2448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Toxicity  of  </a:t>
            </a:r>
            <a:r>
              <a:rPr lang="en-US" altLang="ko-KR" sz="2400" b="1" dirty="0" err="1" smtClean="0">
                <a:latin typeface="맑은 고딕" pitchFamily="50" charset="-127"/>
                <a:ea typeface="맑은 고딕" pitchFamily="50" charset="-127"/>
              </a:rPr>
              <a:t>ammnonia</a:t>
            </a:r>
            <a:endParaRPr lang="en-US" altLang="ko-KR" sz="2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475887" y="1343716"/>
            <a:ext cx="7982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Urea  is  the  end  product  of  protein metabolism  (amino  acid metabolism). The nitrogen  of amino acids,  converted  to  ammonia,  is  toxic to  the body. </a:t>
            </a:r>
            <a:r>
              <a:rPr kumimoji="0" lang="en-US" altLang="ko-KR" dirty="0" err="1">
                <a:latin typeface="맑은 고딕" pitchFamily="50" charset="-127"/>
                <a:ea typeface="맑은 고딕" pitchFamily="50" charset="-127"/>
              </a:rPr>
              <a:t>lt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 is converted  to  urea  and detoxified.  </a:t>
            </a:r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436563" y="2481033"/>
            <a:ext cx="81534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Urea  is  synthesized  in  liver  and  transported to  kidneys  for  excretion  in  urine.  Urea  cycle is the  first  metabolic cycle that  was elucidated  by</a:t>
            </a:r>
          </a:p>
          <a:p>
            <a:r>
              <a:rPr kumimoji="0"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Hans  Krebs  and Kurt  </a:t>
            </a:r>
            <a:r>
              <a:rPr kumimoji="0" lang="en-US" altLang="ko-KR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Henseleit</a:t>
            </a:r>
            <a:r>
              <a:rPr kumimoji="0"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(1932),  hence  it is  known  as  Krebs-</a:t>
            </a:r>
            <a:r>
              <a:rPr kumimoji="0" lang="en-US" altLang="ko-KR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Henseleit</a:t>
            </a:r>
            <a:r>
              <a:rPr kumimoji="0"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cycle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.  </a:t>
            </a:r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27704" y="3839472"/>
            <a:ext cx="8229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Urea  has  two  amino  (-NH)  groups,  one derived  from  </a:t>
            </a:r>
            <a:r>
              <a:rPr kumimoji="0" lang="en-US" altLang="ko-KR" dirty="0" err="1">
                <a:latin typeface="맑은 고딕" pitchFamily="50" charset="-127"/>
                <a:ea typeface="맑은 고딕" pitchFamily="50" charset="-127"/>
              </a:rPr>
              <a:t>NH</a:t>
            </a:r>
            <a:r>
              <a:rPr kumimoji="0" lang="en-US" altLang="ko-KR" baseline="-25000" dirty="0" err="1"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 and the  other from  </a:t>
            </a:r>
            <a:r>
              <a:rPr kumimoji="0" lang="en-US" altLang="ko-KR" dirty="0" err="1">
                <a:latin typeface="맑은 고딕" pitchFamily="50" charset="-127"/>
                <a:ea typeface="맑은 고딕" pitchFamily="50" charset="-127"/>
              </a:rPr>
              <a:t>aspartate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Carbon  atom  is  supplied  by CO2.  Urea  synthesis is  a  five-step  cyclic  process,  with  five  distinct enzymes.  The first  two  enzymes  are present  in mitochondria  while  the  rest  are  localized  in </a:t>
            </a:r>
            <a:r>
              <a:rPr kumimoji="0" lang="en-US" altLang="ko-KR" dirty="0" err="1">
                <a:latin typeface="맑은 고딕" pitchFamily="50" charset="-127"/>
                <a:ea typeface="맑은 고딕" pitchFamily="50" charset="-127"/>
              </a:rPr>
              <a:t>cytosol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b="1" dirty="0" smtClean="0"/>
              <a:t>Urea cycle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8288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 metabolism </a:t>
            </a:r>
            <a:r>
              <a:rPr lang="en-GB" sz="2000" dirty="0" smtClean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 </a:t>
            </a:r>
            <a:r>
              <a:rPr lang="en-GB" sz="20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various biochemical processes </a:t>
            </a:r>
            <a:endParaRPr lang="en-GB" sz="2000" dirty="0" smtClean="0">
              <a:solidFill>
                <a:srgbClr val="4D51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responsible </a:t>
            </a:r>
            <a:r>
              <a:rPr lang="en-GB" sz="20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synthesis of proteins and amino acids, and the breakdown of proteins by catabolism. </a:t>
            </a:r>
            <a:endParaRPr lang="en-GB" sz="2000" dirty="0" smtClean="0">
              <a:solidFill>
                <a:srgbClr val="4D51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4D51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of protein </a:t>
            </a:r>
            <a:r>
              <a:rPr lang="en-GB" sz="2000" dirty="0" smtClean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</a:t>
            </a:r>
            <a:r>
              <a:rPr lang="en-GB" sz="20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transcription, translation, </a:t>
            </a:r>
            <a:endParaRPr lang="en-GB" sz="2000" dirty="0" smtClean="0">
              <a:solidFill>
                <a:srgbClr val="4D51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0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translational </a:t>
            </a:r>
            <a:r>
              <a:rPr lang="en-GB" sz="2000" dirty="0" smtClean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modifications</a:t>
            </a:r>
            <a:r>
              <a:rPr lang="en-GB" sz="20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40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14400"/>
            <a:ext cx="5811838" cy="515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b="1" dirty="0" smtClean="0"/>
              <a:t>Urea cycle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8068" y="1103274"/>
            <a:ext cx="4443013" cy="522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b="1" dirty="0" smtClean="0"/>
              <a:t>Urea cycle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igure_18_10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6937375" cy="563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b="1" dirty="0" smtClean="0"/>
              <a:t>Urea cycle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igure_18_10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838200"/>
            <a:ext cx="5164138" cy="544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b="1" dirty="0" smtClean="0"/>
              <a:t>Urea cycle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igure_18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8008" y="599772"/>
            <a:ext cx="405367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b="1" dirty="0" smtClean="0"/>
              <a:t>Urea cycle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457201" y="646464"/>
            <a:ext cx="8458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b="1" dirty="0">
                <a:latin typeface="맑은 고딕" pitchFamily="50" charset="-127"/>
                <a:ea typeface="맑은 고딕" pitchFamily="50" charset="-127"/>
              </a:rPr>
              <a:t>1.  Synthesis  of  </a:t>
            </a:r>
            <a:r>
              <a:rPr kumimoji="0" lang="en-US" altLang="ko-KR" b="1" dirty="0" err="1">
                <a:latin typeface="맑은 고딕" pitchFamily="50" charset="-127"/>
                <a:ea typeface="맑은 고딕" pitchFamily="50" charset="-127"/>
              </a:rPr>
              <a:t>carbamoyl</a:t>
            </a:r>
            <a:r>
              <a:rPr kumimoji="0" lang="en-US" altLang="ko-KR" b="1" dirty="0">
                <a:latin typeface="맑은 고딕" pitchFamily="50" charset="-127"/>
                <a:ea typeface="맑은 고딕" pitchFamily="50" charset="-127"/>
              </a:rPr>
              <a:t>  phosphate </a:t>
            </a:r>
            <a:r>
              <a:rPr kumimoji="0" lang="en-US" altLang="ko-KR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en-US" altLang="ko-KR" dirty="0" err="1" smtClean="0">
                <a:latin typeface="맑은 고딕" pitchFamily="50" charset="-127"/>
                <a:ea typeface="맑은 고딕" pitchFamily="50" charset="-127"/>
              </a:rPr>
              <a:t>Carbamoyl</a:t>
            </a:r>
            <a:r>
              <a:rPr kumimoji="0"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phosphate  </a:t>
            </a:r>
            <a:r>
              <a:rPr kumimoji="0" lang="en-US" altLang="ko-KR" dirty="0" err="1">
                <a:latin typeface="맑은 고딕" pitchFamily="50" charset="-127"/>
                <a:ea typeface="맑은 고딕" pitchFamily="50" charset="-127"/>
              </a:rPr>
              <a:t>synthase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 |  </a:t>
            </a:r>
            <a:r>
              <a:rPr kumimoji="0" lang="en-US" altLang="ko-KR" dirty="0" smtClean="0">
                <a:latin typeface="맑은 고딕" pitchFamily="50" charset="-127"/>
                <a:ea typeface="맑은 고딕" pitchFamily="50" charset="-127"/>
              </a:rPr>
              <a:t>  (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CPS l)  </a:t>
            </a:r>
            <a:r>
              <a:rPr kumimoji="0" lang="en-US" altLang="ko-KR" dirty="0" err="1" smtClean="0">
                <a:latin typeface="맑은 고딕" pitchFamily="50" charset="-127"/>
                <a:ea typeface="맑은 고딕" pitchFamily="50" charset="-127"/>
              </a:rPr>
              <a:t>ofmitochondria</a:t>
            </a:r>
            <a:r>
              <a:rPr kumimoji="0" lang="en-US" altLang="ko-KR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en-US" altLang="ko-KR" dirty="0" err="1">
                <a:latin typeface="맑은 고딕" pitchFamily="50" charset="-127"/>
                <a:ea typeface="맑은 고딕" pitchFamily="50" charset="-127"/>
              </a:rPr>
              <a:t>catalvses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 the  condensation of</a:t>
            </a:r>
          </a:p>
          <a:p>
            <a:r>
              <a:rPr kumimoji="0" lang="en-US" altLang="ko-KR" dirty="0" err="1" smtClean="0">
                <a:latin typeface="맑은 고딕" pitchFamily="50" charset="-127"/>
                <a:ea typeface="맑은 고딕" pitchFamily="50" charset="-127"/>
              </a:rPr>
              <a:t>NH4</a:t>
            </a:r>
            <a:r>
              <a:rPr kumimoji="0"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ions  with  </a:t>
            </a:r>
            <a:r>
              <a:rPr kumimoji="0" lang="en-US" altLang="ko-KR" dirty="0" smtClean="0">
                <a:latin typeface="맑은 고딕" pitchFamily="50" charset="-127"/>
                <a:ea typeface="맑은 고딕" pitchFamily="50" charset="-127"/>
              </a:rPr>
              <a:t>CO2  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to  form  </a:t>
            </a:r>
            <a:r>
              <a:rPr kumimoji="0" lang="en-US" altLang="ko-KR" dirty="0" err="1" smtClean="0">
                <a:latin typeface="맑은 고딕" pitchFamily="50" charset="-127"/>
                <a:ea typeface="맑은 고딕" pitchFamily="50" charset="-127"/>
              </a:rPr>
              <a:t>carbamoyl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dirty="0" smtClean="0">
                <a:latin typeface="맑은 고딕" pitchFamily="50" charset="-127"/>
                <a:ea typeface="맑은 고딕" pitchFamily="50" charset="-127"/>
              </a:rPr>
              <a:t>phosphate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.  This  step  consumes  two  ATP and </a:t>
            </a:r>
            <a:r>
              <a:rPr kumimoji="0" lang="en-US" altLang="ko-KR" dirty="0" smtClean="0">
                <a:latin typeface="맑은 고딕" pitchFamily="50" charset="-127"/>
                <a:ea typeface="맑은 고딕" pitchFamily="50" charset="-127"/>
              </a:rPr>
              <a:t>is irreversible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,  and rate-limiting.  CPS  I  requires </a:t>
            </a:r>
            <a:r>
              <a:rPr kumimoji="0" lang="en-US" altLang="ko-KR" dirty="0" err="1">
                <a:latin typeface="맑은 고딕" pitchFamily="50" charset="-127"/>
                <a:ea typeface="맑은 고딕" pitchFamily="50" charset="-127"/>
              </a:rPr>
              <a:t>Nacetylglutamafe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 for  its  activity.</a:t>
            </a:r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81000" y="2123760"/>
            <a:ext cx="7772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b="1" dirty="0">
                <a:latin typeface="맑은 고딕" pitchFamily="50" charset="-127"/>
                <a:ea typeface="맑은 고딕" pitchFamily="50" charset="-127"/>
              </a:rPr>
              <a:t>2.  Formation  of  </a:t>
            </a:r>
            <a:r>
              <a:rPr kumimoji="0" lang="en-US" altLang="ko-KR" b="1" dirty="0" err="1">
                <a:latin typeface="맑은 고딕" pitchFamily="50" charset="-127"/>
                <a:ea typeface="맑은 고딕" pitchFamily="50" charset="-127"/>
              </a:rPr>
              <a:t>citrulline</a:t>
            </a:r>
            <a:r>
              <a:rPr kumimoji="0" lang="en-US" altLang="ko-KR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en-US" altLang="ko-KR" dirty="0" err="1">
                <a:latin typeface="맑은 고딕" pitchFamily="50" charset="-127"/>
                <a:ea typeface="맑은 고딕" pitchFamily="50" charset="-127"/>
              </a:rPr>
              <a:t>Citrulline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 is synthesized  from  </a:t>
            </a:r>
            <a:r>
              <a:rPr kumimoji="0" lang="en-US" altLang="ko-KR" dirty="0" err="1">
                <a:latin typeface="맑은 고딕" pitchFamily="50" charset="-127"/>
                <a:ea typeface="맑은 고딕" pitchFamily="50" charset="-127"/>
              </a:rPr>
              <a:t>carbamoyl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        </a:t>
            </a:r>
            <a:r>
              <a:rPr kumimoji="0" lang="en-US" altLang="ko-KR" dirty="0" smtClean="0">
                <a:latin typeface="맑은 고딕" pitchFamily="50" charset="-127"/>
                <a:ea typeface="맑은 고딕" pitchFamily="50" charset="-127"/>
              </a:rPr>
              <a:t>phosphate 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and </a:t>
            </a:r>
            <a:r>
              <a:rPr kumimoji="0" lang="en-US" altLang="ko-KR" dirty="0" err="1">
                <a:latin typeface="맑은 고딕" pitchFamily="50" charset="-127"/>
                <a:ea typeface="맑은 고딕" pitchFamily="50" charset="-127"/>
              </a:rPr>
              <a:t>ornithine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 by  </a:t>
            </a:r>
            <a:r>
              <a:rPr kumimoji="0" lang="en-US" altLang="ko-KR" dirty="0" err="1">
                <a:latin typeface="맑은 고딕" pitchFamily="50" charset="-127"/>
                <a:ea typeface="맑은 고딕" pitchFamily="50" charset="-127"/>
              </a:rPr>
              <a:t>ornithine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en-US" altLang="ko-KR" dirty="0" err="1">
                <a:latin typeface="맑은 고딕" pitchFamily="50" charset="-127"/>
                <a:ea typeface="맑은 고딕" pitchFamily="50" charset="-127"/>
              </a:rPr>
              <a:t>transcarbamoylase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kumimoji="0" lang="en-US" altLang="ko-KR" dirty="0" err="1">
                <a:latin typeface="맑은 고딕" pitchFamily="50" charset="-127"/>
                <a:ea typeface="맑은 고딕" pitchFamily="50" charset="-127"/>
              </a:rPr>
              <a:t>Ornithine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 is  regenerated  and  used  in urea  cycle.</a:t>
            </a:r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5416" y="3082404"/>
            <a:ext cx="8271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kumimoji="0" lang="en-US" altLang="ko-KR" b="1" dirty="0">
                <a:latin typeface="+mn-lt"/>
                <a:ea typeface="+mn-ea"/>
              </a:rPr>
              <a:t>Synthesis of  </a:t>
            </a:r>
            <a:r>
              <a:rPr kumimoji="0" lang="en-US" altLang="ko-KR" b="1" dirty="0" err="1">
                <a:latin typeface="+mn-lt"/>
                <a:ea typeface="+mn-ea"/>
              </a:rPr>
              <a:t>arginosuccinate</a:t>
            </a:r>
            <a:r>
              <a:rPr kumimoji="0" lang="en-US" altLang="ko-KR" b="1" dirty="0">
                <a:latin typeface="+mn-lt"/>
                <a:ea typeface="+mn-ea"/>
              </a:rPr>
              <a:t>: </a:t>
            </a:r>
            <a:r>
              <a:rPr kumimoji="0" lang="en-US" altLang="ko-KR" dirty="0" err="1">
                <a:latin typeface="+mn-lt"/>
                <a:ea typeface="+mn-ea"/>
              </a:rPr>
              <a:t>Arginosuccinate</a:t>
            </a:r>
            <a:r>
              <a:rPr kumimoji="0" lang="en-US" altLang="ko-KR" dirty="0">
                <a:latin typeface="+mn-lt"/>
                <a:ea typeface="+mn-ea"/>
              </a:rPr>
              <a:t> </a:t>
            </a:r>
            <a:r>
              <a:rPr kumimoji="0" lang="en-US" altLang="ko-KR" dirty="0" err="1">
                <a:latin typeface="+mn-lt"/>
                <a:ea typeface="+mn-ea"/>
              </a:rPr>
              <a:t>synthase</a:t>
            </a:r>
            <a:r>
              <a:rPr kumimoji="0" lang="en-US" altLang="ko-KR" dirty="0">
                <a:latin typeface="+mn-lt"/>
                <a:ea typeface="+mn-ea"/>
              </a:rPr>
              <a:t>  condenses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 smtClean="0">
                <a:latin typeface="+mn-lt"/>
                <a:ea typeface="+mn-ea"/>
              </a:rPr>
              <a:t>	</a:t>
            </a:r>
            <a:r>
              <a:rPr kumimoji="0" lang="en-US" altLang="ko-KR" dirty="0" err="1" smtClean="0">
                <a:latin typeface="+mn-lt"/>
                <a:ea typeface="+mn-ea"/>
              </a:rPr>
              <a:t>citrulline</a:t>
            </a:r>
            <a:r>
              <a:rPr kumimoji="0" lang="en-US" altLang="ko-KR" dirty="0" smtClean="0">
                <a:latin typeface="+mn-lt"/>
                <a:ea typeface="+mn-ea"/>
              </a:rPr>
              <a:t>  </a:t>
            </a:r>
            <a:r>
              <a:rPr kumimoji="0" lang="en-US" altLang="ko-KR" dirty="0">
                <a:latin typeface="+mn-lt"/>
                <a:ea typeface="+mn-ea"/>
              </a:rPr>
              <a:t>with </a:t>
            </a:r>
            <a:r>
              <a:rPr kumimoji="0" lang="en-US" altLang="ko-KR" dirty="0" err="1">
                <a:latin typeface="+mn-lt"/>
                <a:ea typeface="+mn-ea"/>
              </a:rPr>
              <a:t>aspartate</a:t>
            </a:r>
            <a:r>
              <a:rPr kumimoji="0" lang="en-US" altLang="ko-KR" dirty="0">
                <a:latin typeface="+mn-lt"/>
                <a:ea typeface="+mn-ea"/>
              </a:rPr>
              <a:t> to  produce  </a:t>
            </a:r>
            <a:r>
              <a:rPr kumimoji="0" lang="en-US" altLang="ko-KR" dirty="0" err="1">
                <a:latin typeface="+mn-lt"/>
                <a:ea typeface="+mn-ea"/>
              </a:rPr>
              <a:t>arginosuccinate</a:t>
            </a:r>
            <a:r>
              <a:rPr kumimoji="0" lang="en-US" altLang="ko-KR" dirty="0">
                <a:latin typeface="+mn-lt"/>
                <a:ea typeface="+mn-ea"/>
              </a:rPr>
              <a:t>.  The second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 smtClean="0">
                <a:latin typeface="+mn-lt"/>
                <a:ea typeface="+mn-ea"/>
              </a:rPr>
              <a:t>	amino </a:t>
            </a:r>
            <a:r>
              <a:rPr kumimoji="0" lang="en-US" altLang="ko-KR" dirty="0">
                <a:latin typeface="+mn-lt"/>
                <a:ea typeface="+mn-ea"/>
              </a:rPr>
              <a:t>group  of  urea  is  incorporated  in this  reaction.  This step requires  </a:t>
            </a:r>
            <a:r>
              <a:rPr kumimoji="0" lang="en-US" altLang="ko-KR" dirty="0" smtClean="0">
                <a:latin typeface="+mn-lt"/>
                <a:ea typeface="+mn-ea"/>
              </a:rPr>
              <a:t>ATP </a:t>
            </a:r>
            <a:r>
              <a:rPr kumimoji="0" lang="en-US" altLang="ko-KR" dirty="0">
                <a:latin typeface="+mn-lt"/>
                <a:ea typeface="+mn-ea"/>
              </a:rPr>
              <a:t>which  is cleaved  to  AMP  and  pyrophosphate  (</a:t>
            </a:r>
            <a:r>
              <a:rPr kumimoji="0" lang="en-US" altLang="ko-KR" dirty="0" err="1">
                <a:latin typeface="+mn-lt"/>
                <a:ea typeface="+mn-ea"/>
              </a:rPr>
              <a:t>PPi</a:t>
            </a:r>
            <a:r>
              <a:rPr kumimoji="0" lang="en-US" altLang="ko-KR" dirty="0">
                <a:latin typeface="+mn-lt"/>
                <a:ea typeface="+mn-ea"/>
              </a:rPr>
              <a:t>).  </a:t>
            </a:r>
            <a:endParaRPr kumimoji="0" lang="en-US" altLang="ko-KR" dirty="0" smtClean="0"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smtClean="0"/>
              <a:t>	</a:t>
            </a:r>
            <a:r>
              <a:rPr kumimoji="0" lang="en-US" altLang="ko-KR" dirty="0" smtClean="0">
                <a:latin typeface="+mn-lt"/>
                <a:ea typeface="+mn-ea"/>
              </a:rPr>
              <a:t>The</a:t>
            </a:r>
            <a:r>
              <a:rPr lang="en-US" altLang="ko-KR" dirty="0"/>
              <a:t> </a:t>
            </a:r>
            <a:r>
              <a:rPr kumimoji="0" lang="en-US" altLang="ko-KR" dirty="0" smtClean="0">
                <a:latin typeface="+mn-lt"/>
                <a:ea typeface="+mn-ea"/>
              </a:rPr>
              <a:t>latter  </a:t>
            </a:r>
            <a:r>
              <a:rPr kumimoji="0" lang="en-US" altLang="ko-KR" dirty="0">
                <a:latin typeface="+mn-lt"/>
                <a:ea typeface="+mn-ea"/>
              </a:rPr>
              <a:t>is  immediately  broken  down  to  inorganic phosphate  (Pi) </a:t>
            </a: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912" y="4601484"/>
            <a:ext cx="83944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kumimoji="0" lang="en-US" altLang="ko-KR" b="1" dirty="0">
                <a:latin typeface="+mn-lt"/>
                <a:ea typeface="+mn-ea"/>
              </a:rPr>
              <a:t>Cleavage of  </a:t>
            </a:r>
            <a:r>
              <a:rPr kumimoji="0" lang="en-US" altLang="ko-KR" b="1" dirty="0" err="1">
                <a:latin typeface="+mn-lt"/>
                <a:ea typeface="+mn-ea"/>
              </a:rPr>
              <a:t>arginosuccinate</a:t>
            </a:r>
            <a:r>
              <a:rPr kumimoji="0" lang="en-US" altLang="ko-KR" b="1" dirty="0">
                <a:latin typeface="+mn-lt"/>
                <a:ea typeface="+mn-ea"/>
              </a:rPr>
              <a:t>: </a:t>
            </a:r>
            <a:r>
              <a:rPr kumimoji="0" lang="en-US" altLang="ko-KR" dirty="0" err="1">
                <a:latin typeface="+mn-lt"/>
                <a:ea typeface="+mn-ea"/>
              </a:rPr>
              <a:t>Arginosuccinase</a:t>
            </a:r>
            <a:r>
              <a:rPr kumimoji="0" lang="en-US" altLang="ko-KR" dirty="0">
                <a:latin typeface="+mn-lt"/>
                <a:ea typeface="+mn-ea"/>
              </a:rPr>
              <a:t>  cleaves  </a:t>
            </a:r>
            <a:r>
              <a:rPr kumimoji="0" lang="en-US" altLang="ko-KR" dirty="0" err="1">
                <a:latin typeface="+mn-lt"/>
                <a:ea typeface="+mn-ea"/>
              </a:rPr>
              <a:t>arginosuccinate</a:t>
            </a:r>
            <a:endParaRPr kumimoji="0" lang="en-US" altLang="ko-KR" dirty="0"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+mn-lt"/>
                <a:ea typeface="+mn-ea"/>
              </a:rPr>
              <a:t> </a:t>
            </a:r>
            <a:r>
              <a:rPr kumimoji="0" lang="en-US" altLang="ko-KR" dirty="0" smtClean="0">
                <a:latin typeface="+mn-lt"/>
                <a:ea typeface="+mn-ea"/>
              </a:rPr>
              <a:t>	to  </a:t>
            </a:r>
            <a:r>
              <a:rPr kumimoji="0" lang="en-US" altLang="ko-KR" dirty="0">
                <a:latin typeface="+mn-lt"/>
                <a:ea typeface="+mn-ea"/>
              </a:rPr>
              <a:t>give </a:t>
            </a:r>
            <a:r>
              <a:rPr kumimoji="0" lang="en-US" altLang="ko-KR" dirty="0" err="1">
                <a:latin typeface="+mn-lt"/>
                <a:ea typeface="+mn-ea"/>
              </a:rPr>
              <a:t>arginine</a:t>
            </a:r>
            <a:r>
              <a:rPr kumimoji="0" lang="en-US" altLang="ko-KR" dirty="0">
                <a:latin typeface="+mn-lt"/>
                <a:ea typeface="+mn-ea"/>
              </a:rPr>
              <a:t>  and  </a:t>
            </a:r>
            <a:r>
              <a:rPr kumimoji="0" lang="en-US" altLang="ko-KR" dirty="0" err="1">
                <a:latin typeface="+mn-lt"/>
                <a:ea typeface="+mn-ea"/>
              </a:rPr>
              <a:t>fumarate</a:t>
            </a:r>
            <a:r>
              <a:rPr kumimoji="0" lang="en-US" altLang="ko-KR" dirty="0">
                <a:latin typeface="+mn-lt"/>
                <a:ea typeface="+mn-ea"/>
              </a:rPr>
              <a:t>.  </a:t>
            </a:r>
            <a:r>
              <a:rPr kumimoji="0" lang="en-US" altLang="ko-KR" dirty="0" err="1">
                <a:latin typeface="+mn-lt"/>
                <a:ea typeface="+mn-ea"/>
              </a:rPr>
              <a:t>Arginine</a:t>
            </a:r>
            <a:r>
              <a:rPr kumimoji="0" lang="en-US" altLang="ko-KR" dirty="0">
                <a:latin typeface="+mn-lt"/>
                <a:ea typeface="+mn-ea"/>
              </a:rPr>
              <a:t>  is  the  immediate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smtClean="0"/>
              <a:t>    </a:t>
            </a:r>
            <a:r>
              <a:rPr kumimoji="0" lang="en-US" altLang="ko-KR" dirty="0" smtClean="0">
                <a:latin typeface="+mn-lt"/>
                <a:ea typeface="+mn-ea"/>
              </a:rPr>
              <a:t>precursor </a:t>
            </a:r>
            <a:r>
              <a:rPr kumimoji="0" lang="en-US" altLang="ko-KR" dirty="0">
                <a:latin typeface="+mn-lt"/>
                <a:ea typeface="+mn-ea"/>
              </a:rPr>
              <a:t>for  urea.  </a:t>
            </a:r>
            <a:r>
              <a:rPr kumimoji="0" lang="en-US" altLang="ko-KR" dirty="0" err="1">
                <a:latin typeface="+mn-lt"/>
                <a:ea typeface="+mn-ea"/>
              </a:rPr>
              <a:t>Fumarate</a:t>
            </a:r>
            <a:r>
              <a:rPr kumimoji="0" lang="en-US" altLang="ko-KR" dirty="0">
                <a:latin typeface="+mn-lt"/>
                <a:ea typeface="+mn-ea"/>
              </a:rPr>
              <a:t> liberated  here provides a  connecting link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smtClean="0"/>
              <a:t>    </a:t>
            </a:r>
            <a:r>
              <a:rPr kumimoji="0" lang="en-US" altLang="ko-KR" dirty="0" smtClean="0">
                <a:latin typeface="+mn-lt"/>
                <a:ea typeface="+mn-ea"/>
              </a:rPr>
              <a:t>with  </a:t>
            </a:r>
            <a:r>
              <a:rPr kumimoji="0" lang="en-US" altLang="ko-KR" dirty="0">
                <a:latin typeface="+mn-lt"/>
                <a:ea typeface="+mn-ea"/>
              </a:rPr>
              <a:t>TCA  cycle, </a:t>
            </a:r>
            <a:r>
              <a:rPr kumimoji="0" lang="en-US" altLang="ko-KR" dirty="0" err="1">
                <a:latin typeface="+mn-lt"/>
                <a:ea typeface="+mn-ea"/>
              </a:rPr>
              <a:t>gluconeogenesis</a:t>
            </a:r>
            <a:r>
              <a:rPr kumimoji="0" lang="en-US" altLang="ko-KR" dirty="0">
                <a:latin typeface="+mn-lt"/>
                <a:ea typeface="+mn-ea"/>
              </a:rPr>
              <a:t>  etc. </a:t>
            </a: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381000" y="5850180"/>
            <a:ext cx="822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 startAt="5"/>
            </a:pPr>
            <a:r>
              <a:rPr kumimoji="0" lang="en-US" altLang="ko-KR" b="1" dirty="0">
                <a:latin typeface="맑은 고딕" pitchFamily="50" charset="-127"/>
                <a:ea typeface="맑은 고딕" pitchFamily="50" charset="-127"/>
              </a:rPr>
              <a:t>Formation  of  urea: </a:t>
            </a:r>
            <a:r>
              <a:rPr kumimoji="0" lang="en-US" altLang="ko-KR" dirty="0" err="1">
                <a:latin typeface="맑은 고딕" pitchFamily="50" charset="-127"/>
                <a:ea typeface="맑은 고딕" pitchFamily="50" charset="-127"/>
              </a:rPr>
              <a:t>Arginase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 is the  fifth and final enzyme  that  cleaves  </a:t>
            </a:r>
            <a:r>
              <a:rPr kumimoji="0" lang="en-US" altLang="ko-KR" dirty="0" err="1">
                <a:latin typeface="맑은 고딕" pitchFamily="50" charset="-127"/>
                <a:ea typeface="맑은 고딕" pitchFamily="50" charset="-127"/>
              </a:rPr>
              <a:t>arginine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 to  yield urea and  </a:t>
            </a:r>
            <a:r>
              <a:rPr kumimoji="0" lang="en-US" altLang="ko-KR" dirty="0" err="1">
                <a:latin typeface="맑은 고딕" pitchFamily="50" charset="-127"/>
                <a:ea typeface="맑은 고딕" pitchFamily="50" charset="-127"/>
              </a:rPr>
              <a:t>ornithine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.  </a:t>
            </a:r>
            <a:r>
              <a:rPr kumimoji="0" lang="en-US" altLang="ko-KR" dirty="0" err="1">
                <a:latin typeface="맑은 고딕" pitchFamily="50" charset="-127"/>
                <a:ea typeface="맑은 고딕" pitchFamily="50" charset="-127"/>
              </a:rPr>
              <a:t>Ornithine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, so  regenerated, enters  mitochondria  for  its  reuse  in  the  urea cycle </a:t>
            </a:r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b="1" dirty="0" smtClean="0"/>
              <a:t>Urea cycle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274763"/>
            <a:ext cx="7848600" cy="2584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latin typeface="+mj-ea"/>
                <a:ea typeface="+mj-ea"/>
              </a:rPr>
              <a:t>Metabolic  defects  associated  with each  of the five  enzymes  of  urea cycle  have been reported (Table l5.l).  All  the  disorders  invariably  lead to  a  build-up  in  blood  ammonia (</a:t>
            </a:r>
            <a:r>
              <a:rPr lang="en-US" altLang="ko-KR" dirty="0" err="1">
                <a:latin typeface="+mj-ea"/>
                <a:ea typeface="+mj-ea"/>
              </a:rPr>
              <a:t>hyperammonemia</a:t>
            </a:r>
            <a:r>
              <a:rPr lang="en-US" altLang="ko-KR" dirty="0">
                <a:latin typeface="+mj-ea"/>
                <a:ea typeface="+mj-ea"/>
              </a:rPr>
              <a:t>),  leading  to  toxicity.  </a:t>
            </a:r>
          </a:p>
          <a:p>
            <a:pPr>
              <a:defRPr/>
            </a:pPr>
            <a:endParaRPr lang="en-US" altLang="ko-KR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dirty="0">
                <a:latin typeface="+mj-ea"/>
                <a:ea typeface="+mj-ea"/>
              </a:rPr>
              <a:t>Other metabolites of  urea  cycle  also  accumulate which,  however,  depends  on  the  specific enzyme  defect.  The  clinical  symptoms</a:t>
            </a:r>
          </a:p>
          <a:p>
            <a:pPr>
              <a:defRPr/>
            </a:pPr>
            <a:r>
              <a:rPr lang="en-US" altLang="ko-KR" dirty="0">
                <a:latin typeface="+mj-ea"/>
                <a:ea typeface="+mj-ea"/>
              </a:rPr>
              <a:t>associated  with  defect in  urea cycle  enzymes include  vomiting,  lethargy,  irritability,  ataxia  and mental  retardation.</a:t>
            </a: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 t="12057" r="4478" b="8360"/>
          <a:stretch>
            <a:fillRect/>
          </a:stretch>
        </p:blipFill>
        <p:spPr bwMode="auto">
          <a:xfrm>
            <a:off x="1981200" y="4267200"/>
            <a:ext cx="4704388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7400" y="791484"/>
            <a:ext cx="5105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latin typeface="+mn-lt"/>
              </a:rPr>
              <a:t>Deficiencies of Urea cycle enzymes</a:t>
            </a:r>
            <a:endParaRPr lang="ko-KR" altLang="en-US" sz="20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b="1" dirty="0" smtClean="0"/>
              <a:t>Urea cycle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1905000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Unlike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fats and carbohydrates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amino acids are not stored by the body,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is, no protein exists whose sole function is to maintain a supply of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acids for future use.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amino acids must be obtained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diet, synthesized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produced from normal protein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degradation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amino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 of the biosynthetic needs of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are rapidly degraded. </a:t>
            </a: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371600"/>
            <a:ext cx="75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 enters the body in a variety of compounds present in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most important being amino acids contained in dietary protein. Nitrogen leaves the body as urea, ammonia, and other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from amino acid metabolism.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body proteins in these transformations involves two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concepts: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amino acid pool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turnover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0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8722" y="762000"/>
            <a:ext cx="6705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 acid pool:</a:t>
            </a:r>
          </a:p>
          <a:p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amino acids are present throughout the body, for example,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cells, blood, and the extracellular fluids. </a:t>
            </a:r>
          </a:p>
          <a:p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pool is supplied by three sources: </a:t>
            </a:r>
            <a:endParaRPr lang="en-GB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acids provided by the degradation of body proteins,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amino acids derived from dietary protein, and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synthesis of nonessential amino acids from simple intermediates of metabolism.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Conversely</a:t>
            </a:r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amino pool is depleted by three routes: </a:t>
            </a:r>
            <a:endParaRPr lang="en-GB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body protein,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acids consumed as precursors of essential nitrogen-containing small molecules, and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conversion of amino acids to glucose, glycogen, fatty acids, ketone bodies, or CO</a:t>
            </a:r>
            <a:r>
              <a:rPr lang="en-GB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GB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0" y="16853"/>
            <a:ext cx="2352572" cy="683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7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609600"/>
            <a:ext cx="807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turnover </a:t>
            </a: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proteins in the body are constantly being synthesized and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degraded, permitting the removal of abnormal or unneeded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 many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regulation of synthesis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concentration of protein in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cell, with protein degradation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minor role. For other proteins,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of synthesis is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constitutive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that is, relatively constant, and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cellular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 of the protein are controlled by selective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degradation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733800"/>
            <a:ext cx="59912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70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ure_18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58" y="832086"/>
            <a:ext cx="4778375" cy="519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900125" y="6193347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Overview of amino acid catabolism in mammals. The amino groups and the carbon skeleton take separate but interconnected pathways.</a:t>
            </a:r>
            <a:endParaRPr lang="ko-KR" altLang="en-US" sz="1400" b="1" dirty="0">
              <a:latin typeface="Tahoma" pitchFamily="34" charset="0"/>
              <a:ea typeface="굴림" charset="-127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19656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/>
              <a:t>Overview of amino acid catabolism in mammals</a:t>
            </a:r>
            <a:endParaRPr lang="ko-KR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9656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/>
              <a:t>Metabolic Fates of Amino Groups</a:t>
            </a:r>
            <a:endParaRPr lang="ko-KR" alt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143000" y="2209800"/>
            <a:ext cx="723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Nitrogen, </a:t>
            </a:r>
            <a:r>
              <a:rPr lang="en-US" altLang="ko-K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is abundant in the atmosphere but is too </a:t>
            </a:r>
          </a:p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inert for use in most biochemical processes. Because only a few microorganisms can convert </a:t>
            </a:r>
            <a:r>
              <a:rPr lang="en-US" altLang="ko-K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biologically useful forms such as </a:t>
            </a:r>
            <a:r>
              <a:rPr lang="en-US" altLang="ko-K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ko-KR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amino groups are carefully husbanded in biological systems.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ure_18_0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310" y="1371600"/>
            <a:ext cx="5117531" cy="542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243291" y="5320488"/>
            <a:ext cx="480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dirty="0">
                <a:ea typeface="굴림" charset="-127"/>
              </a:rPr>
              <a:t>(b) Excretory forms of nitrogen. </a:t>
            </a:r>
            <a:endParaRPr lang="en-US" altLang="ko-KR" sz="1600" dirty="0" smtClean="0">
              <a:ea typeface="굴림" charset="-127"/>
            </a:endParaRPr>
          </a:p>
          <a:p>
            <a:r>
              <a:rPr lang="en-US" altLang="ko-KR" sz="1600" dirty="0" smtClean="0">
                <a:ea typeface="굴림" charset="-127"/>
              </a:rPr>
              <a:t>Excess </a:t>
            </a:r>
            <a:r>
              <a:rPr lang="en-US" altLang="ko-KR" sz="1600" dirty="0" err="1" smtClean="0"/>
              <a:t>NH</a:t>
            </a:r>
            <a:r>
              <a:rPr lang="en-US" altLang="ko-KR" sz="1600" baseline="30000" dirty="0" err="1" smtClean="0"/>
              <a:t>+</a:t>
            </a:r>
            <a:r>
              <a:rPr lang="en-US" altLang="ko-KR" sz="1600" baseline="-25000" dirty="0" err="1" smtClean="0"/>
              <a:t>4</a:t>
            </a:r>
            <a:r>
              <a:rPr lang="en-US" altLang="ko-KR" sz="1600" dirty="0">
                <a:ea typeface="굴림" charset="-127"/>
              </a:rPr>
              <a:t> </a:t>
            </a:r>
            <a:r>
              <a:rPr lang="en-US" altLang="ko-KR" sz="1600" dirty="0" smtClean="0">
                <a:ea typeface="굴림" charset="-127"/>
              </a:rPr>
              <a:t>is </a:t>
            </a:r>
            <a:r>
              <a:rPr lang="en-US" altLang="ko-KR" sz="1600" dirty="0">
                <a:ea typeface="굴림" charset="-127"/>
              </a:rPr>
              <a:t>excreted as ammonia (microbes, bony fishes), urea  (most terrestrial vertebrates), or uric acid (birds and terrestrial reptiles)</a:t>
            </a:r>
            <a:endParaRPr lang="ko-KR" altLang="en-US" sz="1600" dirty="0">
              <a:ea typeface="굴림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19656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/>
              <a:t>Metabolic Fates of Amino Groups</a:t>
            </a:r>
            <a:endParaRPr lang="ko-KR" alt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934924" y="762000"/>
            <a:ext cx="326493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ko-KR" b="1" dirty="0" smtClean="0">
                <a:ea typeface="굴림" charset="-127"/>
              </a:rPr>
              <a:t>Excretory forms of nitrogen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1394</Words>
  <Application>Microsoft Office PowerPoint</Application>
  <PresentationFormat>On-screen Show (4:3)</PresentationFormat>
  <Paragraphs>132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맑은 고딕</vt:lpstr>
      <vt:lpstr>Arial</vt:lpstr>
      <vt:lpstr>굴림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ASUS</cp:lastModifiedBy>
  <cp:revision>39</cp:revision>
  <dcterms:created xsi:type="dcterms:W3CDTF">2019-09-02T06:13:44Z</dcterms:created>
  <dcterms:modified xsi:type="dcterms:W3CDTF">2023-11-01T05:49:11Z</dcterms:modified>
</cp:coreProperties>
</file>