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56" r:id="rId2"/>
    <p:sldId id="265" r:id="rId3"/>
    <p:sldId id="269" r:id="rId4"/>
    <p:sldId id="270" r:id="rId5"/>
    <p:sldId id="271" r:id="rId6"/>
    <p:sldId id="272" r:id="rId7"/>
    <p:sldId id="295" r:id="rId8"/>
    <p:sldId id="275" r:id="rId9"/>
    <p:sldId id="276" r:id="rId10"/>
    <p:sldId id="277" r:id="rId11"/>
    <p:sldId id="278" r:id="rId12"/>
    <p:sldId id="279" r:id="rId13"/>
    <p:sldId id="280" r:id="rId14"/>
    <p:sldId id="282" r:id="rId15"/>
    <p:sldId id="283" r:id="rId16"/>
    <p:sldId id="284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0A344-879D-4055-BDF8-1D388F970E45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87ED1-BBF1-4A62-B0C7-EC6FD6AB2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6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slow">
    <p:dissolve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04CCC2-FBAA-4914-B78B-8746A9BAC009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E110A8-E1F6-42BD-A3AF-B0BEF02DF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dissolve/>
    <p:sndAc>
      <p:stSnd>
        <p:snd r:embed="rId13" name="camera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0"/>
            <a:ext cx="9144000" cy="3810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048001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 Lecture-1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dirty="0" smtClean="0"/>
              <a:t>What Role Public Administration Play?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Leadership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Motivation</a:t>
            </a:r>
          </a:p>
          <a:p>
            <a:endParaRPr lang="en-US" dirty="0" smtClean="0"/>
          </a:p>
          <a:p>
            <a:r>
              <a:rPr lang="en-US" dirty="0" smtClean="0"/>
              <a:t>Group dynamics</a:t>
            </a:r>
          </a:p>
          <a:p>
            <a:endParaRPr lang="en-US" dirty="0" smtClean="0"/>
          </a:p>
          <a:p>
            <a:r>
              <a:rPr lang="en-US" dirty="0" smtClean="0"/>
              <a:t>Communication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Participation</a:t>
            </a:r>
          </a:p>
          <a:p>
            <a:endParaRPr lang="en-US" dirty="0" smtClean="0"/>
          </a:p>
          <a:p>
            <a:r>
              <a:rPr lang="en-US" dirty="0" smtClean="0"/>
              <a:t>Decision making</a:t>
            </a:r>
          </a:p>
          <a:p>
            <a:endParaRPr lang="en-US" dirty="0" smtClean="0"/>
          </a:p>
          <a:p>
            <a:r>
              <a:rPr lang="en-US" dirty="0" smtClean="0"/>
              <a:t>Human resources management </a:t>
            </a:r>
          </a:p>
          <a:p>
            <a:endParaRPr lang="en-US" dirty="0" smtClean="0"/>
          </a:p>
          <a:p>
            <a:r>
              <a:rPr lang="en-US" dirty="0" smtClean="0"/>
              <a:t>Principles of management, and </a:t>
            </a:r>
          </a:p>
          <a:p>
            <a:endParaRPr lang="en-US" dirty="0" smtClean="0"/>
          </a:p>
          <a:p>
            <a:r>
              <a:rPr lang="en-US" dirty="0" smtClean="0"/>
              <a:t>organizational theory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Challenges of Public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Absence of economic markets for outputs, reliance on governmental appropriations for financial resources.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Extensive oversight by legislative, executive, courts, and other agencies.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Greater political attention from an attentive public and considerable pressure from political groups to influence decisions.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Greater public scrutiny of administrative decisions. The public sees a “right” to access to information.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Greater ambiguity of goals. 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9144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700" dirty="0" smtClean="0"/>
              <a:t>In terms of public management, other idiosyncratic features are found. Some of the more salient include</a:t>
            </a:r>
            <a:r>
              <a:rPr lang="en-US" sz="2700" dirty="0" smtClean="0"/>
              <a:t>:</a:t>
            </a:r>
            <a:br>
              <a:rPr lang="en-US" sz="27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Public managers have less </a:t>
            </a:r>
            <a:r>
              <a:rPr lang="en-US" dirty="0" smtClean="0"/>
              <a:t>decision making </a:t>
            </a:r>
            <a:r>
              <a:rPr lang="en-US" dirty="0"/>
              <a:t>discretion </a:t>
            </a:r>
            <a:r>
              <a:rPr lang="en-US" dirty="0" smtClean="0"/>
              <a:t>because of institutional </a:t>
            </a:r>
            <a:r>
              <a:rPr lang="en-US" dirty="0"/>
              <a:t>constraints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 smtClean="0"/>
              <a:t>Public </a:t>
            </a:r>
            <a:r>
              <a:rPr lang="en-US" dirty="0"/>
              <a:t>managers have weaker control over subordinates </a:t>
            </a:r>
            <a:r>
              <a:rPr lang="en-US" dirty="0" smtClean="0"/>
              <a:t>because of </a:t>
            </a:r>
            <a:r>
              <a:rPr lang="en-US" dirty="0"/>
              <a:t>civil service tenure realities, a greater degree </a:t>
            </a:r>
            <a:r>
              <a:rPr lang="en-US" dirty="0" smtClean="0"/>
              <a:t>of unionization </a:t>
            </a:r>
            <a:r>
              <a:rPr lang="en-US" dirty="0"/>
              <a:t>in the government sector, and alliances </a:t>
            </a:r>
            <a:r>
              <a:rPr lang="en-US" dirty="0" smtClean="0"/>
              <a:t>subordinates may </a:t>
            </a:r>
            <a:r>
              <a:rPr lang="en-US" dirty="0"/>
              <a:t>establish with outside interests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red tape and other features of ideal-type bureaucracy </a:t>
            </a:r>
            <a:r>
              <a:rPr lang="en-US" dirty="0" smtClean="0"/>
              <a:t>inhibit action.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 smtClean="0"/>
              <a:t>Public </a:t>
            </a:r>
            <a:r>
              <a:rPr lang="en-US" dirty="0"/>
              <a:t>managers have less opportunity to develop and </a:t>
            </a:r>
            <a:r>
              <a:rPr lang="en-US" dirty="0" smtClean="0"/>
              <a:t>control reward </a:t>
            </a:r>
            <a:r>
              <a:rPr lang="en-US" dirty="0"/>
              <a:t>and incentive structures than their private counterparts</a:t>
            </a:r>
            <a:r>
              <a:rPr lang="en-US" dirty="0" smtClean="0"/>
              <a:t>. (</a:t>
            </a:r>
            <a:r>
              <a:rPr lang="en-US" dirty="0"/>
              <a:t>Rainey, 1997, pp. 54–95)</a:t>
            </a:r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 public administrative arena </a:t>
            </a:r>
            <a:r>
              <a:rPr lang="en-US" dirty="0" smtClean="0"/>
              <a:t>is differentiated by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Legal restrictions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Lack </a:t>
            </a:r>
            <a:r>
              <a:rPr lang="en-US" dirty="0"/>
              <a:t>of economic incentives and market </a:t>
            </a:r>
            <a:r>
              <a:rPr lang="en-US" dirty="0" smtClean="0"/>
              <a:t>indicators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Multiple </a:t>
            </a:r>
            <a:r>
              <a:rPr lang="en-US" dirty="0"/>
              <a:t>access</a:t>
            </a:r>
          </a:p>
          <a:p>
            <a:endParaRPr lang="en-US" dirty="0" smtClean="0"/>
          </a:p>
          <a:p>
            <a:r>
              <a:rPr lang="en-US" dirty="0" smtClean="0"/>
              <a:t>Quasi-governmental </a:t>
            </a:r>
            <a:r>
              <a:rPr lang="en-US" dirty="0"/>
              <a:t>action</a:t>
            </a:r>
          </a:p>
          <a:p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scrutiny and suspicion</a:t>
            </a:r>
          </a:p>
          <a:p>
            <a:endParaRPr lang="en-US" dirty="0" smtClean="0"/>
          </a:p>
          <a:p>
            <a:r>
              <a:rPr lang="en-US" dirty="0" smtClean="0"/>
              <a:t>Volatile </a:t>
            </a:r>
            <a:r>
              <a:rPr lang="en-US" dirty="0"/>
              <a:t>political/administrative interface</a:t>
            </a:r>
          </a:p>
          <a:p>
            <a:endParaRPr lang="en-US" dirty="0" smtClean="0"/>
          </a:p>
          <a:p>
            <a:r>
              <a:rPr lang="en-US" dirty="0" smtClean="0"/>
              <a:t>Drawing </a:t>
            </a:r>
            <a:r>
              <a:rPr lang="en-US" dirty="0"/>
              <a:t>boundaries</a:t>
            </a:r>
          </a:p>
          <a:p>
            <a:endParaRPr lang="en-US" dirty="0" smtClean="0"/>
          </a:p>
          <a:p>
            <a:r>
              <a:rPr lang="en-US" dirty="0" smtClean="0"/>
              <a:t>Diverse </a:t>
            </a:r>
            <a:r>
              <a:rPr lang="en-US" dirty="0"/>
              <a:t>interests, values, and incentives</a:t>
            </a:r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b="1" dirty="0"/>
              <a:t>OD Development and Public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The </a:t>
            </a:r>
            <a:r>
              <a:rPr lang="en-US" dirty="0"/>
              <a:t>work of Douglas McGregor (1960), Chris </a:t>
            </a:r>
            <a:r>
              <a:rPr lang="en-US" dirty="0" err="1"/>
              <a:t>Argyris</a:t>
            </a:r>
            <a:r>
              <a:rPr lang="en-US" dirty="0"/>
              <a:t> (1957), </a:t>
            </a:r>
            <a:r>
              <a:rPr lang="en-US" dirty="0" err="1" smtClean="0"/>
              <a:t>Rensis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</a:t>
            </a:r>
            <a:r>
              <a:rPr lang="en-US" dirty="0"/>
              <a:t>(1961), Frederick Herzberg (1966), Warren </a:t>
            </a:r>
            <a:r>
              <a:rPr lang="en-US" dirty="0" err="1"/>
              <a:t>Bennis</a:t>
            </a:r>
            <a:r>
              <a:rPr lang="en-US" dirty="0"/>
              <a:t> (1969), </a:t>
            </a:r>
            <a:r>
              <a:rPr lang="en-US" dirty="0" smtClean="0"/>
              <a:t>and </a:t>
            </a:r>
            <a:r>
              <a:rPr lang="en-US" dirty="0"/>
              <a:t>Abraham Maslow (1954, 1962, 1965), among others, challenged </a:t>
            </a:r>
            <a:r>
              <a:rPr lang="en-US" dirty="0" smtClean="0"/>
              <a:t>conventional thinking </a:t>
            </a:r>
            <a:r>
              <a:rPr lang="en-US" dirty="0"/>
              <a:t>about the relationship between individuals </a:t>
            </a:r>
            <a:r>
              <a:rPr lang="en-US" dirty="0" smtClean="0"/>
              <a:t>and organizations</a:t>
            </a:r>
            <a:r>
              <a:rPr lang="en-US" dirty="0"/>
              <a:t>. These “Third Wave” psychologists believed that </a:t>
            </a:r>
            <a:r>
              <a:rPr lang="en-US" dirty="0" smtClean="0"/>
              <a:t>work should </a:t>
            </a:r>
            <a:r>
              <a:rPr lang="en-US" dirty="0"/>
              <a:t>support the growth and development of people and that </a:t>
            </a:r>
            <a:r>
              <a:rPr lang="en-US" dirty="0" smtClean="0"/>
              <a:t>the governance </a:t>
            </a:r>
            <a:r>
              <a:rPr lang="en-US" dirty="0"/>
              <a:t>of work institutions should be </a:t>
            </a:r>
            <a:r>
              <a:rPr lang="en-US" dirty="0" smtClean="0"/>
              <a:t>more democratic</a:t>
            </a:r>
            <a:r>
              <a:rPr lang="en-US" dirty="0"/>
              <a:t>. </a:t>
            </a:r>
            <a:r>
              <a:rPr lang="en-US" dirty="0" smtClean="0"/>
              <a:t>Collectively, these </a:t>
            </a:r>
            <a:r>
              <a:rPr lang="en-US" dirty="0"/>
              <a:t>ideas have been identified by a number of labels, but </a:t>
            </a:r>
            <a:r>
              <a:rPr lang="en-US" dirty="0" smtClean="0"/>
              <a:t>the most </a:t>
            </a:r>
            <a:r>
              <a:rPr lang="en-US" dirty="0"/>
              <a:t>common are “Process Consultation” and “Organization Development</a:t>
            </a:r>
            <a:r>
              <a:rPr lang="en-US" dirty="0" smtClean="0"/>
              <a:t>” (</a:t>
            </a:r>
            <a:r>
              <a:rPr lang="en-US" dirty="0"/>
              <a:t>Harmon and Mayer, 1986).</a:t>
            </a:r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b="1" dirty="0"/>
              <a:t>OD’s Place in the History of Public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 The Contribution of </a:t>
            </a:r>
            <a:r>
              <a:rPr lang="en-US" b="1" dirty="0" err="1" smtClean="0"/>
              <a:t>Golembiewski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/>
              <a:t>must be psychologically acceptable to the individual. . . .</a:t>
            </a:r>
          </a:p>
          <a:p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/>
              <a:t>must allow man to develop his own faculties. . . 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work task </a:t>
            </a:r>
            <a:r>
              <a:rPr lang="en-US" dirty="0"/>
              <a:t>must allow the individual considerable room for self-determination.</a:t>
            </a:r>
          </a:p>
          <a:p>
            <a:endParaRPr lang="en-US" dirty="0" smtClean="0"/>
          </a:p>
          <a:p>
            <a:r>
              <a:rPr lang="en-US" dirty="0" smtClean="0"/>
              <a:t>. </a:t>
            </a:r>
            <a:r>
              <a:rPr lang="en-US" dirty="0"/>
              <a:t>. </a:t>
            </a:r>
            <a:r>
              <a:rPr lang="en-US" dirty="0" smtClean="0"/>
              <a:t>.The </a:t>
            </a:r>
            <a:r>
              <a:rPr lang="en-US" dirty="0"/>
              <a:t>worker must have the possibility of controlling, in a </a:t>
            </a:r>
            <a:r>
              <a:rPr lang="en-US" dirty="0" smtClean="0"/>
              <a:t>meaningful way</a:t>
            </a:r>
            <a:r>
              <a:rPr lang="en-US" dirty="0"/>
              <a:t>, the environment within which the task is to be performed.</a:t>
            </a:r>
          </a:p>
          <a:p>
            <a:endParaRPr lang="en-US" dirty="0" smtClean="0"/>
          </a:p>
          <a:p>
            <a:r>
              <a:rPr lang="en-US" dirty="0" smtClean="0"/>
              <a:t>. </a:t>
            </a:r>
            <a:r>
              <a:rPr lang="en-US" dirty="0"/>
              <a:t>. . </a:t>
            </a:r>
            <a:r>
              <a:rPr lang="en-US" dirty="0" smtClean="0"/>
              <a:t>The </a:t>
            </a:r>
            <a:r>
              <a:rPr lang="en-US" dirty="0"/>
              <a:t>organization should not be the sole and final arbiter of behavior;</a:t>
            </a:r>
          </a:p>
          <a:p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/>
              <a:t>the organization and the individual must be subject to an </a:t>
            </a:r>
            <a:r>
              <a:rPr lang="en-US" dirty="0" smtClean="0"/>
              <a:t>external moral </a:t>
            </a:r>
            <a:r>
              <a:rPr lang="en-US" dirty="0"/>
              <a:t>order. (1965, p. 65)</a:t>
            </a:r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b="1" dirty="0" smtClean="0"/>
              <a:t>The Contribution of Neely </a:t>
            </a:r>
            <a:r>
              <a:rPr lang="en-US" b="1" dirty="0"/>
              <a:t>Gardner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What </a:t>
            </a:r>
            <a:r>
              <a:rPr lang="en-US" dirty="0"/>
              <a:t>makes Gardner notable is that his practice of OD </a:t>
            </a:r>
            <a:r>
              <a:rPr lang="en-US" dirty="0" smtClean="0"/>
              <a:t>embodied much </a:t>
            </a:r>
            <a:r>
              <a:rPr lang="en-US" dirty="0"/>
              <a:t>wisdom in changing </a:t>
            </a:r>
            <a:r>
              <a:rPr lang="en-US" dirty="0" smtClean="0"/>
              <a:t> organizations</a:t>
            </a:r>
            <a:r>
              <a:rPr lang="en-US" dirty="0"/>
              <a:t>. Moreover, he was a </a:t>
            </a:r>
            <a:r>
              <a:rPr lang="en-US" dirty="0" smtClean="0"/>
              <a:t>public practitioner </a:t>
            </a:r>
            <a:r>
              <a:rPr lang="en-US" dirty="0"/>
              <a:t>who was thoroughly engaged in OD practice in </a:t>
            </a:r>
            <a:r>
              <a:rPr lang="en-US" dirty="0" smtClean="0"/>
              <a:t>major state </a:t>
            </a:r>
            <a:r>
              <a:rPr lang="en-US" dirty="0"/>
              <a:t>organizations in one of America’s largest state governments.</a:t>
            </a:r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341438"/>
          </a:xfrm>
        </p:spPr>
        <p:txBody>
          <a:bodyPr>
            <a:normAutofit/>
          </a:bodyPr>
          <a:lstStyle/>
          <a:p>
            <a:pPr algn="just"/>
            <a:r>
              <a:rPr lang="en-US" u="sng" dirty="0" smtClean="0"/>
              <a:t>Nature of Changes in Organizations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Unitary to Multi-divisional to network forms;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Externalization;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Outsourcing functions;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Relying on alliances or contracts for goods and services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Changes in Organizational Scholarship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Social psychologists and sociologist---political scientists and economists---anthropologists-cognitive psychologists-industrial engineer---management----international business---strategy scholars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dirty="0" smtClean="0"/>
              <a:t>Common </a:t>
            </a:r>
            <a:r>
              <a:rPr lang="en-US" dirty="0" smtClean="0"/>
              <a:t>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Common Interests</a:t>
            </a:r>
          </a:p>
          <a:p>
            <a:pPr>
              <a:buNone/>
            </a:pPr>
            <a:endParaRPr lang="en-US" u="sng" dirty="0" smtClean="0"/>
          </a:p>
          <a:p>
            <a:r>
              <a:rPr lang="en-US" dirty="0" smtClean="0"/>
              <a:t>Objectives;</a:t>
            </a:r>
          </a:p>
          <a:p>
            <a:endParaRPr lang="en-US" dirty="0" smtClean="0"/>
          </a:p>
          <a:p>
            <a:r>
              <a:rPr lang="en-US" dirty="0" smtClean="0"/>
              <a:t>Participants;</a:t>
            </a:r>
          </a:p>
          <a:p>
            <a:endParaRPr lang="en-US" dirty="0" smtClean="0"/>
          </a:p>
          <a:p>
            <a:r>
              <a:rPr lang="en-US" dirty="0" smtClean="0"/>
              <a:t>Control and coordinate these contributions;</a:t>
            </a:r>
          </a:p>
          <a:p>
            <a:endParaRPr lang="en-US" dirty="0" smtClean="0"/>
          </a:p>
          <a:p>
            <a:r>
              <a:rPr lang="en-US" dirty="0" smtClean="0"/>
              <a:t>Resources;</a:t>
            </a:r>
          </a:p>
          <a:p>
            <a:endParaRPr lang="en-US" dirty="0" smtClean="0"/>
          </a:p>
          <a:p>
            <a:r>
              <a:rPr lang="en-US" dirty="0" smtClean="0"/>
              <a:t>Participants must be trained. 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Meaning and Theories of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752600"/>
            <a:ext cx="8915400" cy="4953000"/>
          </a:xfrm>
        </p:spPr>
        <p:txBody>
          <a:bodyPr/>
          <a:lstStyle/>
          <a:p>
            <a:pPr algn="just"/>
            <a:r>
              <a:rPr lang="en-US" dirty="0" smtClean="0"/>
              <a:t>Meaning of Organization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Importance of Organization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success and efficiency of administration depends on-----?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 A poor organization may lead to-----?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10A8-E1F6-42BD-A3AF-B0BEF02DF1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Divergent 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Size and Shape (</a:t>
            </a:r>
            <a:r>
              <a:rPr lang="en-US" dirty="0" err="1" smtClean="0"/>
              <a:t>e.g</a:t>
            </a:r>
            <a:r>
              <a:rPr lang="en-US" dirty="0" smtClean="0"/>
              <a:t> Military organizations/terrorism)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Wal-Mart (Civilian world)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Size should not be equated with success.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remarkable economic performance in South East Asia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Based on the discipline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Basic research </a:t>
            </a:r>
            <a:r>
              <a:rPr lang="en-US" dirty="0" err="1" smtClean="0"/>
              <a:t>vs</a:t>
            </a:r>
            <a:r>
              <a:rPr lang="en-US" dirty="0" smtClean="0"/>
              <a:t> applied research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Labor Intensive VS Capital intensive Organizations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dirty="0" smtClean="0"/>
              <a:t>Diverse level of analysis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dirty="0" smtClean="0"/>
              <a:t>Social psychological level;</a:t>
            </a:r>
          </a:p>
          <a:p>
            <a:endParaRPr lang="en-US" dirty="0" smtClean="0"/>
          </a:p>
          <a:p>
            <a:r>
              <a:rPr lang="en-US" dirty="0" smtClean="0"/>
              <a:t>Organizational structure level;</a:t>
            </a:r>
          </a:p>
          <a:p>
            <a:endParaRPr lang="en-US" dirty="0" smtClean="0"/>
          </a:p>
          <a:p>
            <a:r>
              <a:rPr lang="en-US" dirty="0" smtClean="0"/>
              <a:t>Ecological level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dirty="0" smtClean="0"/>
              <a:t>Elements of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Environment;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Social  Structure;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Goals;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Participants;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Technology;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sz="3200" smtClean="0"/>
          </a:p>
          <a:p>
            <a:pPr>
              <a:buNone/>
            </a:pPr>
            <a:r>
              <a:rPr lang="en-US" sz="3200" smtClean="0"/>
              <a:t>Question Hour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The term ‘organization’ </a:t>
            </a:r>
            <a:r>
              <a:rPr lang="en-US" sz="2700" smtClean="0"/>
              <a:t>can be used </a:t>
            </a:r>
            <a:r>
              <a:rPr lang="en-US" sz="2700" dirty="0" smtClean="0"/>
              <a:t>in three senses;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067800" cy="5257800"/>
          </a:xfrm>
        </p:spPr>
        <p:txBody>
          <a:bodyPr/>
          <a:lstStyle/>
          <a:p>
            <a:pPr algn="just">
              <a:buNone/>
            </a:pPr>
            <a:endParaRPr lang="en-US" dirty="0" smtClean="0"/>
          </a:p>
          <a:p>
            <a:pPr marL="514350" indent="-514350" algn="just">
              <a:buAutoNum type="alphaLcParenR"/>
            </a:pPr>
            <a:r>
              <a:rPr lang="en-US" dirty="0" smtClean="0"/>
              <a:t>The act of designing the administrative structure;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lphaLcParenR"/>
            </a:pPr>
            <a:r>
              <a:rPr lang="en-US" dirty="0" smtClean="0"/>
              <a:t>Both designing and building the structure; and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lphaLcParenR"/>
            </a:pPr>
            <a:r>
              <a:rPr lang="en-US" dirty="0" smtClean="0"/>
              <a:t>The resulting administrative structure itself. 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Approaches to the Problems of Organization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8991600" cy="5105400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dirty="0" smtClean="0"/>
              <a:t>Mechanistic Approach;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Organization is only a process of designing (</a:t>
            </a:r>
            <a:r>
              <a:rPr lang="en-US" dirty="0" err="1" smtClean="0"/>
              <a:t>Urwick</a:t>
            </a:r>
            <a:r>
              <a:rPr lang="en-US" dirty="0" smtClean="0"/>
              <a:t> Approach). /Organization is designing the machine/Organization plan must be considered prior to the personnel. 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Criticism of Mechanistic Approach and Humanistic Approach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Organization is divided into opposite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447800"/>
            <a:ext cx="9067800" cy="5410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Formal VS Informal organizations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Profit VS non-profit organizations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Hybrid arrangement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Bases of Organization (Luther </a:t>
            </a:r>
            <a:r>
              <a:rPr lang="en-US" dirty="0" err="1" smtClean="0"/>
              <a:t>Gullick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8991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Functions or purpose;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Process;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Clientele or Persons Served;</a:t>
            </a:r>
          </a:p>
          <a:p>
            <a:endParaRPr lang="en-US" dirty="0" smtClean="0"/>
          </a:p>
          <a:p>
            <a:r>
              <a:rPr lang="en-US" dirty="0" smtClean="0"/>
              <a:t>Area or Place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Which of them should be adopted in administrative organization? 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Success of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Employment security</a:t>
            </a:r>
          </a:p>
          <a:p>
            <a:endParaRPr lang="en-US" b="1" dirty="0" smtClean="0"/>
          </a:p>
          <a:p>
            <a:r>
              <a:rPr lang="en-US" b="1" dirty="0" smtClean="0"/>
              <a:t>Right skills and abilities</a:t>
            </a:r>
          </a:p>
          <a:p>
            <a:endParaRPr lang="en-US" b="1" dirty="0" smtClean="0"/>
          </a:p>
          <a:p>
            <a:r>
              <a:rPr lang="en-US" b="1" dirty="0" smtClean="0"/>
              <a:t>Self-managed teams</a:t>
            </a:r>
          </a:p>
          <a:p>
            <a:endParaRPr lang="en-US" b="1" dirty="0" smtClean="0"/>
          </a:p>
          <a:p>
            <a:r>
              <a:rPr lang="en-US" b="1" dirty="0" smtClean="0"/>
              <a:t>Paying well</a:t>
            </a:r>
          </a:p>
          <a:p>
            <a:endParaRPr lang="en-US" b="1" dirty="0" smtClean="0"/>
          </a:p>
          <a:p>
            <a:r>
              <a:rPr lang="en-US" b="1" dirty="0" smtClean="0"/>
              <a:t>Extensive training</a:t>
            </a:r>
          </a:p>
          <a:p>
            <a:endParaRPr lang="en-US" b="1" dirty="0" smtClean="0"/>
          </a:p>
          <a:p>
            <a:r>
              <a:rPr lang="en-US" b="1" dirty="0" smtClean="0"/>
              <a:t>All employees feel valued</a:t>
            </a:r>
          </a:p>
          <a:p>
            <a:endParaRPr lang="en-US" b="1" dirty="0" smtClean="0"/>
          </a:p>
          <a:p>
            <a:r>
              <a:rPr lang="en-US" b="1" dirty="0" smtClean="0"/>
              <a:t>Sharing information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Public Administration and Organizational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4102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High Performance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	There are differences between public and private organizational operational arenas, and they matter when it comes to organizational development.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Environmental Conditions (conditions of work)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Public Organization Development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The central question raised by organizational development is whether organizations can promote conditions of work that are developmental and beneficial for both individuals and the organization.</a:t>
            </a: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330</TotalTime>
  <Words>756</Words>
  <Application>Microsoft Office PowerPoint</Application>
  <PresentationFormat>On-screen Show (4:3)</PresentationFormat>
  <Paragraphs>195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Franklin Gothic Book</vt:lpstr>
      <vt:lpstr>Perpetua</vt:lpstr>
      <vt:lpstr>Wingdings 2</vt:lpstr>
      <vt:lpstr>Equity</vt:lpstr>
      <vt:lpstr> Class Lecture-1</vt:lpstr>
      <vt:lpstr>Meaning and Theories of Organization</vt:lpstr>
      <vt:lpstr>The term ‘organization’ can be used in three senses; </vt:lpstr>
      <vt:lpstr>Approaches to the Problems of Organization </vt:lpstr>
      <vt:lpstr>Organization is divided into opposite aspects</vt:lpstr>
      <vt:lpstr>Bases of Organization (Luther Gullick) </vt:lpstr>
      <vt:lpstr>Success of Organizations</vt:lpstr>
      <vt:lpstr>Public Administration and Organizational Development</vt:lpstr>
      <vt:lpstr>Public Organization Development </vt:lpstr>
      <vt:lpstr>What Role Public Administration Play?</vt:lpstr>
      <vt:lpstr>Challenges of Public Organization</vt:lpstr>
      <vt:lpstr>In terms of public management, other idiosyncratic features are found. Some of the more salient include: </vt:lpstr>
      <vt:lpstr>The public administrative arena is differentiated by:</vt:lpstr>
      <vt:lpstr>OD Development and Public Administration</vt:lpstr>
      <vt:lpstr>OD’s Place in the History of Public Administration</vt:lpstr>
      <vt:lpstr>The Contribution of Neely Gardner</vt:lpstr>
      <vt:lpstr>Nature of Changes in Organizations</vt:lpstr>
      <vt:lpstr>Changes in Organizational Scholarship </vt:lpstr>
      <vt:lpstr>Common Interests</vt:lpstr>
      <vt:lpstr>Divergent Interests</vt:lpstr>
      <vt:lpstr> </vt:lpstr>
      <vt:lpstr>Diverse level of analysis </vt:lpstr>
      <vt:lpstr>Elements of Organizations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Lecture-1</dc:title>
  <dc:creator>User</dc:creator>
  <cp:lastModifiedBy>WIN10</cp:lastModifiedBy>
  <cp:revision>31</cp:revision>
  <dcterms:created xsi:type="dcterms:W3CDTF">2014-03-21T08:22:51Z</dcterms:created>
  <dcterms:modified xsi:type="dcterms:W3CDTF">2023-09-18T01:44:32Z</dcterms:modified>
</cp:coreProperties>
</file>