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66" r:id="rId4"/>
    <p:sldId id="267" r:id="rId5"/>
    <p:sldId id="268" r:id="rId6"/>
    <p:sldId id="269" r:id="rId7"/>
    <p:sldId id="270"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756" autoAdjust="0"/>
  </p:normalViewPr>
  <p:slideViewPr>
    <p:cSldViewPr>
      <p:cViewPr varScale="1">
        <p:scale>
          <a:sx n="107" d="100"/>
          <a:sy n="107" d="100"/>
        </p:scale>
        <p:origin x="1704"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D563448E-AB89-4AF4-8FBC-B5EA629414C4}" type="datetimeFigureOut">
              <a:rPr lang="en-US" smtClean="0"/>
              <a:pPr/>
              <a:t>9/23/2023</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3EABA43B-47D0-4395-A103-002EEF7BE28F}"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spd="slow">
    <p:dissolve/>
    <p:sndAc>
      <p:stSnd>
        <p:snd r:embed="rId1" name="click.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563448E-AB89-4AF4-8FBC-B5EA629414C4}" type="datetimeFigureOut">
              <a:rPr lang="en-US" smtClean="0"/>
              <a:pPr/>
              <a:t>9/23/2023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563448E-AB89-4AF4-8FBC-B5EA629414C4}" type="datetimeFigureOut">
              <a:rPr lang="en-US" smtClean="0"/>
              <a:pPr/>
              <a:t>9/23/2023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563448E-AB89-4AF4-8FBC-B5EA629414C4}" type="datetimeFigureOut">
              <a:rPr lang="en-US" smtClean="0"/>
              <a:pPr/>
              <a:t>9/23/2023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563448E-AB89-4AF4-8FBC-B5EA629414C4}" type="datetimeFigureOut">
              <a:rPr lang="en-US" smtClean="0"/>
              <a:pPr/>
              <a:t>9/23/2023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ABA43B-47D0-4395-A103-002EEF7BE28F}"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spd="slow">
    <p:dissolve/>
    <p:sndAc>
      <p:stSnd>
        <p:snd r:embed="rId1" name="click.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563448E-AB89-4AF4-8FBC-B5EA629414C4}" type="datetimeFigureOut">
              <a:rPr lang="en-US" smtClean="0"/>
              <a:pPr/>
              <a:t>9/23/2023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563448E-AB89-4AF4-8FBC-B5EA629414C4}" type="datetimeFigureOut">
              <a:rPr lang="en-US" smtClean="0"/>
              <a:pPr/>
              <a:t>9/23/2023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563448E-AB89-4AF4-8FBC-B5EA629414C4}" type="datetimeFigureOut">
              <a:rPr lang="en-US" smtClean="0"/>
              <a:pPr/>
              <a:t>9/23/2023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D563448E-AB89-4AF4-8FBC-B5EA629414C4}" type="datetimeFigureOut">
              <a:rPr lang="en-US" smtClean="0"/>
              <a:pPr/>
              <a:t>9/23/2023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3EABA43B-47D0-4395-A103-002EEF7BE28F}"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spd="slow">
    <p:dissolve/>
    <p:sndAc>
      <p:stSnd>
        <p:snd r:embed="rId1" name="click.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563448E-AB89-4AF4-8FBC-B5EA629414C4}" type="datetimeFigureOut">
              <a:rPr lang="en-US" smtClean="0"/>
              <a:pPr/>
              <a:t>9/23/2023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D563448E-AB89-4AF4-8FBC-B5EA629414C4}" type="datetimeFigureOut">
              <a:rPr lang="en-US" smtClean="0"/>
              <a:pPr/>
              <a:t>9/23/2023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EABA43B-47D0-4395-A103-002EEF7BE28F}"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transition spd="slow">
    <p:dissolve/>
    <p:sndAc>
      <p:stSnd>
        <p:snd r:embed="rId1" name="click.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563448E-AB89-4AF4-8FBC-B5EA629414C4}" type="datetimeFigureOut">
              <a:rPr lang="en-US" smtClean="0"/>
              <a:pPr/>
              <a:t>9/23/2023</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3EABA43B-47D0-4395-A103-002EEF7BE28F}"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dissolve/>
    <p:sndAc>
      <p:stSnd>
        <p:snd r:embed="rId13" name="click.wav"/>
      </p:stSnd>
    </p:sndAc>
  </p:transition>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52400"/>
            <a:ext cx="9144000" cy="990600"/>
          </a:xfrm>
        </p:spPr>
        <p:txBody>
          <a:bodyPr/>
          <a:lstStyle/>
          <a:p>
            <a:r>
              <a:rPr lang="en-US" dirty="0" smtClean="0"/>
              <a:t>Organization Theories</a:t>
            </a:r>
            <a:endParaRPr lang="en-US" dirty="0"/>
          </a:p>
        </p:txBody>
      </p:sp>
      <p:sp>
        <p:nvSpPr>
          <p:cNvPr id="3" name="Subtitle 2"/>
          <p:cNvSpPr>
            <a:spLocks noGrp="1"/>
          </p:cNvSpPr>
          <p:nvPr>
            <p:ph type="subTitle" idx="1"/>
          </p:nvPr>
        </p:nvSpPr>
        <p:spPr>
          <a:xfrm>
            <a:off x="0" y="1295400"/>
            <a:ext cx="9144000" cy="5562600"/>
          </a:xfrm>
        </p:spPr>
        <p:txBody>
          <a:bodyPr>
            <a:normAutofit/>
          </a:bodyPr>
          <a:lstStyle/>
          <a:p>
            <a:r>
              <a:rPr lang="en-US" b="1" dirty="0" smtClean="0"/>
              <a:t>Classical Organization Theory</a:t>
            </a:r>
          </a:p>
          <a:p>
            <a:endParaRPr lang="en-US" dirty="0" smtClean="0"/>
          </a:p>
          <a:p>
            <a:pPr algn="just"/>
            <a:r>
              <a:rPr lang="en-US" dirty="0" smtClean="0"/>
              <a:t>Classical organization theory evolved during the first half of 20</a:t>
            </a:r>
            <a:r>
              <a:rPr lang="en-US" baseline="30000" dirty="0" smtClean="0"/>
              <a:t>th</a:t>
            </a:r>
            <a:r>
              <a:rPr lang="en-US" dirty="0" smtClean="0"/>
              <a:t> Century. It represents the merger of scientific management, bureaucratic theory, and administrative theory.</a:t>
            </a:r>
          </a:p>
          <a:p>
            <a:pPr algn="just"/>
            <a:endParaRPr lang="en-US" dirty="0" smtClean="0"/>
          </a:p>
          <a:p>
            <a:pPr algn="just"/>
            <a:r>
              <a:rPr lang="en-US" dirty="0" smtClean="0"/>
              <a:t>Classical management theory was rigid and mechanistic. The shortcomings of classical organization theory quickly became apparent. Its major deficiency was that it attempted to explain peoples' motivation to work strictly as a function of economic reward.</a:t>
            </a:r>
          </a:p>
          <a:p>
            <a:endParaRPr lang="en-US" dirty="0"/>
          </a:p>
        </p:txBody>
      </p:sp>
    </p:spTree>
  </p:cSld>
  <p:clrMapOvr>
    <a:masterClrMapping/>
  </p:clrMapOvr>
  <p:transition spd="slow">
    <p:dissolve/>
    <p:sndAc>
      <p:stSnd>
        <p:snd r:embed="rId2" name="click.wav"/>
      </p:stSnd>
    </p:sndAc>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Classical Theory based upon;  </a:t>
            </a:r>
            <a:endParaRPr lang="en-US" dirty="0"/>
          </a:p>
        </p:txBody>
      </p:sp>
      <p:sp>
        <p:nvSpPr>
          <p:cNvPr id="3" name="Content Placeholder 2"/>
          <p:cNvSpPr>
            <a:spLocks noGrp="1"/>
          </p:cNvSpPr>
          <p:nvPr>
            <p:ph idx="1"/>
          </p:nvPr>
        </p:nvSpPr>
        <p:spPr>
          <a:xfrm>
            <a:off x="0" y="1447800"/>
            <a:ext cx="9144000" cy="5410200"/>
          </a:xfrm>
        </p:spPr>
        <p:txBody>
          <a:bodyPr>
            <a:normAutofit fontScale="77500" lnSpcReduction="20000"/>
          </a:bodyPr>
          <a:lstStyle/>
          <a:p>
            <a:pPr algn="just"/>
            <a:r>
              <a:rPr lang="en-US" dirty="0" smtClean="0"/>
              <a:t>The classical theory found itself in the industries of the 1930’s and still has great influence today (</a:t>
            </a:r>
            <a:r>
              <a:rPr lang="en-US" dirty="0" err="1" smtClean="0"/>
              <a:t>Merkle</a:t>
            </a:r>
            <a:r>
              <a:rPr lang="en-US" dirty="0" smtClean="0"/>
              <a:t>, 1980). The theory is based upon: (</a:t>
            </a:r>
            <a:r>
              <a:rPr lang="en-US" dirty="0" err="1" smtClean="0"/>
              <a:t>Shafritz</a:t>
            </a:r>
            <a:r>
              <a:rPr lang="en-US" dirty="0" smtClean="0"/>
              <a:t>, </a:t>
            </a:r>
            <a:r>
              <a:rPr lang="en-US" dirty="0" err="1" smtClean="0"/>
              <a:t>Ott</a:t>
            </a:r>
            <a:r>
              <a:rPr lang="en-US" dirty="0" smtClean="0"/>
              <a:t>, Jang, 2005). </a:t>
            </a:r>
          </a:p>
          <a:p>
            <a:pPr algn="just">
              <a:buNone/>
            </a:pPr>
            <a:endParaRPr lang="en-US" dirty="0" smtClean="0"/>
          </a:p>
          <a:p>
            <a:pPr algn="just"/>
            <a:r>
              <a:rPr lang="en-US" dirty="0" smtClean="0"/>
              <a:t>Organizations occur to implement production–related and economic goals. </a:t>
            </a:r>
          </a:p>
          <a:p>
            <a:pPr algn="just">
              <a:buNone/>
            </a:pPr>
            <a:endParaRPr lang="en-US" dirty="0" smtClean="0"/>
          </a:p>
          <a:p>
            <a:pPr algn="just"/>
            <a:r>
              <a:rPr lang="en-US" dirty="0" smtClean="0"/>
              <a:t>There is one best way to organize for production, and that way can be found via systematic, scientific inquiry.</a:t>
            </a:r>
          </a:p>
          <a:p>
            <a:pPr algn="just">
              <a:buNone/>
            </a:pPr>
            <a:endParaRPr lang="en-US" dirty="0" smtClean="0"/>
          </a:p>
          <a:p>
            <a:pPr algn="just"/>
            <a:r>
              <a:rPr lang="en-US" dirty="0" smtClean="0"/>
              <a:t>Production can be maximized through specialization and division of labor.</a:t>
            </a:r>
          </a:p>
          <a:p>
            <a:pPr algn="just">
              <a:buNone/>
            </a:pPr>
            <a:endParaRPr lang="en-US" dirty="0" smtClean="0"/>
          </a:p>
          <a:p>
            <a:pPr algn="just"/>
            <a:r>
              <a:rPr lang="en-US" dirty="0" smtClean="0"/>
              <a:t>People and organizations act in accordance with rational economic principles. </a:t>
            </a:r>
          </a:p>
          <a:p>
            <a:pPr algn="just">
              <a:buNone/>
            </a:pPr>
            <a:endParaRPr lang="en-US" dirty="0" smtClean="0"/>
          </a:p>
        </p:txBody>
      </p:sp>
    </p:spTree>
  </p:cSld>
  <p:clrMapOvr>
    <a:masterClrMapping/>
  </p:clrMapOvr>
  <p:transition spd="slow">
    <p:dissolve/>
    <p:sndAc>
      <p:stSnd>
        <p:snd r:embed="rId2" name="click.wav"/>
      </p:stSnd>
    </p:sndAc>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normAutofit fontScale="47500" lnSpcReduction="20000"/>
          </a:bodyPr>
          <a:lstStyle/>
          <a:p>
            <a:pPr algn="just"/>
            <a:r>
              <a:rPr lang="en-US" dirty="0" smtClean="0"/>
              <a:t>Power driven machines resulted in production workers, and, in turn, shifted individual craftsmanship.</a:t>
            </a:r>
          </a:p>
          <a:p>
            <a:pPr algn="just">
              <a:buNone/>
            </a:pPr>
            <a:endParaRPr lang="en-US" dirty="0" smtClean="0"/>
          </a:p>
          <a:p>
            <a:pPr algn="just"/>
            <a:r>
              <a:rPr lang="en-US" dirty="0" smtClean="0"/>
              <a:t>Factory system: resulted in capital intensive, highly coordinated production. </a:t>
            </a:r>
          </a:p>
          <a:p>
            <a:pPr algn="just">
              <a:buNone/>
            </a:pPr>
            <a:endParaRPr lang="en-US" dirty="0" smtClean="0"/>
          </a:p>
          <a:p>
            <a:pPr algn="just"/>
            <a:r>
              <a:rPr lang="en-US" dirty="0" smtClean="0"/>
              <a:t>Organizations should work like machines, using people, capital, and machines as their inherited parts. </a:t>
            </a:r>
          </a:p>
          <a:p>
            <a:pPr algn="just">
              <a:buNone/>
            </a:pPr>
            <a:endParaRPr lang="en-US" dirty="0" smtClean="0"/>
          </a:p>
          <a:p>
            <a:pPr algn="just"/>
            <a:r>
              <a:rPr lang="en-US" dirty="0" smtClean="0"/>
              <a:t>Industrial and mechanical engineering-type thinking dominated theories about ’the best way’ to organize for production.</a:t>
            </a:r>
          </a:p>
          <a:p>
            <a:pPr algn="just">
              <a:buNone/>
            </a:pPr>
            <a:endParaRPr lang="en-US" dirty="0" smtClean="0"/>
          </a:p>
          <a:p>
            <a:pPr algn="just"/>
            <a:r>
              <a:rPr lang="en-US" dirty="0" smtClean="0"/>
              <a:t>Deal with primarily the anatomy, or structure, of formal organizations. </a:t>
            </a:r>
          </a:p>
          <a:p>
            <a:pPr algn="just">
              <a:buNone/>
            </a:pPr>
            <a:endParaRPr lang="en-US" dirty="0" smtClean="0"/>
          </a:p>
          <a:p>
            <a:pPr algn="just"/>
            <a:r>
              <a:rPr lang="en-US" dirty="0" smtClean="0"/>
              <a:t>The job of the scientific manager, once ‘one best way’ was found, was to impose this procedure on his or her organization. Classical organization theory comes up from a corollary of this proposition. If there was one best way to implement any given production task, then correspondingly, there must also be one best way to accomplish any task of social organization – including organizing firms. Such principles of social organization were assumed to be exist and to be waiting to be discovered via diligent scientific observation and analysis.</a:t>
            </a:r>
          </a:p>
          <a:p>
            <a:pPr algn="just">
              <a:buNone/>
            </a:pPr>
            <a:endParaRPr lang="en-US" dirty="0" smtClean="0"/>
          </a:p>
          <a:p>
            <a:pPr algn="just"/>
            <a:r>
              <a:rPr lang="en-US" dirty="0" smtClean="0"/>
              <a:t>Organizations should be based on universally accepted scientific principles. </a:t>
            </a:r>
            <a:endParaRPr lang="en-US" dirty="0"/>
          </a:p>
        </p:txBody>
      </p:sp>
    </p:spTree>
  </p:cSld>
  <p:clrMapOvr>
    <a:masterClrMapping/>
  </p:clrMapOvr>
  <p:transition spd="slow">
    <p:dissolve/>
    <p:sndAc>
      <p:stSnd>
        <p:snd r:embed="rId2" name="click.wav"/>
      </p:stSnd>
    </p:sndAc>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normAutofit fontScale="70000" lnSpcReduction="20000"/>
          </a:bodyPr>
          <a:lstStyle/>
          <a:p>
            <a:pPr algn="just">
              <a:buNone/>
            </a:pPr>
            <a:r>
              <a:rPr lang="en-US" dirty="0" smtClean="0"/>
              <a:t>Moreover, classical organization theory is based on four key pillars.</a:t>
            </a:r>
          </a:p>
          <a:p>
            <a:pPr algn="just">
              <a:buNone/>
            </a:pPr>
            <a:endParaRPr lang="en-US" dirty="0" smtClean="0"/>
          </a:p>
          <a:p>
            <a:pPr algn="just"/>
            <a:r>
              <a:rPr lang="en-US" dirty="0" smtClean="0"/>
              <a:t>division of labor;</a:t>
            </a:r>
          </a:p>
          <a:p>
            <a:pPr algn="just">
              <a:buNone/>
            </a:pPr>
            <a:endParaRPr lang="en-US" dirty="0" smtClean="0"/>
          </a:p>
          <a:p>
            <a:pPr algn="just"/>
            <a:r>
              <a:rPr lang="en-US" dirty="0" smtClean="0"/>
              <a:t>scalar and functional processes; (The scalar process means the growth of the chain of command, the delegation of authority and responsibility, unity of command, and the obligation to report. The division of the organization into specialized parts and the regrouping of the parts into compatible units are elements of pertaining to the functional process. This process concentrates on the horizontal evolution of the line and staff in a formal organization.) </a:t>
            </a:r>
          </a:p>
          <a:p>
            <a:pPr algn="just">
              <a:buNone/>
            </a:pPr>
            <a:endParaRPr lang="en-US" dirty="0" smtClean="0"/>
          </a:p>
          <a:p>
            <a:pPr algn="just"/>
            <a:r>
              <a:rPr lang="en-US" dirty="0" smtClean="0"/>
              <a:t>Structure; (It is the logical relationships of functions in an organization, arranged to implement the objectives of the company efficiently.)</a:t>
            </a:r>
          </a:p>
          <a:p>
            <a:pPr algn="just">
              <a:buNone/>
            </a:pPr>
            <a:endParaRPr lang="en-US" dirty="0" smtClean="0"/>
          </a:p>
          <a:p>
            <a:pPr algn="just"/>
            <a:r>
              <a:rPr lang="en-US" dirty="0" smtClean="0"/>
              <a:t>span of control (Wide span yields a flat structure; short span results in a tall structure.) </a:t>
            </a:r>
          </a:p>
          <a:p>
            <a:endParaRPr lang="en-US" dirty="0" smtClean="0"/>
          </a:p>
          <a:p>
            <a:endParaRPr lang="en-US" dirty="0"/>
          </a:p>
        </p:txBody>
      </p:sp>
    </p:spTree>
  </p:cSld>
  <p:clrMapOvr>
    <a:masterClrMapping/>
  </p:clrMapOvr>
  <p:transition spd="slow">
    <p:dissolve/>
    <p:sndAc>
      <p:stSnd>
        <p:snd r:embed="rId2" name="click.wav"/>
      </p:stSnd>
    </p:sndAc>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normAutofit fontScale="77500" lnSpcReduction="20000"/>
          </a:bodyPr>
          <a:lstStyle/>
          <a:p>
            <a:pPr algn="just">
              <a:buNone/>
            </a:pPr>
            <a:r>
              <a:rPr lang="en-US" dirty="0" smtClean="0"/>
              <a:t>	Classical organization theory is dealt with hierarchical levels of authority and coordination along with horizontal differentiations between units (</a:t>
            </a:r>
            <a:r>
              <a:rPr lang="en-US" dirty="0" err="1" smtClean="0"/>
              <a:t>Shafritz</a:t>
            </a:r>
            <a:r>
              <a:rPr lang="en-US" dirty="0" smtClean="0"/>
              <a:t> et al., 2005). Early structural theorists include Adam Smith, Daniel McCallum, Fredrick Winslow Taylor, Max Weber, and Henri </a:t>
            </a:r>
            <a:r>
              <a:rPr lang="en-US" dirty="0" err="1" smtClean="0"/>
              <a:t>Fayol</a:t>
            </a:r>
            <a:r>
              <a:rPr lang="en-US" dirty="0" smtClean="0"/>
              <a:t>. Smith’s (1776) division of labor underlines the positive effects of specialization in regards to overall productivity within the organization. </a:t>
            </a:r>
          </a:p>
          <a:p>
            <a:pPr algn="just">
              <a:buNone/>
            </a:pPr>
            <a:endParaRPr lang="en-US" dirty="0" smtClean="0"/>
          </a:p>
          <a:p>
            <a:pPr algn="just">
              <a:buNone/>
            </a:pPr>
            <a:r>
              <a:rPr lang="en-US" dirty="0" smtClean="0"/>
              <a:t>	This work came at the dawn of the industrial revolution and is the most serious and influential statement on the economic rationale of organization (</a:t>
            </a:r>
            <a:r>
              <a:rPr lang="en-US" dirty="0" err="1" smtClean="0"/>
              <a:t>Shafritz</a:t>
            </a:r>
            <a:r>
              <a:rPr lang="en-US" dirty="0" smtClean="0"/>
              <a:t> et al., 2005). McCallum (1856) dealt with general principles of Smith’s organization, concentrated on the flow of information up and down and is credited with designing the first organizational chart (</a:t>
            </a:r>
            <a:r>
              <a:rPr lang="en-US" dirty="0" err="1" smtClean="0"/>
              <a:t>Shafritz</a:t>
            </a:r>
            <a:r>
              <a:rPr lang="en-US" dirty="0" smtClean="0"/>
              <a:t> et al., 2005).</a:t>
            </a:r>
            <a:endParaRPr lang="en-US" dirty="0"/>
          </a:p>
        </p:txBody>
      </p:sp>
    </p:spTree>
  </p:cSld>
  <p:clrMapOvr>
    <a:masterClrMapping/>
  </p:clrMapOvr>
  <p:transition spd="slow">
    <p:dissolve/>
    <p:sndAc>
      <p:stSnd>
        <p:snd r:embed="rId2" name="click.wav"/>
      </p:st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411162"/>
          </a:xfrm>
        </p:spPr>
        <p:txBody>
          <a:bodyPr>
            <a:normAutofit fontScale="90000"/>
          </a:bodyPr>
          <a:lstStyle/>
          <a:p>
            <a:endParaRPr lang="en-US" dirty="0"/>
          </a:p>
        </p:txBody>
      </p:sp>
      <p:sp>
        <p:nvSpPr>
          <p:cNvPr id="3" name="Content Placeholder 2"/>
          <p:cNvSpPr>
            <a:spLocks noGrp="1"/>
          </p:cNvSpPr>
          <p:nvPr>
            <p:ph idx="1"/>
          </p:nvPr>
        </p:nvSpPr>
        <p:spPr>
          <a:xfrm>
            <a:off x="0" y="1066800"/>
            <a:ext cx="9144000" cy="5638800"/>
          </a:xfrm>
        </p:spPr>
        <p:txBody>
          <a:bodyPr>
            <a:noAutofit/>
          </a:bodyPr>
          <a:lstStyle/>
          <a:p>
            <a:pPr algn="just">
              <a:buNone/>
            </a:pPr>
            <a:r>
              <a:rPr lang="en-US" sz="1600" dirty="0" smtClean="0"/>
              <a:t>	``Taylor expanded on the work of Smith and McCallum by focusing on increasing output by using scientific methods to discover the fastest, most efficient, and least fatiguing production methods (</a:t>
            </a:r>
            <a:r>
              <a:rPr lang="en-US" sz="1600" dirty="0" err="1" smtClean="0"/>
              <a:t>Shafritz</a:t>
            </a:r>
            <a:r>
              <a:rPr lang="en-US" sz="1600" dirty="0" smtClean="0"/>
              <a:t> et al., 2005).`` Taylor’s (1916) approach underlines scientific management and its use in making the worker more efficient, thereby generating more wealth for themselves and the world. Taylor looked for to find the most advantageous vehicle to get work done with in the design of the organization. Weber took a more macro view at the organization, drawing upon studies of ancient organizations in Egypt, Rome, China, and the Byzantine Empire (</a:t>
            </a:r>
            <a:r>
              <a:rPr lang="en-US" sz="1600" dirty="0" err="1" smtClean="0"/>
              <a:t>Shafritz</a:t>
            </a:r>
            <a:r>
              <a:rPr lang="en-US" sz="1600" dirty="0" smtClean="0"/>
              <a:t> et al., 2005). </a:t>
            </a:r>
          </a:p>
          <a:p>
            <a:pPr algn="just">
              <a:buNone/>
            </a:pPr>
            <a:endParaRPr lang="en-US" sz="1600" dirty="0" smtClean="0"/>
          </a:p>
          <a:p>
            <a:pPr algn="just">
              <a:buNone/>
            </a:pPr>
            <a:r>
              <a:rPr lang="en-US" sz="1600" dirty="0" smtClean="0"/>
              <a:t>	Weber (1922) defines a bureaucracy, a specific set of structural arrangements, and how those in the organization function. </a:t>
            </a:r>
            <a:r>
              <a:rPr lang="en-US" sz="1600" dirty="0" err="1" smtClean="0"/>
              <a:t>Fayol</a:t>
            </a:r>
            <a:r>
              <a:rPr lang="en-US" sz="1600" dirty="0" smtClean="0"/>
              <a:t> focused his study on the theory of management within the organization and believed that his concept of management was universally applicable as well (</a:t>
            </a:r>
            <a:r>
              <a:rPr lang="en-US" sz="1600" dirty="0" err="1" smtClean="0"/>
              <a:t>Shafritz</a:t>
            </a:r>
            <a:r>
              <a:rPr lang="en-US" sz="1600" dirty="0" smtClean="0"/>
              <a:t> et al., 2005). His primary contributions were his 14 principles that caused clear organizational success (</a:t>
            </a:r>
            <a:r>
              <a:rPr lang="en-US" sz="1600" dirty="0" err="1" smtClean="0"/>
              <a:t>Fayol</a:t>
            </a:r>
            <a:r>
              <a:rPr lang="en-US" sz="1600" dirty="0" smtClean="0"/>
              <a:t>, 1949). These theorists sought organizations as machines requiring boundaries between units. They based upon predictability and accuracy, achieved via control, specialization, the vertical flow of information, and limited exchanges with the external environment (</a:t>
            </a:r>
            <a:r>
              <a:rPr lang="en-US" sz="1600" dirty="0" err="1" smtClean="0"/>
              <a:t>Kuk</a:t>
            </a:r>
            <a:r>
              <a:rPr lang="en-US" sz="1600" dirty="0" smtClean="0"/>
              <a:t>, 2012).</a:t>
            </a:r>
            <a:endParaRPr lang="en-US" sz="1600" dirty="0"/>
          </a:p>
        </p:txBody>
      </p:sp>
    </p:spTree>
  </p:cSld>
  <p:clrMapOvr>
    <a:masterClrMapping/>
  </p:clrMapOvr>
  <p:transition spd="slow">
    <p:dissolve/>
    <p:sndAc>
      <p:stSnd>
        <p:snd r:embed="rId2" name="click.wav"/>
      </p:st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lstStyle/>
          <a:p>
            <a:pPr>
              <a:buNone/>
            </a:pPr>
            <a:endParaRPr lang="en-US" dirty="0" smtClean="0"/>
          </a:p>
          <a:p>
            <a:pPr>
              <a:buNone/>
            </a:pPr>
            <a:endParaRPr lang="en-US" dirty="0" smtClean="0"/>
          </a:p>
          <a:p>
            <a:pPr>
              <a:buNone/>
            </a:pPr>
            <a:endParaRPr lang="en-US" dirty="0" smtClean="0"/>
          </a:p>
          <a:p>
            <a:pPr>
              <a:buNone/>
            </a:pPr>
            <a:r>
              <a:rPr lang="en-US" dirty="0" smtClean="0"/>
              <a:t>Question Hour</a:t>
            </a:r>
          </a:p>
          <a:p>
            <a:endParaRPr lang="en-US" dirty="0"/>
          </a:p>
        </p:txBody>
      </p:sp>
    </p:spTree>
  </p:cSld>
  <p:clrMapOvr>
    <a:masterClrMapping/>
  </p:clrMapOvr>
  <p:transition spd="slow">
    <p:dissolve/>
    <p:sndAc>
      <p:stSnd>
        <p:snd r:embed="rId2" name="click.wav"/>
      </p:stSnd>
    </p:sndAc>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1221</TotalTime>
  <Words>491</Words>
  <Application>Microsoft Office PowerPoint</Application>
  <PresentationFormat>On-screen Show (4:3)</PresentationFormat>
  <Paragraphs>48</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Gill Sans MT</vt:lpstr>
      <vt:lpstr>Verdana</vt:lpstr>
      <vt:lpstr>Wingdings 2</vt:lpstr>
      <vt:lpstr>Solstice</vt:lpstr>
      <vt:lpstr>Organization Theories</vt:lpstr>
      <vt:lpstr>Classical Theory based upon;  </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Negotiation</dc:title>
  <dc:creator>User</dc:creator>
  <cp:lastModifiedBy>WIN10</cp:lastModifiedBy>
  <cp:revision>27</cp:revision>
  <dcterms:created xsi:type="dcterms:W3CDTF">2014-04-18T16:39:57Z</dcterms:created>
  <dcterms:modified xsi:type="dcterms:W3CDTF">2023-09-23T17:39:54Z</dcterms:modified>
</cp:coreProperties>
</file>