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0" r:id="rId2"/>
    <p:sldId id="273" r:id="rId3"/>
    <p:sldId id="274" r:id="rId4"/>
    <p:sldId id="275" r:id="rId5"/>
    <p:sldId id="276" r:id="rId6"/>
    <p:sldId id="277" r:id="rId7"/>
    <p:sldId id="278" r:id="rId8"/>
    <p:sldId id="279" r:id="rId9"/>
    <p:sldId id="291" r:id="rId10"/>
    <p:sldId id="280" r:id="rId11"/>
    <p:sldId id="281" r:id="rId12"/>
    <p:sldId id="282" r:id="rId13"/>
    <p:sldId id="283" r:id="rId14"/>
    <p:sldId id="284" r:id="rId15"/>
    <p:sldId id="285" r:id="rId16"/>
    <p:sldId id="286" r:id="rId17"/>
    <p:sldId id="287" r:id="rId18"/>
    <p:sldId id="288" r:id="rId19"/>
    <p:sldId id="292" r:id="rId20"/>
    <p:sldId id="27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756" autoAdjust="0"/>
  </p:normalViewPr>
  <p:slideViewPr>
    <p:cSldViewPr>
      <p:cViewPr varScale="1">
        <p:scale>
          <a:sx n="107" d="100"/>
          <a:sy n="107" d="100"/>
        </p:scale>
        <p:origin x="170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dissolve/>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563448E-AB89-4AF4-8FBC-B5EA629414C4}" type="datetimeFigureOut">
              <a:rPr lang="en-US" smtClean="0"/>
              <a:pPr/>
              <a:t>9/23/2023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EABA43B-47D0-4395-A103-002EEF7BE28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dissolve/>
    <p:sndAc>
      <p:stSnd>
        <p:snd r:embed="rId13" name="click.wav"/>
      </p:stSnd>
    </p:sndAc>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US" dirty="0" smtClean="0"/>
              <a:t>Classical theories are grounded….</a:t>
            </a:r>
            <a:endParaRPr lang="en-US" dirty="0"/>
          </a:p>
        </p:txBody>
      </p:sp>
      <p:sp>
        <p:nvSpPr>
          <p:cNvPr id="3" name="Content Placeholder 2"/>
          <p:cNvSpPr>
            <a:spLocks noGrp="1"/>
          </p:cNvSpPr>
          <p:nvPr>
            <p:ph idx="1"/>
          </p:nvPr>
        </p:nvSpPr>
        <p:spPr>
          <a:xfrm>
            <a:off x="0" y="1447800"/>
            <a:ext cx="9144000" cy="5410200"/>
          </a:xfrm>
        </p:spPr>
        <p:txBody>
          <a:bodyPr/>
          <a:lstStyle/>
          <a:p>
            <a:pPr algn="just"/>
            <a:r>
              <a:rPr lang="en-US" dirty="0" smtClean="0"/>
              <a:t>Human-Machine relationship perspective</a:t>
            </a:r>
          </a:p>
          <a:p>
            <a:pPr algn="just"/>
            <a:r>
              <a:rPr lang="en-US" dirty="0" smtClean="0"/>
              <a:t>Hierarchical structure</a:t>
            </a:r>
          </a:p>
          <a:p>
            <a:pPr algn="just"/>
            <a:r>
              <a:rPr lang="en-US" dirty="0" smtClean="0"/>
              <a:t>Pyramid</a:t>
            </a:r>
          </a:p>
          <a:p>
            <a:pPr algn="just"/>
            <a:r>
              <a:rPr lang="en-US" dirty="0" smtClean="0"/>
              <a:t>Autocratic administration</a:t>
            </a:r>
          </a:p>
          <a:p>
            <a:pPr algn="just"/>
            <a:r>
              <a:rPr lang="en-US" dirty="0" smtClean="0"/>
              <a:t>Strong chain of command</a:t>
            </a:r>
          </a:p>
          <a:p>
            <a:pPr algn="just"/>
            <a:r>
              <a:rPr lang="en-US" dirty="0" smtClean="0"/>
              <a:t>Little span of control</a:t>
            </a:r>
          </a:p>
          <a:p>
            <a:pPr algn="just">
              <a:buNone/>
            </a:pPr>
            <a:r>
              <a:rPr lang="en-US" dirty="0" smtClean="0"/>
              <a:t> </a:t>
            </a:r>
          </a:p>
          <a:p>
            <a:pPr algn="just"/>
            <a:endParaRPr lang="en-US" dirty="0"/>
          </a:p>
        </p:txBody>
      </p:sp>
    </p:spTree>
  </p:cSld>
  <p:clrMapOvr>
    <a:masterClrMapping/>
  </p:clrMapOvr>
  <p:transition spd="slow">
    <p:dissolve/>
    <p:sndAc>
      <p:stSnd>
        <p:snd r:embed="rId2" name="click.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lstStyle/>
          <a:p>
            <a:r>
              <a:rPr lang="en-US" dirty="0" smtClean="0"/>
              <a:t>Henri </a:t>
            </a:r>
            <a:r>
              <a:rPr lang="en-US" dirty="0" err="1" smtClean="0"/>
              <a:t>Fayol</a:t>
            </a:r>
            <a:endParaRPr lang="en-US" dirty="0"/>
          </a:p>
        </p:txBody>
      </p:sp>
      <p:sp>
        <p:nvSpPr>
          <p:cNvPr id="3" name="Content Placeholder 2"/>
          <p:cNvSpPr>
            <a:spLocks noGrp="1"/>
          </p:cNvSpPr>
          <p:nvPr>
            <p:ph idx="1"/>
          </p:nvPr>
        </p:nvSpPr>
        <p:spPr>
          <a:xfrm>
            <a:off x="0" y="1447800"/>
            <a:ext cx="9144000" cy="5410200"/>
          </a:xfrm>
        </p:spPr>
        <p:txBody>
          <a:bodyPr>
            <a:normAutofit fontScale="92500" lnSpcReduction="20000"/>
          </a:bodyPr>
          <a:lstStyle/>
          <a:p>
            <a:pPr algn="just"/>
            <a:r>
              <a:rPr lang="en-US" dirty="0" smtClean="0"/>
              <a:t>Founder of modern management methods/major contributor classical theory/focused on manager rather than the worker.</a:t>
            </a:r>
          </a:p>
          <a:p>
            <a:pPr algn="just">
              <a:buNone/>
            </a:pPr>
            <a:endParaRPr lang="en-US" dirty="0" smtClean="0"/>
          </a:p>
          <a:p>
            <a:pPr algn="just"/>
            <a:r>
              <a:rPr lang="en-US" dirty="0" smtClean="0"/>
              <a:t>Emphasized in administrative features in the organization. </a:t>
            </a:r>
          </a:p>
          <a:p>
            <a:pPr algn="just"/>
            <a:endParaRPr lang="en-US" dirty="0" smtClean="0"/>
          </a:p>
          <a:p>
            <a:pPr algn="just"/>
            <a:r>
              <a:rPr lang="en-US" dirty="0" err="1" smtClean="0"/>
              <a:t>Fayol</a:t>
            </a:r>
            <a:r>
              <a:rPr lang="en-US" dirty="0" smtClean="0"/>
              <a:t> established five administrative functions; 1) Planning 2) Organizing 3) Staffing 4) Commanding 5) Coordinating 6) Controlling. </a:t>
            </a:r>
          </a:p>
          <a:p>
            <a:pPr algn="just">
              <a:buNone/>
            </a:pPr>
            <a:endParaRPr lang="en-US" dirty="0" smtClean="0"/>
          </a:p>
          <a:p>
            <a:pPr algn="just"/>
            <a:r>
              <a:rPr lang="en-US" dirty="0" smtClean="0"/>
              <a:t>These aspects are toward high performance.</a:t>
            </a:r>
            <a:endParaRPr lang="en-US" dirty="0"/>
          </a:p>
        </p:txBody>
      </p:sp>
    </p:spTree>
  </p:cSld>
  <p:clrMapOvr>
    <a:masterClrMapping/>
  </p:clrMapOvr>
  <p:transition spd="slow">
    <p:dissolve/>
    <p:sndAc>
      <p:stSnd>
        <p:snd r:embed="rId2" name="click.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fontScale="90000"/>
          </a:bodyPr>
          <a:lstStyle/>
          <a:p>
            <a:pPr algn="just"/>
            <a:r>
              <a:rPr lang="en-US" dirty="0" smtClean="0"/>
              <a:t>General Principles of Henry </a:t>
            </a:r>
            <a:r>
              <a:rPr lang="en-US" dirty="0" err="1" smtClean="0"/>
              <a:t>Fayol</a:t>
            </a:r>
            <a:r>
              <a:rPr lang="en-US" dirty="0" smtClean="0"/>
              <a:t> (14 Principles)</a:t>
            </a:r>
            <a:br>
              <a:rPr lang="en-US" dirty="0" smtClean="0"/>
            </a:br>
            <a:r>
              <a:rPr lang="en-US" dirty="0" smtClean="0"/>
              <a:t> </a:t>
            </a:r>
            <a:endParaRPr lang="en-US" dirty="0"/>
          </a:p>
        </p:txBody>
      </p:sp>
      <p:sp>
        <p:nvSpPr>
          <p:cNvPr id="3" name="Content Placeholder 2"/>
          <p:cNvSpPr>
            <a:spLocks noGrp="1"/>
          </p:cNvSpPr>
          <p:nvPr>
            <p:ph idx="1"/>
          </p:nvPr>
        </p:nvSpPr>
        <p:spPr>
          <a:xfrm>
            <a:off x="0" y="1447800"/>
            <a:ext cx="9144000" cy="5410200"/>
          </a:xfrm>
        </p:spPr>
        <p:txBody>
          <a:bodyPr>
            <a:normAutofit fontScale="55000" lnSpcReduction="20000"/>
          </a:bodyPr>
          <a:lstStyle/>
          <a:p>
            <a:pPr algn="just">
              <a:buNone/>
            </a:pPr>
            <a:r>
              <a:rPr lang="en-US" dirty="0" smtClean="0"/>
              <a:t>	Henri </a:t>
            </a:r>
            <a:r>
              <a:rPr lang="en-US" dirty="0" err="1" smtClean="0"/>
              <a:t>Fayol</a:t>
            </a:r>
            <a:r>
              <a:rPr lang="en-US" dirty="0" smtClean="0"/>
              <a:t>, a French industrialist, is now recognized as the Father of Modern Management. In the year 1916 </a:t>
            </a:r>
            <a:r>
              <a:rPr lang="en-US" dirty="0" err="1" smtClean="0"/>
              <a:t>Fayol</a:t>
            </a:r>
            <a:r>
              <a:rPr lang="en-US" dirty="0" smtClean="0"/>
              <a:t> wrote a book entitled “Industrial and General Administration”. In this book, he gave the 14 Principles of Management.</a:t>
            </a:r>
          </a:p>
          <a:p>
            <a:pPr algn="just">
              <a:buNone/>
            </a:pPr>
            <a:endParaRPr lang="en-US" dirty="0" smtClean="0"/>
          </a:p>
          <a:p>
            <a:r>
              <a:rPr lang="en-US" dirty="0" smtClean="0"/>
              <a:t>Division of Work.</a:t>
            </a:r>
          </a:p>
          <a:p>
            <a:r>
              <a:rPr lang="en-US" dirty="0" smtClean="0"/>
              <a:t>Balancing Authority and Responsibility.</a:t>
            </a:r>
          </a:p>
          <a:p>
            <a:r>
              <a:rPr lang="en-US" dirty="0" smtClean="0"/>
              <a:t>Discipline.</a:t>
            </a:r>
          </a:p>
          <a:p>
            <a:r>
              <a:rPr lang="en-US" dirty="0" smtClean="0"/>
              <a:t>Unity of Command.</a:t>
            </a:r>
          </a:p>
          <a:p>
            <a:r>
              <a:rPr lang="en-US" dirty="0" smtClean="0"/>
              <a:t>Unity of Direction.</a:t>
            </a:r>
          </a:p>
          <a:p>
            <a:r>
              <a:rPr lang="en-US" dirty="0" smtClean="0"/>
              <a:t>Subordination of Individual Interests to the General Interest.</a:t>
            </a:r>
          </a:p>
          <a:p>
            <a:r>
              <a:rPr lang="en-US" dirty="0" smtClean="0"/>
              <a:t>Remuneration.</a:t>
            </a:r>
          </a:p>
          <a:p>
            <a:r>
              <a:rPr lang="en-US" dirty="0" smtClean="0"/>
              <a:t>Centralization.</a:t>
            </a:r>
          </a:p>
          <a:p>
            <a:r>
              <a:rPr lang="en-US" dirty="0" smtClean="0"/>
              <a:t>Scalar Chain.</a:t>
            </a:r>
          </a:p>
          <a:p>
            <a:r>
              <a:rPr lang="en-US" dirty="0" smtClean="0"/>
              <a:t>Order.</a:t>
            </a:r>
          </a:p>
          <a:p>
            <a:r>
              <a:rPr lang="en-US" dirty="0" smtClean="0"/>
              <a:t>Equity.</a:t>
            </a:r>
          </a:p>
          <a:p>
            <a:r>
              <a:rPr lang="en-US" dirty="0" smtClean="0"/>
              <a:t>Stability of Tenure of Personnel.</a:t>
            </a:r>
          </a:p>
          <a:p>
            <a:r>
              <a:rPr lang="en-US" dirty="0" smtClean="0"/>
              <a:t>Initiative.</a:t>
            </a:r>
          </a:p>
          <a:p>
            <a:r>
              <a:rPr lang="en-US" dirty="0" smtClean="0"/>
              <a:t>Esprit De Corps.</a:t>
            </a:r>
          </a:p>
          <a:p>
            <a:endParaRPr lang="en-US" dirty="0"/>
          </a:p>
        </p:txBody>
      </p:sp>
    </p:spTree>
  </p:cSld>
  <p:clrMapOvr>
    <a:masterClrMapping/>
  </p:clrMapOvr>
  <p:transition spd="slow">
    <p:dissolve/>
    <p:sndAc>
      <p:stSnd>
        <p:snd r:embed="rId2" name="click.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fontScale="90000"/>
          </a:bodyPr>
          <a:lstStyle/>
          <a:p>
            <a:pPr algn="just"/>
            <a:r>
              <a:rPr lang="en-US" dirty="0" smtClean="0"/>
              <a:t>Henry </a:t>
            </a:r>
            <a:r>
              <a:rPr lang="en-US" dirty="0" err="1" smtClean="0"/>
              <a:t>Fayol</a:t>
            </a:r>
            <a:r>
              <a:rPr lang="en-US" dirty="0" smtClean="0"/>
              <a:t> on administrative Capability</a:t>
            </a:r>
            <a:endParaRPr lang="en-US" dirty="0"/>
          </a:p>
        </p:txBody>
      </p:sp>
      <p:sp>
        <p:nvSpPr>
          <p:cNvPr id="3" name="Content Placeholder 2"/>
          <p:cNvSpPr>
            <a:spLocks noGrp="1"/>
          </p:cNvSpPr>
          <p:nvPr>
            <p:ph idx="1"/>
          </p:nvPr>
        </p:nvSpPr>
        <p:spPr>
          <a:xfrm>
            <a:off x="0" y="1447800"/>
            <a:ext cx="9144000" cy="5410200"/>
          </a:xfrm>
        </p:spPr>
        <p:txBody>
          <a:bodyPr/>
          <a:lstStyle/>
          <a:p>
            <a:endParaRPr lang="en-US" dirty="0" smtClean="0"/>
          </a:p>
          <a:p>
            <a:pPr>
              <a:buNone/>
            </a:pPr>
            <a:endParaRPr lang="en-US" dirty="0" smtClean="0"/>
          </a:p>
          <a:p>
            <a:r>
              <a:rPr lang="en-US" dirty="0" smtClean="0"/>
              <a:t>Physical quality</a:t>
            </a:r>
          </a:p>
          <a:p>
            <a:r>
              <a:rPr lang="en-US" dirty="0" smtClean="0"/>
              <a:t>Mental quality</a:t>
            </a:r>
          </a:p>
          <a:p>
            <a:r>
              <a:rPr lang="en-US" dirty="0" smtClean="0"/>
              <a:t>General education</a:t>
            </a:r>
          </a:p>
          <a:p>
            <a:r>
              <a:rPr lang="en-US" dirty="0" smtClean="0"/>
              <a:t>Special knowledge</a:t>
            </a:r>
          </a:p>
          <a:p>
            <a:r>
              <a:rPr lang="en-US" dirty="0" smtClean="0"/>
              <a:t>Experience</a:t>
            </a:r>
            <a:endParaRPr lang="en-US" dirty="0"/>
          </a:p>
        </p:txBody>
      </p:sp>
    </p:spTree>
  </p:cSld>
  <p:clrMapOvr>
    <a:masterClrMapping/>
  </p:clrMapOvr>
  <p:transition spd="slow">
    <p:dissolve/>
    <p:sndAc>
      <p:stSnd>
        <p:snd r:embed="rId2" name="click.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fontScale="90000"/>
          </a:bodyPr>
          <a:lstStyle/>
          <a:p>
            <a:pPr algn="just"/>
            <a:r>
              <a:rPr lang="en-US" dirty="0" smtClean="0"/>
              <a:t>Frank </a:t>
            </a:r>
            <a:r>
              <a:rPr lang="en-US" dirty="0" err="1" smtClean="0"/>
              <a:t>Gilbreth</a:t>
            </a:r>
            <a:r>
              <a:rPr lang="en-US" dirty="0" smtClean="0"/>
              <a:t> (1868-1924) and Lillian </a:t>
            </a:r>
            <a:r>
              <a:rPr lang="en-US" dirty="0" err="1" smtClean="0"/>
              <a:t>Gilbreth</a:t>
            </a:r>
            <a:r>
              <a:rPr lang="en-US" dirty="0" smtClean="0"/>
              <a:t> (1861-1919)</a:t>
            </a:r>
            <a:endParaRPr lang="en-US" dirty="0"/>
          </a:p>
        </p:txBody>
      </p:sp>
      <p:sp>
        <p:nvSpPr>
          <p:cNvPr id="3" name="Content Placeholder 2"/>
          <p:cNvSpPr>
            <a:spLocks noGrp="1"/>
          </p:cNvSpPr>
          <p:nvPr>
            <p:ph idx="1"/>
          </p:nvPr>
        </p:nvSpPr>
        <p:spPr>
          <a:xfrm>
            <a:off x="0" y="1447800"/>
            <a:ext cx="9144000" cy="5410200"/>
          </a:xfrm>
        </p:spPr>
        <p:txBody>
          <a:bodyPr/>
          <a:lstStyle/>
          <a:p>
            <a:pPr algn="just"/>
            <a:endParaRPr lang="en-US" dirty="0" smtClean="0"/>
          </a:p>
          <a:p>
            <a:pPr algn="just"/>
            <a:endParaRPr lang="en-US" dirty="0" smtClean="0"/>
          </a:p>
          <a:p>
            <a:pPr algn="just"/>
            <a:r>
              <a:rPr lang="en-US" dirty="0" smtClean="0"/>
              <a:t>Job performance standards</a:t>
            </a:r>
          </a:p>
          <a:p>
            <a:pPr algn="just">
              <a:buNone/>
            </a:pPr>
            <a:endParaRPr lang="en-US" dirty="0" smtClean="0"/>
          </a:p>
          <a:p>
            <a:pPr algn="just"/>
            <a:r>
              <a:rPr lang="en-US" dirty="0" smtClean="0"/>
              <a:t>Time Study VS Motion Study</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lstStyle/>
          <a:p>
            <a:r>
              <a:rPr lang="en-US" dirty="0" smtClean="0"/>
              <a:t>Henry Lawrence Gantt</a:t>
            </a:r>
            <a:endParaRPr lang="en-US" dirty="0"/>
          </a:p>
        </p:txBody>
      </p:sp>
      <p:sp>
        <p:nvSpPr>
          <p:cNvPr id="3" name="Content Placeholder 2"/>
          <p:cNvSpPr>
            <a:spLocks noGrp="1"/>
          </p:cNvSpPr>
          <p:nvPr>
            <p:ph idx="1"/>
          </p:nvPr>
        </p:nvSpPr>
        <p:spPr>
          <a:xfrm>
            <a:off x="0" y="1447800"/>
            <a:ext cx="8933688" cy="5410200"/>
          </a:xfrm>
        </p:spPr>
        <p:txBody>
          <a:bodyPr/>
          <a:lstStyle/>
          <a:p>
            <a:endParaRPr lang="en-US" dirty="0" smtClean="0"/>
          </a:p>
          <a:p>
            <a:endParaRPr lang="en-US" dirty="0" smtClean="0"/>
          </a:p>
          <a:p>
            <a:r>
              <a:rPr lang="en-US" dirty="0" smtClean="0"/>
              <a:t>Gantt planning chart.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fontScale="90000"/>
          </a:bodyPr>
          <a:lstStyle/>
          <a:p>
            <a:pPr algn="just"/>
            <a:r>
              <a:rPr lang="en-US" dirty="0" smtClean="0"/>
              <a:t>Carl O. Barth (February 28, 1860 – October 28, 1939)</a:t>
            </a:r>
            <a:endParaRPr lang="en-US" dirty="0"/>
          </a:p>
        </p:txBody>
      </p:sp>
      <p:sp>
        <p:nvSpPr>
          <p:cNvPr id="3" name="Content Placeholder 2"/>
          <p:cNvSpPr>
            <a:spLocks noGrp="1"/>
          </p:cNvSpPr>
          <p:nvPr>
            <p:ph idx="1"/>
          </p:nvPr>
        </p:nvSpPr>
        <p:spPr>
          <a:xfrm>
            <a:off x="0" y="1447800"/>
            <a:ext cx="9144000" cy="5410200"/>
          </a:xfrm>
        </p:spPr>
        <p:txBody>
          <a:bodyPr/>
          <a:lstStyle/>
          <a:p>
            <a:pPr algn="just"/>
            <a:endParaRPr lang="en-US" dirty="0" smtClean="0"/>
          </a:p>
          <a:p>
            <a:pPr algn="just"/>
            <a:endParaRPr lang="en-US" dirty="0" smtClean="0"/>
          </a:p>
          <a:p>
            <a:pPr algn="just"/>
            <a:r>
              <a:rPr lang="en-US" dirty="0" smtClean="0"/>
              <a:t>Convinced Harvard to use </a:t>
            </a:r>
            <a:r>
              <a:rPr lang="en-US" dirty="0" err="1" smtClean="0"/>
              <a:t>Taylorism</a:t>
            </a:r>
            <a:r>
              <a:rPr lang="en-US" dirty="0" smtClean="0"/>
              <a:t> model for modern management.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a:bodyPr>
          <a:lstStyle/>
          <a:p>
            <a:pPr algn="just"/>
            <a:r>
              <a:rPr lang="en-US" dirty="0" smtClean="0"/>
              <a:t>Max Weber (German Sociologist)</a:t>
            </a:r>
            <a:endParaRPr lang="en-US" dirty="0"/>
          </a:p>
        </p:txBody>
      </p:sp>
      <p:sp>
        <p:nvSpPr>
          <p:cNvPr id="3" name="Content Placeholder 2"/>
          <p:cNvSpPr>
            <a:spLocks noGrp="1"/>
          </p:cNvSpPr>
          <p:nvPr>
            <p:ph idx="1"/>
          </p:nvPr>
        </p:nvSpPr>
        <p:spPr>
          <a:xfrm>
            <a:off x="0" y="1447800"/>
            <a:ext cx="9144000" cy="5410200"/>
          </a:xfrm>
        </p:spPr>
        <p:txBody>
          <a:bodyPr>
            <a:normAutofit fontScale="85000" lnSpcReduction="20000"/>
          </a:bodyPr>
          <a:lstStyle/>
          <a:p>
            <a:pPr algn="just"/>
            <a:endParaRPr lang="en-US" dirty="0" smtClean="0"/>
          </a:p>
          <a:p>
            <a:pPr algn="just"/>
            <a:r>
              <a:rPr lang="en-US" dirty="0" smtClean="0"/>
              <a:t>Greatly influence by Taylor, his work on implications of bureaucracy. (1947)</a:t>
            </a:r>
          </a:p>
          <a:p>
            <a:pPr algn="just"/>
            <a:endParaRPr lang="en-US" dirty="0" smtClean="0"/>
          </a:p>
          <a:p>
            <a:pPr algn="just"/>
            <a:r>
              <a:rPr lang="en-US" dirty="0" smtClean="0"/>
              <a:t>Clear authority (legal authority) and control</a:t>
            </a:r>
          </a:p>
          <a:p>
            <a:pPr algn="just"/>
            <a:endParaRPr lang="en-US" dirty="0" smtClean="0"/>
          </a:p>
          <a:p>
            <a:pPr algn="just"/>
            <a:r>
              <a:rPr lang="en-US" dirty="0" smtClean="0"/>
              <a:t>Hierarchical structure and power</a:t>
            </a:r>
          </a:p>
          <a:p>
            <a:pPr algn="just"/>
            <a:endParaRPr lang="en-US" dirty="0" smtClean="0"/>
          </a:p>
          <a:p>
            <a:pPr algn="just"/>
            <a:r>
              <a:rPr lang="en-US" dirty="0" smtClean="0"/>
              <a:t>Division of labor and specialization</a:t>
            </a:r>
          </a:p>
          <a:p>
            <a:pPr algn="just"/>
            <a:endParaRPr lang="en-US" dirty="0" smtClean="0"/>
          </a:p>
          <a:p>
            <a:pPr algn="just"/>
            <a:r>
              <a:rPr lang="en-US" dirty="0" smtClean="0"/>
              <a:t>A formal set of Rules</a:t>
            </a:r>
          </a:p>
          <a:p>
            <a:pPr algn="just">
              <a:buNone/>
            </a:pPr>
            <a:endParaRPr lang="en-US" dirty="0" smtClean="0"/>
          </a:p>
          <a:p>
            <a:pPr algn="just"/>
            <a:r>
              <a:rPr lang="en-US" dirty="0" smtClean="0"/>
              <a:t>“Modern Officialdom”.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lstStyle/>
          <a:p>
            <a:r>
              <a:rPr lang="en-US" dirty="0" smtClean="0"/>
              <a:t>Luther </a:t>
            </a:r>
            <a:r>
              <a:rPr lang="en-US" dirty="0" err="1" smtClean="0"/>
              <a:t>Gulick</a:t>
            </a:r>
            <a:endParaRPr lang="en-US" dirty="0"/>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lgn="just">
              <a:buNone/>
            </a:pPr>
            <a:r>
              <a:rPr lang="en-US" dirty="0" smtClean="0"/>
              <a:t>	Influenced by </a:t>
            </a:r>
            <a:r>
              <a:rPr lang="en-US" dirty="0" err="1" smtClean="0"/>
              <a:t>Fayol</a:t>
            </a:r>
            <a:r>
              <a:rPr lang="en-US" dirty="0" smtClean="0"/>
              <a:t> – POSDCORB – the seven major functions of executive management – appeared in the Papers of Science and Administration (1937): </a:t>
            </a:r>
          </a:p>
          <a:p>
            <a:pPr algn="just">
              <a:buNone/>
            </a:pPr>
            <a:endParaRPr lang="en-US" dirty="0" smtClean="0"/>
          </a:p>
          <a:p>
            <a:pPr algn="just"/>
            <a:r>
              <a:rPr lang="en-US" dirty="0" smtClean="0"/>
              <a:t>o Planning </a:t>
            </a:r>
          </a:p>
          <a:p>
            <a:pPr algn="just"/>
            <a:r>
              <a:rPr lang="en-US" dirty="0" smtClean="0"/>
              <a:t>o Organizing </a:t>
            </a:r>
          </a:p>
          <a:p>
            <a:pPr algn="just"/>
            <a:r>
              <a:rPr lang="en-US" dirty="0" smtClean="0"/>
              <a:t>o Staffing </a:t>
            </a:r>
          </a:p>
          <a:p>
            <a:pPr algn="just"/>
            <a:r>
              <a:rPr lang="en-US" dirty="0" smtClean="0"/>
              <a:t>o Directing </a:t>
            </a:r>
          </a:p>
          <a:p>
            <a:pPr algn="just"/>
            <a:r>
              <a:rPr lang="en-US" dirty="0" smtClean="0"/>
              <a:t>o Coordinating </a:t>
            </a:r>
          </a:p>
          <a:p>
            <a:pPr algn="just"/>
            <a:r>
              <a:rPr lang="en-US" dirty="0" smtClean="0"/>
              <a:t>o Reporting </a:t>
            </a:r>
          </a:p>
          <a:p>
            <a:pPr algn="just"/>
            <a:r>
              <a:rPr lang="en-US" dirty="0" smtClean="0"/>
              <a:t>o Budgeting </a:t>
            </a:r>
          </a:p>
          <a:p>
            <a:pPr algn="just">
              <a:buNone/>
            </a:pPr>
            <a:r>
              <a:rPr lang="en-US" dirty="0" smtClean="0"/>
              <a:t>	</a:t>
            </a:r>
          </a:p>
          <a:p>
            <a:pPr algn="just">
              <a:buNone/>
            </a:pPr>
            <a:endParaRPr lang="en-US" dirty="0" smtClean="0"/>
          </a:p>
          <a:p>
            <a:pPr algn="just">
              <a:buNone/>
            </a:pPr>
            <a:r>
              <a:rPr lang="en-US" dirty="0" smtClean="0"/>
              <a:t>	“If these seven elements may be accepted as the major duties of the chief executive, it follows that they may be separately organized as subdivisions of the executive”.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9372600" cy="1143000"/>
          </a:xfrm>
        </p:spPr>
        <p:txBody>
          <a:bodyPr>
            <a:normAutofit fontScale="90000"/>
          </a:bodyPr>
          <a:lstStyle/>
          <a:p>
            <a:r>
              <a:rPr lang="en-US" dirty="0" smtClean="0"/>
              <a:t>Henry R. Towne – The Engineer as Economist</a:t>
            </a:r>
            <a:endParaRPr lang="en-US" dirty="0"/>
          </a:p>
        </p:txBody>
      </p:sp>
      <p:sp>
        <p:nvSpPr>
          <p:cNvPr id="3" name="Content Placeholder 2"/>
          <p:cNvSpPr>
            <a:spLocks noGrp="1"/>
          </p:cNvSpPr>
          <p:nvPr>
            <p:ph idx="1"/>
          </p:nvPr>
        </p:nvSpPr>
        <p:spPr>
          <a:xfrm>
            <a:off x="0" y="1447800"/>
            <a:ext cx="8933688" cy="5410200"/>
          </a:xfrm>
        </p:spPr>
        <p:txBody>
          <a:bodyPr>
            <a:normAutofit lnSpcReduction="10000"/>
          </a:bodyPr>
          <a:lstStyle/>
          <a:p>
            <a:pPr algn="just">
              <a:buNone/>
            </a:pPr>
            <a:r>
              <a:rPr lang="en-US" dirty="0" smtClean="0"/>
              <a:t>	“To ensure the best results, the organization of productive labor must be directed and controlled by persons having not only good executive ability, and possessing the practical familiarity of a mechanic or engineer with the goods produced and he processes employed, but having also, and equally, a practical knowledge of how to observe, record, analyze and compare essential facts in relation to wages, supplies, expense accounts, and all else that enters into or affects the economy of production and the cost of the product”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Top 2 quotes of HENRY R. TOWNE famous quotes and sayings | inspringquotes.us"/>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209800" y="1600200"/>
            <a:ext cx="5638800" cy="3024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7136332"/>
      </p:ext>
    </p:extLst>
  </p:cSld>
  <p:clrMapOvr>
    <a:masterClrMapping/>
  </p:clrMapOvr>
  <p:transition spd="slow">
    <p:dissolve/>
    <p:sndAc>
      <p:stSnd>
        <p:snd r:embed="rId2" name="click.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rmAutofit/>
          </a:bodyPr>
          <a:lstStyle/>
          <a:p>
            <a:pPr algn="just"/>
            <a:r>
              <a:rPr lang="en-US" dirty="0" smtClean="0"/>
              <a:t>School: Classical Organization Theory </a:t>
            </a:r>
            <a:endParaRPr lang="en-US" dirty="0"/>
          </a:p>
        </p:txBody>
      </p:sp>
      <p:sp>
        <p:nvSpPr>
          <p:cNvPr id="3" name="Content Placeholder 2"/>
          <p:cNvSpPr>
            <a:spLocks noGrp="1"/>
          </p:cNvSpPr>
          <p:nvPr>
            <p:ph idx="1"/>
          </p:nvPr>
        </p:nvSpPr>
        <p:spPr>
          <a:xfrm>
            <a:off x="0" y="1447800"/>
            <a:ext cx="9144000" cy="5410200"/>
          </a:xfrm>
        </p:spPr>
        <p:txBody>
          <a:bodyPr>
            <a:normAutofit/>
          </a:bodyPr>
          <a:lstStyle/>
          <a:p>
            <a:pPr algn="just">
              <a:buNone/>
            </a:pPr>
            <a:r>
              <a:rPr lang="en-US" dirty="0" smtClean="0"/>
              <a:t>	Major Theorists and Contributions: Early organization models/contributors: Muslims, Hebrews, Greeks, Romans </a:t>
            </a:r>
          </a:p>
          <a:p>
            <a:pPr algn="just">
              <a:buNone/>
            </a:pPr>
            <a:endParaRPr lang="en-US" dirty="0" smtClean="0"/>
          </a:p>
          <a:p>
            <a:pPr algn="just">
              <a:buNone/>
            </a:pPr>
            <a:r>
              <a:rPr lang="en-US" dirty="0" smtClean="0"/>
              <a:t>• Aristotle – “first wrote of the importance of culture to management systems”. </a:t>
            </a:r>
          </a:p>
          <a:p>
            <a:pPr algn="just">
              <a:buNone/>
            </a:pPr>
            <a:endParaRPr lang="en-US" dirty="0" smtClean="0"/>
          </a:p>
          <a:p>
            <a:pPr algn="just">
              <a:buNone/>
            </a:pPr>
            <a:r>
              <a:rPr lang="en-US" dirty="0" smtClean="0"/>
              <a:t>• </a:t>
            </a:r>
            <a:r>
              <a:rPr lang="en-US" dirty="0" err="1" smtClean="0"/>
              <a:t>ibn</a:t>
            </a:r>
            <a:r>
              <a:rPr lang="en-US" dirty="0" smtClean="0"/>
              <a:t> </a:t>
            </a:r>
            <a:r>
              <a:rPr lang="en-US" dirty="0" err="1" smtClean="0"/>
              <a:t>Taymiyyah</a:t>
            </a:r>
            <a:r>
              <a:rPr lang="en-US" dirty="0" smtClean="0"/>
              <a:t> – “”used the scientific method to outline the principles of administration within the framework of Islam”. </a:t>
            </a:r>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lstStyle/>
          <a:p>
            <a:pPr>
              <a:buNone/>
            </a:pPr>
            <a:endParaRPr lang="en-US" dirty="0" smtClean="0"/>
          </a:p>
          <a:p>
            <a:pPr>
              <a:buNone/>
            </a:pPr>
            <a:endParaRPr lang="en-US" dirty="0" smtClean="0"/>
          </a:p>
          <a:p>
            <a:pPr>
              <a:buNone/>
            </a:pPr>
            <a:endParaRPr lang="en-US" dirty="0" smtClean="0"/>
          </a:p>
          <a:p>
            <a:pPr>
              <a:buNone/>
            </a:pPr>
            <a:r>
              <a:rPr lang="en-US" dirty="0" smtClean="0"/>
              <a:t>Question Hour</a:t>
            </a:r>
          </a:p>
          <a:p>
            <a:endParaRPr lang="en-US" dirty="0"/>
          </a:p>
        </p:txBody>
      </p:sp>
    </p:spTree>
  </p:cSld>
  <p:clrMapOvr>
    <a:masterClrMapping/>
  </p:clrMapOvr>
  <p:transition spd="slow">
    <p:dissolve/>
    <p:sndAc>
      <p:stSnd>
        <p:snd r:embed="rId2" name="click.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447800"/>
            <a:ext cx="9144000" cy="5410200"/>
          </a:xfrm>
        </p:spPr>
        <p:txBody>
          <a:bodyPr>
            <a:normAutofit/>
          </a:bodyPr>
          <a:lstStyle/>
          <a:p>
            <a:pPr algn="just">
              <a:buNone/>
            </a:pPr>
            <a:r>
              <a:rPr lang="en-US" dirty="0" smtClean="0"/>
              <a:t>• Machiavelli – “gave the world the definitive analysis of the use of power”. </a:t>
            </a:r>
          </a:p>
          <a:p>
            <a:pPr algn="just">
              <a:buNone/>
            </a:pPr>
            <a:endParaRPr lang="en-US" dirty="0" smtClean="0"/>
          </a:p>
          <a:p>
            <a:pPr algn="just">
              <a:buNone/>
            </a:pPr>
            <a:r>
              <a:rPr lang="en-US" dirty="0" smtClean="0"/>
              <a:t>• Socrates – stated that if a manager could cope well with one organization, he/she would be able to cope with others, regardless of purpose and function. </a:t>
            </a:r>
          </a:p>
          <a:p>
            <a:pPr algn="just">
              <a:buNone/>
            </a:pP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fontScale="90000"/>
          </a:bodyPr>
          <a:lstStyle/>
          <a:p>
            <a:pPr algn="ctr"/>
            <a:r>
              <a:rPr lang="en-US" u="sng" dirty="0" smtClean="0"/>
              <a:t>Adam Smith</a:t>
            </a:r>
            <a:br>
              <a:rPr lang="en-US" u="sng" dirty="0" smtClean="0"/>
            </a:br>
            <a:endParaRPr lang="en-US" dirty="0"/>
          </a:p>
        </p:txBody>
      </p:sp>
      <p:sp>
        <p:nvSpPr>
          <p:cNvPr id="3" name="Content Placeholder 2"/>
          <p:cNvSpPr>
            <a:spLocks noGrp="1"/>
          </p:cNvSpPr>
          <p:nvPr>
            <p:ph idx="1"/>
          </p:nvPr>
        </p:nvSpPr>
        <p:spPr>
          <a:xfrm>
            <a:off x="0" y="685800"/>
            <a:ext cx="9144000" cy="6172200"/>
          </a:xfrm>
        </p:spPr>
        <p:txBody>
          <a:bodyPr>
            <a:normAutofit fontScale="92500" lnSpcReduction="10000"/>
          </a:bodyPr>
          <a:lstStyle/>
          <a:p>
            <a:pPr>
              <a:buNone/>
            </a:pPr>
            <a:endParaRPr lang="en-US" dirty="0" smtClean="0"/>
          </a:p>
          <a:p>
            <a:pPr algn="just">
              <a:buNone/>
            </a:pPr>
            <a:r>
              <a:rPr lang="en-US" sz="1600" dirty="0" smtClean="0"/>
              <a:t>• 	</a:t>
            </a:r>
            <a:r>
              <a:rPr lang="en-US" sz="1800" dirty="0" smtClean="0"/>
              <a:t>Focused on centralization of equipment and labor in factories, division of specialized labor, management of specialization, and economic paybacks on factory equipment.</a:t>
            </a:r>
          </a:p>
          <a:p>
            <a:pPr algn="just">
              <a:buNone/>
            </a:pPr>
            <a:endParaRPr lang="en-US" sz="1800" dirty="0" smtClean="0"/>
          </a:p>
          <a:p>
            <a:pPr algn="just">
              <a:buNone/>
            </a:pPr>
            <a:r>
              <a:rPr lang="en-US" sz="1800" dirty="0" smtClean="0"/>
              <a:t> • 	Wrote An Inquiry into the Nature and Causes of the Wealth of Nations (1776). </a:t>
            </a:r>
          </a:p>
          <a:p>
            <a:pPr algn="just">
              <a:buNone/>
            </a:pPr>
            <a:endParaRPr lang="en-US" sz="1800" dirty="0" smtClean="0"/>
          </a:p>
          <a:p>
            <a:pPr algn="just">
              <a:buNone/>
            </a:pPr>
            <a:r>
              <a:rPr lang="en-US" sz="1800" dirty="0" smtClean="0"/>
              <a:t>• 	Considered the father of the academic discipline of economics and provided the intellectual foundation for laissez-faire capitalism.</a:t>
            </a:r>
          </a:p>
          <a:p>
            <a:pPr algn="just">
              <a:buNone/>
            </a:pPr>
            <a:endParaRPr lang="en-US" sz="1800" dirty="0" smtClean="0"/>
          </a:p>
          <a:p>
            <a:pPr algn="just">
              <a:buNone/>
            </a:pPr>
            <a:r>
              <a:rPr lang="en-US" sz="1800" dirty="0" smtClean="0"/>
              <a:t> • 	“Specialization of labor was one of the pillars of Smith’s ‘invisible hand’ market mechanism in which the greatest rewards would go to those who were the most efficient in the competitive marketplace” (p. 33).</a:t>
            </a:r>
          </a:p>
          <a:p>
            <a:pPr algn="just">
              <a:buNone/>
            </a:pPr>
            <a:endParaRPr lang="en-US" sz="1800" dirty="0" smtClean="0"/>
          </a:p>
          <a:p>
            <a:pPr algn="just">
              <a:buNone/>
            </a:pPr>
            <a:r>
              <a:rPr lang="en-US" sz="1800" dirty="0" smtClean="0"/>
              <a:t>	“This great increase of the quantity of work, which, in consequence of the division of </a:t>
            </a:r>
            <a:r>
              <a:rPr lang="en-US" sz="1800" dirty="0" err="1" smtClean="0"/>
              <a:t>labour</a:t>
            </a:r>
            <a:r>
              <a:rPr lang="en-US" sz="1800" dirty="0" smtClean="0"/>
              <a:t>, the same number of people are capable of performing, is owing to three difference circumstances; first, to the increase of dexterity in every particular workman; secondly to the saving of the time which is commonly lost in the passing from one species of work to another and lastly, to the invention of a great number of machines which facilitate and abridge </a:t>
            </a:r>
            <a:r>
              <a:rPr lang="en-US" sz="1800" dirty="0" err="1" smtClean="0"/>
              <a:t>labour</a:t>
            </a:r>
            <a:r>
              <a:rPr lang="en-US" sz="1800" dirty="0" smtClean="0"/>
              <a:t>, and enable one man to do the work of many”</a:t>
            </a:r>
          </a:p>
          <a:p>
            <a:pPr algn="just">
              <a:buNone/>
            </a:pPr>
            <a:r>
              <a:rPr lang="en-US" sz="1800" dirty="0" smtClean="0"/>
              <a:t>	</a:t>
            </a:r>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fontScale="90000"/>
          </a:bodyPr>
          <a:lstStyle/>
          <a:p>
            <a:r>
              <a:rPr lang="en-US" dirty="0" smtClean="0"/>
              <a:t>Daniel McCallum (1815-1878)/Superintendent’s Report  </a:t>
            </a:r>
            <a:endParaRPr lang="en-US" dirty="0"/>
          </a:p>
        </p:txBody>
      </p:sp>
      <p:sp>
        <p:nvSpPr>
          <p:cNvPr id="3" name="Content Placeholder 2"/>
          <p:cNvSpPr>
            <a:spLocks noGrp="1"/>
          </p:cNvSpPr>
          <p:nvPr>
            <p:ph idx="1"/>
          </p:nvPr>
        </p:nvSpPr>
        <p:spPr>
          <a:xfrm>
            <a:off x="0" y="1447800"/>
            <a:ext cx="9144000" cy="5410200"/>
          </a:xfrm>
        </p:spPr>
        <p:txBody>
          <a:bodyPr>
            <a:normAutofit fontScale="85000" lnSpcReduction="20000"/>
          </a:bodyPr>
          <a:lstStyle/>
          <a:p>
            <a:pPr algn="just">
              <a:buNone/>
            </a:pPr>
            <a:r>
              <a:rPr lang="en-US" dirty="0" smtClean="0"/>
              <a:t>• Credited with creating the first modern org chart. </a:t>
            </a:r>
          </a:p>
          <a:p>
            <a:pPr algn="just">
              <a:buNone/>
            </a:pPr>
            <a:endParaRPr lang="en-US" dirty="0" smtClean="0"/>
          </a:p>
          <a:p>
            <a:pPr algn="just">
              <a:buNone/>
            </a:pPr>
            <a:r>
              <a:rPr lang="en-US" dirty="0" smtClean="0"/>
              <a:t>• 	His principles included division of responsibilities, power commensurate with responsibilities, and a reporting system that allowed managers to know promptly if responsibilities were “faithfully executed” and to identify errors and “delinquent” subordinates. </a:t>
            </a:r>
          </a:p>
          <a:p>
            <a:pPr algn="just">
              <a:buNone/>
            </a:pPr>
            <a:endParaRPr lang="en-US" dirty="0" smtClean="0"/>
          </a:p>
          <a:p>
            <a:pPr algn="just">
              <a:buNone/>
            </a:pPr>
            <a:r>
              <a:rPr lang="en-US" dirty="0" smtClean="0"/>
              <a:t>	“In my opinion, a system of operations, to be efficient and successful, should be such as to give to the principal and responsible head of the running department a complete daily history of details in all their minutiae. Without such supervision, the procurement of a satisfactory annual statement must be regarded as extremely problematic.”.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pPr algn="just"/>
            <a:r>
              <a:rPr lang="en-US" dirty="0" smtClean="0"/>
              <a:t>Frederick Winslow Taylor (1856-1915)</a:t>
            </a:r>
            <a:endParaRPr lang="en-US" dirty="0"/>
          </a:p>
        </p:txBody>
      </p:sp>
      <p:sp>
        <p:nvSpPr>
          <p:cNvPr id="3" name="Content Placeholder 2"/>
          <p:cNvSpPr>
            <a:spLocks noGrp="1"/>
          </p:cNvSpPr>
          <p:nvPr>
            <p:ph idx="1"/>
          </p:nvPr>
        </p:nvSpPr>
        <p:spPr>
          <a:xfrm>
            <a:off x="0" y="1219200"/>
            <a:ext cx="9144000" cy="5638800"/>
          </a:xfrm>
        </p:spPr>
        <p:txBody>
          <a:bodyPr>
            <a:noAutofit/>
          </a:bodyPr>
          <a:lstStyle/>
          <a:p>
            <a:pPr algn="just"/>
            <a:r>
              <a:rPr lang="en-US" sz="1350" dirty="0" smtClean="0"/>
              <a:t>Acknowledged father of the Scientific Management movement. </a:t>
            </a:r>
          </a:p>
          <a:p>
            <a:pPr algn="just">
              <a:buNone/>
            </a:pPr>
            <a:endParaRPr lang="en-US" sz="1350" dirty="0" smtClean="0"/>
          </a:p>
          <a:p>
            <a:pPr algn="just"/>
            <a:r>
              <a:rPr lang="en-US" sz="1350" dirty="0" smtClean="0"/>
              <a:t>Pioneered time and movement studies – “</a:t>
            </a:r>
            <a:r>
              <a:rPr lang="en-US" sz="1350" dirty="0" err="1" smtClean="0"/>
              <a:t>Taylorism</a:t>
            </a:r>
            <a:r>
              <a:rPr lang="en-US" sz="1350" dirty="0" smtClean="0"/>
              <a:t>” or “Taylor system”. (1917)</a:t>
            </a:r>
          </a:p>
          <a:p>
            <a:pPr algn="just">
              <a:buNone/>
            </a:pPr>
            <a:endParaRPr lang="en-US" sz="1350" dirty="0" smtClean="0"/>
          </a:p>
          <a:p>
            <a:pPr algn="just"/>
            <a:r>
              <a:rPr lang="en-US" sz="1350" dirty="0" smtClean="0"/>
              <a:t>Offered scientific management as the way for firms to increase profits, get rid of unions, “increase the thrift and virtue of the working classes,” and raise productivity so that the broader society could enter a new era of harmony based on higher consumption of mass-produced goods by members of the laboring classes. </a:t>
            </a:r>
          </a:p>
          <a:p>
            <a:pPr algn="just">
              <a:buNone/>
            </a:pPr>
            <a:endParaRPr lang="en-US" sz="1350" dirty="0" smtClean="0"/>
          </a:p>
          <a:p>
            <a:pPr algn="just"/>
            <a:r>
              <a:rPr lang="en-US" sz="1350" dirty="0" smtClean="0"/>
              <a:t>Gained credence for the notion that organizational operations could be planned and controlled systematically by experts using scientific principles. </a:t>
            </a:r>
          </a:p>
          <a:p>
            <a:pPr algn="just">
              <a:buNone/>
            </a:pPr>
            <a:endParaRPr lang="en-US" sz="1350" dirty="0" smtClean="0"/>
          </a:p>
          <a:p>
            <a:pPr algn="just"/>
            <a:r>
              <a:rPr lang="en-US" sz="1350" dirty="0" smtClean="0"/>
              <a:t>“Premised on the notion that there was ‘one best way’ for accomplishing any given task, Taylor’s scientific management sought to increase output by using scientific methods to discover the fastest, most efficient, and least fatiguing production methods”.</a:t>
            </a:r>
          </a:p>
          <a:p>
            <a:pPr algn="just"/>
            <a:endParaRPr lang="en-US" sz="1350" dirty="0" smtClean="0"/>
          </a:p>
          <a:p>
            <a:pPr algn="just"/>
            <a:r>
              <a:rPr lang="en-US" sz="1350" dirty="0" smtClean="0"/>
              <a:t>“Scientific management does not exist and cannot exist until there has been a complete mental revolution on the part of the workmen working under it, as to their duties toward themselves and toward their employers, and a complete mental revolution in the outlook for the employers, toward their duties, toward themselves, and toward their workmen”. </a:t>
            </a:r>
          </a:p>
          <a:p>
            <a:pPr algn="just">
              <a:buNone/>
            </a:pPr>
            <a:endParaRPr lang="en-US" sz="1350" dirty="0" smtClean="0"/>
          </a:p>
          <a:p>
            <a:pPr algn="just"/>
            <a:r>
              <a:rPr lang="en-US" sz="1350" dirty="0" smtClean="0"/>
              <a:t>In some senses, spread Adam Smith’s “gospel”. </a:t>
            </a:r>
            <a:endParaRPr lang="en-US" sz="1350"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a:bodyPr>
          <a:lstStyle/>
          <a:p>
            <a:r>
              <a:rPr lang="en-US" dirty="0" smtClean="0"/>
              <a:t>Frederick Winslow Taylor (Cont.)</a:t>
            </a:r>
            <a:endParaRPr lang="en-US" dirty="0"/>
          </a:p>
        </p:txBody>
      </p:sp>
      <p:sp>
        <p:nvSpPr>
          <p:cNvPr id="3" name="Content Placeholder 2"/>
          <p:cNvSpPr>
            <a:spLocks noGrp="1"/>
          </p:cNvSpPr>
          <p:nvPr>
            <p:ph idx="1"/>
          </p:nvPr>
        </p:nvSpPr>
        <p:spPr>
          <a:xfrm>
            <a:off x="0" y="1447800"/>
            <a:ext cx="9144000" cy="5410200"/>
          </a:xfrm>
        </p:spPr>
        <p:txBody>
          <a:bodyPr/>
          <a:lstStyle/>
          <a:p>
            <a:r>
              <a:rPr lang="en-US" dirty="0" smtClean="0"/>
              <a:t>Production first, people second.</a:t>
            </a:r>
          </a:p>
          <a:p>
            <a:r>
              <a:rPr lang="en-US" dirty="0" smtClean="0"/>
              <a:t>Displeasure with work.</a:t>
            </a:r>
          </a:p>
          <a:p>
            <a:r>
              <a:rPr lang="en-US" dirty="0" smtClean="0"/>
              <a:t>Loss of pride in workmanship. </a:t>
            </a:r>
          </a:p>
          <a:p>
            <a:r>
              <a:rPr lang="en-US" dirty="0" smtClean="0"/>
              <a:t>Loss of organizational pride. </a:t>
            </a:r>
          </a:p>
          <a:p>
            <a:endParaRPr lang="en-US" dirty="0"/>
          </a:p>
        </p:txBody>
      </p:sp>
    </p:spTree>
  </p:cSld>
  <p:clrMapOvr>
    <a:masterClrMapping/>
  </p:clrMapOvr>
  <p:transition spd="slow">
    <p:dissolve/>
    <p:sndAc>
      <p:stSnd>
        <p:snd r:embed="rId2" name="click.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fontScale="90000"/>
          </a:bodyPr>
          <a:lstStyle/>
          <a:p>
            <a:r>
              <a:rPr lang="en-US" dirty="0" smtClean="0"/>
              <a:t>Henri </a:t>
            </a:r>
            <a:r>
              <a:rPr lang="en-US" dirty="0" err="1" smtClean="0"/>
              <a:t>Fayol</a:t>
            </a:r>
            <a:r>
              <a:rPr lang="en-US" dirty="0" smtClean="0"/>
              <a:t> (1841-1925)/General Principles of Management </a:t>
            </a:r>
            <a:endParaRPr lang="en-US" dirty="0"/>
          </a:p>
        </p:txBody>
      </p:sp>
      <p:sp>
        <p:nvSpPr>
          <p:cNvPr id="3" name="Content Placeholder 2"/>
          <p:cNvSpPr>
            <a:spLocks noGrp="1"/>
          </p:cNvSpPr>
          <p:nvPr>
            <p:ph idx="1"/>
          </p:nvPr>
        </p:nvSpPr>
        <p:spPr>
          <a:xfrm>
            <a:off x="0" y="1447800"/>
            <a:ext cx="9144000" cy="5410200"/>
          </a:xfrm>
        </p:spPr>
        <p:txBody>
          <a:bodyPr>
            <a:normAutofit fontScale="47500" lnSpcReduction="20000"/>
          </a:bodyPr>
          <a:lstStyle/>
          <a:p>
            <a:pPr algn="just">
              <a:buNone/>
            </a:pPr>
            <a:r>
              <a:rPr lang="en-US" dirty="0" smtClean="0"/>
              <a:t>• Developed the first comprehensive theory of management</a:t>
            </a:r>
            <a:endParaRPr lang="en-US" b="1" dirty="0" smtClean="0"/>
          </a:p>
          <a:p>
            <a:pPr algn="just">
              <a:buNone/>
            </a:pPr>
            <a:endParaRPr lang="en-US" dirty="0" smtClean="0"/>
          </a:p>
          <a:p>
            <a:pPr algn="just">
              <a:buNone/>
            </a:pPr>
            <a:r>
              <a:rPr lang="en-US" dirty="0" smtClean="0"/>
              <a:t>• Believed his concept (6 principles) was universally applicable to every type of organization: </a:t>
            </a:r>
          </a:p>
          <a:p>
            <a:pPr algn="just">
              <a:buNone/>
            </a:pPr>
            <a:endParaRPr lang="en-US" dirty="0" smtClean="0"/>
          </a:p>
          <a:p>
            <a:pPr algn="just">
              <a:buNone/>
            </a:pPr>
            <a:r>
              <a:rPr lang="en-US" dirty="0" smtClean="0"/>
              <a:t>o Technical (production of goods) </a:t>
            </a:r>
          </a:p>
          <a:p>
            <a:pPr algn="just">
              <a:buNone/>
            </a:pPr>
            <a:endParaRPr lang="en-US" dirty="0" smtClean="0"/>
          </a:p>
          <a:p>
            <a:pPr algn="just">
              <a:buNone/>
            </a:pPr>
            <a:r>
              <a:rPr lang="en-US" dirty="0" smtClean="0"/>
              <a:t>o Commercial (buying, selling, and exchanging activities) </a:t>
            </a:r>
          </a:p>
          <a:p>
            <a:pPr algn="just">
              <a:buNone/>
            </a:pPr>
            <a:endParaRPr lang="en-US" dirty="0" smtClean="0"/>
          </a:p>
          <a:p>
            <a:pPr algn="just">
              <a:buNone/>
            </a:pPr>
            <a:r>
              <a:rPr lang="en-US" dirty="0" smtClean="0"/>
              <a:t>o Financial (raising and using capital) </a:t>
            </a:r>
          </a:p>
          <a:p>
            <a:pPr algn="just">
              <a:buNone/>
            </a:pPr>
            <a:endParaRPr lang="en-US" dirty="0" smtClean="0"/>
          </a:p>
          <a:p>
            <a:pPr algn="just">
              <a:buNone/>
            </a:pPr>
            <a:r>
              <a:rPr lang="en-US" dirty="0" smtClean="0"/>
              <a:t>o Security (protection of property and people) </a:t>
            </a:r>
          </a:p>
          <a:p>
            <a:pPr algn="just">
              <a:buNone/>
            </a:pPr>
            <a:endParaRPr lang="en-US" dirty="0" smtClean="0"/>
          </a:p>
          <a:p>
            <a:pPr algn="just">
              <a:buNone/>
            </a:pPr>
            <a:r>
              <a:rPr lang="en-US" dirty="0" smtClean="0"/>
              <a:t>o Accounting</a:t>
            </a:r>
          </a:p>
          <a:p>
            <a:pPr algn="just">
              <a:buNone/>
            </a:pPr>
            <a:endParaRPr lang="en-US" dirty="0" smtClean="0"/>
          </a:p>
          <a:p>
            <a:pPr algn="just">
              <a:buNone/>
            </a:pPr>
            <a:r>
              <a:rPr lang="en-US" dirty="0" smtClean="0"/>
              <a:t>o Managerial (coordination, control, organization, planning, and command of people)</a:t>
            </a:r>
          </a:p>
          <a:p>
            <a:pPr algn="just">
              <a:buNone/>
            </a:pPr>
            <a:endParaRPr lang="en-US" dirty="0" smtClean="0"/>
          </a:p>
          <a:p>
            <a:pPr algn="just">
              <a:buNone/>
            </a:pPr>
            <a:r>
              <a:rPr lang="en-US" dirty="0" smtClean="0"/>
              <a:t> • His major emphasis was on people (managerial).</a:t>
            </a:r>
          </a:p>
          <a:p>
            <a:pPr algn="just">
              <a:buNone/>
            </a:pPr>
            <a:endParaRPr lang="en-US" dirty="0" smtClean="0"/>
          </a:p>
          <a:p>
            <a:pPr algn="just">
              <a:buNone/>
            </a:pPr>
            <a:r>
              <a:rPr lang="en-US" dirty="0" smtClean="0"/>
              <a:t>“Therefore principles are flexible and capable of adaptation to every need; it is a matter of knowing how to make use of them, which is a difficult are requiring intelligence, experience, decision and proportion”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lstStyle/>
          <a:p>
            <a:pPr fontAlgn="base">
              <a:buNone/>
            </a:pPr>
            <a:r>
              <a:rPr lang="en-US" dirty="0" smtClean="0"/>
              <a:t>	The functions of management according to </a:t>
            </a:r>
            <a:r>
              <a:rPr lang="en-US" dirty="0" err="1" smtClean="0"/>
              <a:t>Fayol</a:t>
            </a:r>
            <a:r>
              <a:rPr lang="en-US" dirty="0" smtClean="0"/>
              <a:t> are,</a:t>
            </a:r>
          </a:p>
          <a:p>
            <a:pPr fontAlgn="base">
              <a:buNone/>
            </a:pPr>
            <a:endParaRPr lang="en-US" dirty="0" smtClean="0"/>
          </a:p>
          <a:p>
            <a:pPr fontAlgn="base"/>
            <a:r>
              <a:rPr lang="en-US" b="1" dirty="0" smtClean="0"/>
              <a:t>1. </a:t>
            </a:r>
            <a:r>
              <a:rPr lang="en-US" dirty="0" smtClean="0"/>
              <a:t>Planning</a:t>
            </a:r>
          </a:p>
          <a:p>
            <a:pPr fontAlgn="base"/>
            <a:r>
              <a:rPr lang="en-US" b="1" dirty="0" smtClean="0"/>
              <a:t>2. </a:t>
            </a:r>
            <a:r>
              <a:rPr lang="en-US" dirty="0" err="1" smtClean="0"/>
              <a:t>Organising</a:t>
            </a:r>
            <a:endParaRPr lang="en-US" dirty="0" smtClean="0"/>
          </a:p>
          <a:p>
            <a:pPr fontAlgn="base"/>
            <a:r>
              <a:rPr lang="en-US" b="1" dirty="0" smtClean="0"/>
              <a:t>3. </a:t>
            </a:r>
            <a:r>
              <a:rPr lang="en-US" dirty="0" smtClean="0"/>
              <a:t>Staffing</a:t>
            </a:r>
          </a:p>
          <a:p>
            <a:pPr fontAlgn="base"/>
            <a:r>
              <a:rPr lang="en-US" b="1" dirty="0" smtClean="0"/>
              <a:t>4. </a:t>
            </a:r>
            <a:r>
              <a:rPr lang="en-US" dirty="0" smtClean="0"/>
              <a:t>Commanding</a:t>
            </a:r>
          </a:p>
          <a:p>
            <a:pPr fontAlgn="base"/>
            <a:r>
              <a:rPr lang="en-US" b="1" dirty="0" smtClean="0"/>
              <a:t>5. </a:t>
            </a:r>
            <a:r>
              <a:rPr lang="en-US" dirty="0" smtClean="0"/>
              <a:t>Coordinating</a:t>
            </a:r>
          </a:p>
          <a:p>
            <a:pPr fontAlgn="base"/>
            <a:r>
              <a:rPr lang="en-US" b="1" dirty="0" smtClean="0"/>
              <a:t>6. </a:t>
            </a:r>
            <a:r>
              <a:rPr lang="en-US" dirty="0" smtClean="0"/>
              <a:t>Controlling</a:t>
            </a:r>
          </a:p>
          <a:p>
            <a:endParaRPr lang="en-US" dirty="0"/>
          </a:p>
        </p:txBody>
      </p:sp>
    </p:spTree>
  </p:cSld>
  <p:clrMapOvr>
    <a:masterClrMapping/>
  </p:clrMapOvr>
  <p:transition spd="slow">
    <p:dissolve/>
    <p:sndAc>
      <p:stSnd>
        <p:snd r:embed="rId2" name="click.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1372</TotalTime>
  <Words>674</Words>
  <Application>Microsoft Office PowerPoint</Application>
  <PresentationFormat>On-screen Show (4:3)</PresentationFormat>
  <Paragraphs>161</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Gill Sans MT</vt:lpstr>
      <vt:lpstr>Verdana</vt:lpstr>
      <vt:lpstr>Wingdings 2</vt:lpstr>
      <vt:lpstr>Solstice</vt:lpstr>
      <vt:lpstr>Classical theories are grounded….</vt:lpstr>
      <vt:lpstr>School: Classical Organization Theory </vt:lpstr>
      <vt:lpstr>PowerPoint Presentation</vt:lpstr>
      <vt:lpstr>Adam Smith </vt:lpstr>
      <vt:lpstr>Daniel McCallum (1815-1878)/Superintendent’s Report  </vt:lpstr>
      <vt:lpstr>Frederick Winslow Taylor (1856-1915)</vt:lpstr>
      <vt:lpstr>Frederick Winslow Taylor (Cont.)</vt:lpstr>
      <vt:lpstr>Henri Fayol (1841-1925)/General Principles of Management </vt:lpstr>
      <vt:lpstr>PowerPoint Presentation</vt:lpstr>
      <vt:lpstr>Henri Fayol</vt:lpstr>
      <vt:lpstr>General Principles of Henry Fayol (14 Principles)  </vt:lpstr>
      <vt:lpstr>Henry Fayol on administrative Capability</vt:lpstr>
      <vt:lpstr>Frank Gilbreth (1868-1924) and Lillian Gilbreth (1861-1919)</vt:lpstr>
      <vt:lpstr>Henry Lawrence Gantt</vt:lpstr>
      <vt:lpstr>Carl O. Barth (February 28, 1860 – October 28, 1939)</vt:lpstr>
      <vt:lpstr>Max Weber (German Sociologist)</vt:lpstr>
      <vt:lpstr>Luther Gulick</vt:lpstr>
      <vt:lpstr>Henry R. Towne – The Engineer as Economist</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Negotiation</dc:title>
  <dc:creator>User</dc:creator>
  <cp:lastModifiedBy>WIN10</cp:lastModifiedBy>
  <cp:revision>41</cp:revision>
  <dcterms:created xsi:type="dcterms:W3CDTF">2014-04-18T16:39:57Z</dcterms:created>
  <dcterms:modified xsi:type="dcterms:W3CDTF">2023-09-23T18:01:06Z</dcterms:modified>
</cp:coreProperties>
</file>