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84" r:id="rId3"/>
    <p:sldId id="294" r:id="rId4"/>
    <p:sldId id="285" r:id="rId5"/>
    <p:sldId id="295" r:id="rId6"/>
    <p:sldId id="286" r:id="rId7"/>
    <p:sldId id="288" r:id="rId8"/>
    <p:sldId id="289" r:id="rId9"/>
    <p:sldId id="290" r:id="rId10"/>
    <p:sldId id="291" r:id="rId11"/>
    <p:sldId id="292" r:id="rId12"/>
    <p:sldId id="293" r:id="rId13"/>
    <p:sldId id="273" r:id="rId14"/>
    <p:sldId id="274" r:id="rId15"/>
    <p:sldId id="298" r:id="rId16"/>
    <p:sldId id="299" r:id="rId17"/>
    <p:sldId id="275" r:id="rId18"/>
    <p:sldId id="283" r:id="rId19"/>
    <p:sldId id="300" r:id="rId20"/>
    <p:sldId id="276" r:id="rId21"/>
    <p:sldId id="296" r:id="rId22"/>
    <p:sldId id="301" r:id="rId23"/>
    <p:sldId id="302" r:id="rId24"/>
    <p:sldId id="277" r:id="rId25"/>
    <p:sldId id="303" r:id="rId26"/>
    <p:sldId id="304" r:id="rId27"/>
    <p:sldId id="297" r:id="rId28"/>
    <p:sldId id="282" r:id="rId29"/>
    <p:sldId id="287"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1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10/8/2023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ransition spd="slow">
    <p:dissolve/>
    <p:sndAc>
      <p:stSnd>
        <p:snd r:embed="rId1" name="click.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563448E-AB89-4AF4-8FBC-B5EA629414C4}" type="datetimeFigureOut">
              <a:rPr lang="en-US" smtClean="0"/>
              <a:pPr/>
              <a:t>10/8/2023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EABA43B-47D0-4395-A103-002EEF7BE28F}"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dissolve/>
    <p:sndAc>
      <p:stSnd>
        <p:snd r:embed="rId13" name="click.wav"/>
      </p:stSnd>
    </p:sndAc>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normAutofit/>
          </a:bodyPr>
          <a:lstStyle/>
          <a:p>
            <a:r>
              <a:rPr lang="en-US" dirty="0" smtClean="0"/>
              <a:t>Neoclassical Organization Theory</a:t>
            </a:r>
            <a:endParaRPr lang="en-US" dirty="0"/>
          </a:p>
        </p:txBody>
      </p:sp>
      <p:sp>
        <p:nvSpPr>
          <p:cNvPr id="3" name="Content Placeholder 2"/>
          <p:cNvSpPr>
            <a:spLocks noGrp="1"/>
          </p:cNvSpPr>
          <p:nvPr>
            <p:ph idx="1"/>
          </p:nvPr>
        </p:nvSpPr>
        <p:spPr>
          <a:xfrm>
            <a:off x="0" y="1447800"/>
            <a:ext cx="9144000" cy="5410200"/>
          </a:xfrm>
        </p:spPr>
        <p:txBody>
          <a:bodyPr>
            <a:normAutofit/>
          </a:bodyPr>
          <a:lstStyle/>
          <a:p>
            <a:pPr algn="just">
              <a:buNone/>
            </a:pPr>
            <a:r>
              <a:rPr lang="en-US" b="1" dirty="0" smtClean="0"/>
              <a:t>	Time Line: </a:t>
            </a:r>
            <a:r>
              <a:rPr lang="en-US" dirty="0" smtClean="0"/>
              <a:t>Approximately 1945 (end of WW II) through the 1950s. </a:t>
            </a:r>
          </a:p>
          <a:p>
            <a:pPr algn="just">
              <a:buNone/>
            </a:pPr>
            <a:endParaRPr lang="en-US" dirty="0" smtClean="0"/>
          </a:p>
          <a:p>
            <a:pPr algn="just">
              <a:buNone/>
            </a:pPr>
            <a:r>
              <a:rPr lang="en-US" dirty="0" smtClean="0"/>
              <a:t>	There are mainly three elements of neoclassical theory of management. They are Hawthorne Experiment, Human Relation Movement, and Organizational Behavior.</a:t>
            </a:r>
          </a:p>
          <a:p>
            <a:pPr algn="just">
              <a:buNone/>
            </a:pPr>
            <a:endParaRPr lang="en-US" dirty="0" smtClean="0"/>
          </a:p>
          <a:p>
            <a:pPr algn="just">
              <a:buNone/>
            </a:pPr>
            <a:r>
              <a:rPr lang="en-US" dirty="0" smtClean="0"/>
              <a:t>	George Elton Mayo (1890-1949) is considered to be the founder to the neoclassical theory.</a:t>
            </a:r>
            <a:endParaRPr lang="en-US" dirty="0"/>
          </a:p>
        </p:txBody>
      </p:sp>
    </p:spTree>
  </p:cSld>
  <p:clrMapOvr>
    <a:masterClrMapping/>
  </p:clrMapOvr>
  <p:transition spd="slow">
    <p:dissolve/>
    <p:sndAc>
      <p:stSnd>
        <p:snd r:embed="rId2" name="click.wav"/>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92500"/>
          </a:bodyPr>
          <a:lstStyle/>
          <a:p>
            <a:pPr fontAlgn="base">
              <a:buNone/>
            </a:pPr>
            <a:r>
              <a:rPr lang="en-US" b="1" dirty="0" smtClean="0"/>
              <a:t>	Flat Structure:</a:t>
            </a:r>
          </a:p>
          <a:p>
            <a:pPr fontAlgn="base">
              <a:buNone/>
            </a:pPr>
            <a:endParaRPr lang="en-US" dirty="0" smtClean="0"/>
          </a:p>
          <a:p>
            <a:pPr algn="just" fontAlgn="base">
              <a:buNone/>
            </a:pPr>
            <a:r>
              <a:rPr lang="en-US" dirty="0" smtClean="0"/>
              <a:t>	The classical theory suggested tall structure whereas neo-classical theory suggested flat structure. In tall structure there is a problem of communication because of differentiation between decision makers and implementers, the levels of management are too many and motivation of people is difficult. In case of flat structure the wide span of control helps in motivation, chain of communication is shorter and it is free from hierarchical control.</a:t>
            </a:r>
          </a:p>
          <a:p>
            <a:endParaRPr lang="en-US" dirty="0"/>
          </a:p>
        </p:txBody>
      </p:sp>
    </p:spTree>
  </p:cSld>
  <p:clrMapOvr>
    <a:masterClrMapping/>
  </p:clrMapOvr>
  <p:transition spd="slow">
    <p:dissolve/>
    <p:sndAc>
      <p:stSnd>
        <p:snd r:embed="rId2" name="click.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lstStyle/>
          <a:p>
            <a:pPr fontAlgn="base">
              <a:buNone/>
            </a:pPr>
            <a:r>
              <a:rPr lang="en-US" b="1" dirty="0" smtClean="0"/>
              <a:t>	</a:t>
            </a:r>
            <a:r>
              <a:rPr lang="en-US" b="1" dirty="0" err="1" smtClean="0"/>
              <a:t>Decentralisation</a:t>
            </a:r>
            <a:r>
              <a:rPr lang="en-US" b="1" dirty="0" smtClean="0"/>
              <a:t>:</a:t>
            </a:r>
          </a:p>
          <a:p>
            <a:pPr fontAlgn="base">
              <a:buNone/>
            </a:pPr>
            <a:endParaRPr lang="en-US" dirty="0" smtClean="0"/>
          </a:p>
          <a:p>
            <a:pPr algn="just" fontAlgn="base">
              <a:buNone/>
            </a:pPr>
            <a:r>
              <a:rPr lang="en-US" dirty="0" smtClean="0"/>
              <a:t>	Neo-classical theory advocates </a:t>
            </a:r>
            <a:r>
              <a:rPr lang="en-US" dirty="0" err="1" smtClean="0"/>
              <a:t>decentralised</a:t>
            </a:r>
            <a:r>
              <a:rPr lang="en-US" dirty="0" smtClean="0"/>
              <a:t> </a:t>
            </a:r>
            <a:r>
              <a:rPr lang="en-US" dirty="0" err="1" smtClean="0"/>
              <a:t>organisation</a:t>
            </a:r>
            <a:r>
              <a:rPr lang="en-US" dirty="0" smtClean="0"/>
              <a:t> which is close to flat structure because of wider span of control. It allows autonomy and initiative at the lower level. It also develops people to occupy higher positions in future.</a:t>
            </a:r>
          </a:p>
          <a:p>
            <a:endParaRPr lang="en-US" dirty="0"/>
          </a:p>
        </p:txBody>
      </p:sp>
    </p:spTree>
  </p:cSld>
  <p:clrMapOvr>
    <a:masterClrMapping/>
  </p:clrMapOvr>
  <p:transition spd="slow">
    <p:dissolve/>
    <p:sndAc>
      <p:stSnd>
        <p:snd r:embed="rId2" name="click.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92500" lnSpcReduction="20000"/>
          </a:bodyPr>
          <a:lstStyle/>
          <a:p>
            <a:pPr fontAlgn="base">
              <a:buNone/>
            </a:pPr>
            <a:r>
              <a:rPr lang="en-US" b="1" dirty="0" smtClean="0"/>
              <a:t>	 Informal </a:t>
            </a:r>
            <a:r>
              <a:rPr lang="en-US" b="1" dirty="0" err="1" smtClean="0"/>
              <a:t>Organisation</a:t>
            </a:r>
            <a:r>
              <a:rPr lang="en-US" b="1" dirty="0" smtClean="0"/>
              <a:t>:</a:t>
            </a:r>
          </a:p>
          <a:p>
            <a:pPr fontAlgn="base">
              <a:buNone/>
            </a:pPr>
            <a:endParaRPr lang="en-US" dirty="0" smtClean="0"/>
          </a:p>
          <a:p>
            <a:pPr algn="just" fontAlgn="base">
              <a:buNone/>
            </a:pPr>
            <a:r>
              <a:rPr lang="en-US" dirty="0" smtClean="0"/>
              <a:t>	The neo-classical theorists advocated the need for both formal and informal </a:t>
            </a:r>
            <a:r>
              <a:rPr lang="en-US" dirty="0" err="1" smtClean="0"/>
              <a:t>organisations</a:t>
            </a:r>
            <a:r>
              <a:rPr lang="en-US" dirty="0" smtClean="0"/>
              <a:t>. Formal </a:t>
            </a:r>
            <a:r>
              <a:rPr lang="en-US" dirty="0" err="1" smtClean="0"/>
              <a:t>organisation</a:t>
            </a:r>
            <a:r>
              <a:rPr lang="en-US" dirty="0" smtClean="0"/>
              <a:t> represents the intentions of top management for the purpose of interactions among the people. Informal </a:t>
            </a:r>
            <a:r>
              <a:rPr lang="en-US" dirty="0" err="1" smtClean="0"/>
              <a:t>organisation</a:t>
            </a:r>
            <a:r>
              <a:rPr lang="en-US" dirty="0" smtClean="0"/>
              <a:t> is necessary to plug the loop holes of formal </a:t>
            </a:r>
            <a:r>
              <a:rPr lang="en-US" dirty="0" err="1" smtClean="0"/>
              <a:t>organisation</a:t>
            </a:r>
            <a:r>
              <a:rPr lang="en-US" dirty="0" smtClean="0"/>
              <a:t> and to satisfy the social and psychological needs of people. Managements use informal </a:t>
            </a:r>
            <a:r>
              <a:rPr lang="en-US" dirty="0" err="1" smtClean="0"/>
              <a:t>organisation</a:t>
            </a:r>
            <a:r>
              <a:rPr lang="en-US" dirty="0" smtClean="0"/>
              <a:t> for overcoming resistance to change on the part of workers and also for fast communication process. Both formal and informal </a:t>
            </a:r>
            <a:r>
              <a:rPr lang="en-US" dirty="0" err="1" smtClean="0"/>
              <a:t>organisations</a:t>
            </a:r>
            <a:r>
              <a:rPr lang="en-US" dirty="0" smtClean="0"/>
              <a:t> are interdependent upon each other.</a:t>
            </a:r>
          </a:p>
          <a:p>
            <a:endParaRPr lang="en-US" dirty="0"/>
          </a:p>
        </p:txBody>
      </p:sp>
    </p:spTree>
  </p:cSld>
  <p:clrMapOvr>
    <a:masterClrMapping/>
  </p:clrMapOvr>
  <p:transition spd="slow">
    <p:dissolve/>
    <p:sndAc>
      <p:stSnd>
        <p:snd r:embed="rId2" name="click.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rmAutofit/>
          </a:bodyPr>
          <a:lstStyle/>
          <a:p>
            <a:r>
              <a:rPr lang="en-US" sz="2400" b="1" u="sng" dirty="0" smtClean="0"/>
              <a:t>Dominant Model, Metaphor, Underlying Assumptions: </a:t>
            </a:r>
            <a:r>
              <a:rPr lang="en-US" sz="2800" b="1" u="sng" dirty="0" smtClean="0"/>
              <a:t/>
            </a:r>
            <a:br>
              <a:rPr lang="en-US" sz="2800" b="1" u="sng" dirty="0" smtClean="0"/>
            </a:br>
            <a:endParaRPr lang="en-US" sz="2800" dirty="0"/>
          </a:p>
        </p:txBody>
      </p:sp>
      <p:sp>
        <p:nvSpPr>
          <p:cNvPr id="3" name="Content Placeholder 2"/>
          <p:cNvSpPr>
            <a:spLocks noGrp="1"/>
          </p:cNvSpPr>
          <p:nvPr>
            <p:ph idx="1"/>
          </p:nvPr>
        </p:nvSpPr>
        <p:spPr>
          <a:xfrm>
            <a:off x="0" y="1447800"/>
            <a:ext cx="9144000" cy="5410200"/>
          </a:xfrm>
        </p:spPr>
        <p:txBody>
          <a:bodyPr>
            <a:normAutofit fontScale="47500" lnSpcReduction="20000"/>
          </a:bodyPr>
          <a:lstStyle/>
          <a:p>
            <a:pPr algn="just">
              <a:buNone/>
            </a:pPr>
            <a:endParaRPr lang="en-US" sz="3700" dirty="0" smtClean="0"/>
          </a:p>
          <a:p>
            <a:pPr algn="just">
              <a:buNone/>
            </a:pPr>
            <a:r>
              <a:rPr lang="en-US" sz="3700" dirty="0" smtClean="0"/>
              <a:t>• 	“The general connotation is that of a theoretical perspective that revises and/or is critical of classical organization theory – particularly for minimizing issues related to the humanness of organizational members, the coordination needs among administrative units, the operation of internal-external organizational relations, and the processes used in decision making”. </a:t>
            </a:r>
          </a:p>
          <a:p>
            <a:pPr algn="just">
              <a:buNone/>
            </a:pPr>
            <a:endParaRPr lang="en-US" sz="3700" dirty="0" smtClean="0"/>
          </a:p>
          <a:p>
            <a:pPr algn="just">
              <a:buNone/>
            </a:pPr>
            <a:r>
              <a:rPr lang="en-US" sz="3700" dirty="0" smtClean="0"/>
              <a:t>• 	It “initiated the theoretical movement away from the overly simplistic mechanistic views of classical organization theory”.</a:t>
            </a:r>
          </a:p>
          <a:p>
            <a:pPr algn="just">
              <a:buNone/>
            </a:pPr>
            <a:endParaRPr lang="en-US" sz="3700" dirty="0" smtClean="0"/>
          </a:p>
          <a:p>
            <a:pPr algn="just">
              <a:buNone/>
            </a:pPr>
            <a:r>
              <a:rPr lang="en-US" sz="3700" dirty="0" smtClean="0"/>
              <a:t>• 	“One of the major themes of the neoclassical organization theorists was that organizations did not and could not exist as self-contained islands isolated from their environments”. </a:t>
            </a:r>
          </a:p>
          <a:p>
            <a:pPr algn="just">
              <a:buNone/>
            </a:pPr>
            <a:endParaRPr lang="en-US" sz="3700" dirty="0" smtClean="0"/>
          </a:p>
          <a:p>
            <a:pPr algn="just">
              <a:buNone/>
            </a:pPr>
            <a:r>
              <a:rPr lang="en-US" sz="3700" dirty="0" smtClean="0"/>
              <a:t>• 	Incorporated the profession of sociology into organization theory. </a:t>
            </a:r>
          </a:p>
          <a:p>
            <a:pPr algn="just">
              <a:buNone/>
            </a:pPr>
            <a:endParaRPr lang="en-US" sz="3700" dirty="0" smtClean="0"/>
          </a:p>
          <a:p>
            <a:pPr algn="just">
              <a:buNone/>
            </a:pPr>
            <a:r>
              <a:rPr lang="en-US" sz="3700" dirty="0" smtClean="0"/>
              <a:t>• “Provided the intellectual and empirical impetus to break the classicalists’ simplistic mechanically oriented, monopolistic dominance of the field”. </a:t>
            </a:r>
          </a:p>
          <a:p>
            <a:pPr algn="just">
              <a:buNone/>
            </a:pPr>
            <a:endParaRPr lang="en-US" sz="3700" dirty="0" smtClean="0"/>
          </a:p>
          <a:p>
            <a:pPr algn="just">
              <a:buNone/>
            </a:pPr>
            <a:r>
              <a:rPr lang="en-US" sz="3700" dirty="0" smtClean="0"/>
              <a:t>• 	“paved the way-opened the door-for the soon-to-follow explosions of thinking from the human relations, “modern” structural, systems, power and politics, and organizational culture perspectives of organizations” .</a:t>
            </a:r>
            <a:endParaRPr lang="en-US" sz="3700" dirty="0"/>
          </a:p>
        </p:txBody>
      </p:sp>
    </p:spTree>
  </p:cSld>
  <p:clrMapOvr>
    <a:masterClrMapping/>
  </p:clrMapOvr>
  <p:transition spd="slow">
    <p:dissolve/>
    <p:sndAc>
      <p:stSnd>
        <p:snd r:embed="rId2" name="click.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normAutofit/>
          </a:bodyPr>
          <a:lstStyle/>
          <a:p>
            <a:r>
              <a:rPr lang="en-US" dirty="0" smtClean="0"/>
              <a:t>Major Theorists and Contributions: </a:t>
            </a:r>
            <a:endParaRPr lang="en-US" dirty="0"/>
          </a:p>
        </p:txBody>
      </p:sp>
      <p:sp>
        <p:nvSpPr>
          <p:cNvPr id="3" name="Content Placeholder 2"/>
          <p:cNvSpPr>
            <a:spLocks noGrp="1"/>
          </p:cNvSpPr>
          <p:nvPr>
            <p:ph idx="1"/>
          </p:nvPr>
        </p:nvSpPr>
        <p:spPr>
          <a:xfrm>
            <a:off x="76200" y="1447800"/>
            <a:ext cx="9067800" cy="5410200"/>
          </a:xfrm>
        </p:spPr>
        <p:txBody>
          <a:bodyPr>
            <a:noAutofit/>
          </a:bodyPr>
          <a:lstStyle/>
          <a:p>
            <a:pPr>
              <a:buNone/>
            </a:pPr>
            <a:r>
              <a:rPr lang="en-US" sz="1600" b="1" u="sng" dirty="0" smtClean="0"/>
              <a:t>Chester Bernard</a:t>
            </a:r>
          </a:p>
          <a:p>
            <a:pPr algn="just">
              <a:buNone/>
            </a:pPr>
            <a:r>
              <a:rPr lang="en-US" sz="1600" dirty="0" smtClean="0"/>
              <a:t>	According </a:t>
            </a:r>
            <a:r>
              <a:rPr lang="en-US" sz="1600" dirty="0"/>
              <a:t>to Barnard initial existence of </a:t>
            </a:r>
            <a:r>
              <a:rPr lang="en-US" sz="1600" dirty="0" err="1"/>
              <a:t>organisation</a:t>
            </a:r>
            <a:r>
              <a:rPr lang="en-US" sz="1600" dirty="0"/>
              <a:t> depends upon three elements: (</a:t>
            </a:r>
            <a:r>
              <a:rPr lang="en-US" sz="1600" dirty="0" err="1"/>
              <a:t>i</a:t>
            </a:r>
            <a:r>
              <a:rPr lang="en-US" sz="1600" dirty="0"/>
              <a:t>) The willingness of persons to contribute efforts to the co-operative system. (ii) There should be an objective of </a:t>
            </a:r>
            <a:r>
              <a:rPr lang="en-US" sz="1600" dirty="0" smtClean="0"/>
              <a:t>co-operation </a:t>
            </a:r>
            <a:r>
              <a:rPr lang="en-US" sz="1600" dirty="0"/>
              <a:t>(iii) Proper communication system is necessary</a:t>
            </a:r>
            <a:r>
              <a:rPr lang="en-US" sz="1600" dirty="0" smtClean="0"/>
              <a:t>.</a:t>
            </a:r>
          </a:p>
          <a:p>
            <a:pPr algn="just">
              <a:buNone/>
            </a:pPr>
            <a:endParaRPr lang="en-US" sz="1600" b="1" u="sng" dirty="0"/>
          </a:p>
          <a:p>
            <a:pPr algn="just">
              <a:buNone/>
            </a:pPr>
            <a:r>
              <a:rPr lang="en-US" sz="1600" dirty="0" smtClean="0"/>
              <a:t>	Chester </a:t>
            </a:r>
            <a:r>
              <a:rPr lang="en-US" sz="1600" dirty="0"/>
              <a:t>Barnard is regarded as spiritual father of social system school. He conceived organization as a Cooperative system. An organization comes into existence when people are able to communicate with each other, willing to cooperate with each other and have a common purpose</a:t>
            </a:r>
            <a:r>
              <a:rPr lang="en-US" sz="1600" dirty="0" smtClean="0"/>
              <a:t>.</a:t>
            </a:r>
          </a:p>
          <a:p>
            <a:pPr algn="just">
              <a:buNone/>
            </a:pPr>
            <a:endParaRPr lang="en-US" sz="1600" b="1" u="sng" dirty="0" smtClean="0"/>
          </a:p>
          <a:p>
            <a:pPr algn="just"/>
            <a:r>
              <a:rPr lang="en-US" sz="1600" dirty="0" smtClean="0"/>
              <a:t>“Sought to create a comprehensive theory of behavior in organizations that was centered on the need for people in organizations to cooperate – to enlist others to help accomplish tasks that individuals could not accomplish alone”. </a:t>
            </a:r>
          </a:p>
          <a:p>
            <a:pPr algn="just">
              <a:buNone/>
            </a:pPr>
            <a:endParaRPr lang="en-US" sz="1200" dirty="0" smtClean="0"/>
          </a:p>
        </p:txBody>
      </p:sp>
    </p:spTree>
  </p:cSld>
  <p:clrMapOvr>
    <a:masterClrMapping/>
  </p:clrMapOvr>
  <p:transition spd="slow">
    <p:dissolve/>
    <p:sndAc>
      <p:stSnd>
        <p:snd r:embed="rId2" name="click.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62500" lnSpcReduction="20000"/>
          </a:bodyPr>
          <a:lstStyle/>
          <a:p>
            <a:pPr algn="just"/>
            <a:r>
              <a:rPr lang="en-US" dirty="0"/>
              <a:t>“The responsibility of an executive is (1) to create and maintain a sense of purpose and a moral code for the organization – a set of ethical visions that established “right or wrong” in a moral sense, a deep feeling or innate conviction, not arguable; emotional, not intellectual in character”; (2) to establish systems of formal and informal communication; and (3) to ensure the willingness of people to cooperate”. </a:t>
            </a:r>
          </a:p>
          <a:p>
            <a:pPr algn="just">
              <a:buNone/>
            </a:pPr>
            <a:endParaRPr lang="en-US" dirty="0"/>
          </a:p>
          <a:p>
            <a:pPr algn="just"/>
            <a:r>
              <a:rPr lang="en-US" dirty="0"/>
              <a:t>“Individuals must be induced to cooperate”, “the executive needs to employ different strategies for inducing cooperation, including ways not only to find and use objective positive incentives and reduce negative incentives but also to change the state of mind, or attitudes, or motives so that the available objective incentives can become effective”.</a:t>
            </a:r>
          </a:p>
          <a:p>
            <a:pPr algn="just"/>
            <a:endParaRPr lang="en-US" dirty="0"/>
          </a:p>
          <a:p>
            <a:pPr algn="just"/>
            <a:r>
              <a:rPr lang="en-US" dirty="0"/>
              <a:t>“from the viewpoint of the organization requiring or seeking contributions from individuals, the problem of effective incentives may be either one of finding positive incentives or of reducing or eliminating negative incentives or burdens”</a:t>
            </a:r>
          </a:p>
          <a:p>
            <a:pPr algn="just">
              <a:buNone/>
            </a:pPr>
            <a:endParaRPr lang="en-US" dirty="0"/>
          </a:p>
          <a:p>
            <a:pPr algn="just"/>
            <a:r>
              <a:rPr lang="en-US" dirty="0"/>
              <a:t>A great list of classes of incentives. </a:t>
            </a:r>
          </a:p>
          <a:p>
            <a:pPr algn="just">
              <a:buNone/>
            </a:pPr>
            <a:endParaRPr lang="en-US" dirty="0"/>
          </a:p>
          <a:p>
            <a:pPr algn="just"/>
            <a:r>
              <a:rPr lang="en-US" dirty="0"/>
              <a:t>Methods of persuasion.</a:t>
            </a:r>
          </a:p>
          <a:p>
            <a:pPr algn="just">
              <a:buNone/>
            </a:pPr>
            <a:endParaRPr lang="en-US" sz="4000" dirty="0"/>
          </a:p>
          <a:p>
            <a:endParaRPr lang="en-US" dirty="0"/>
          </a:p>
        </p:txBody>
      </p:sp>
    </p:spTree>
    <p:extLst>
      <p:ext uri="{BB962C8B-B14F-4D97-AF65-F5344CB8AC3E}">
        <p14:creationId xmlns:p14="http://schemas.microsoft.com/office/powerpoint/2010/main" val="1338263773"/>
      </p:ext>
    </p:extLst>
  </p:cSld>
  <p:clrMapOvr>
    <a:masterClrMapping/>
  </p:clrMapOvr>
  <p:transition spd="slow">
    <p:dissolve/>
    <p:sndAc>
      <p:stSnd>
        <p:snd r:embed="rId2" name="click.wav"/>
      </p:stSnd>
    </p:sndAc>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Chapter 17 Methods of Persuasion. - ppt download"/>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843911" y="2092452"/>
            <a:ext cx="4681728" cy="3511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1497625"/>
      </p:ext>
    </p:extLst>
  </p:cSld>
  <p:clrMapOvr>
    <a:masterClrMapping/>
  </p:clrMapOvr>
  <p:transition spd="slow">
    <p:dissolve/>
    <p:sndAc>
      <p:stSnd>
        <p:snd r:embed="rId2" name="click.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0" y="914400"/>
            <a:ext cx="9144000" cy="5943600"/>
          </a:xfrm>
        </p:spPr>
        <p:txBody>
          <a:bodyPr>
            <a:noAutofit/>
          </a:bodyPr>
          <a:lstStyle/>
          <a:p>
            <a:pPr algn="just">
              <a:buNone/>
            </a:pPr>
            <a:endParaRPr lang="en-US" sz="1600" b="1" u="sng" dirty="0" smtClean="0"/>
          </a:p>
          <a:p>
            <a:pPr algn="just">
              <a:buNone/>
            </a:pPr>
            <a:endParaRPr lang="en-US" sz="1600" b="1" u="sng" dirty="0" smtClean="0"/>
          </a:p>
          <a:p>
            <a:pPr algn="just">
              <a:buNone/>
            </a:pPr>
            <a:r>
              <a:rPr lang="en-US" sz="1600" b="1" u="sng" dirty="0" smtClean="0"/>
              <a:t>Robert Merton (an article on Bureaucratic Structure and Personality)</a:t>
            </a:r>
          </a:p>
          <a:p>
            <a:pPr algn="just"/>
            <a:endParaRPr lang="en-US" sz="1500" dirty="0" smtClean="0"/>
          </a:p>
          <a:p>
            <a:pPr algn="just"/>
            <a:r>
              <a:rPr lang="en-US" sz="1500" dirty="0" smtClean="0"/>
              <a:t>“proclaimed that the ‘ideal type” bureaucracy as described by Max Weber had inhibiting dysfunctions – characteristics that prevented it from being optimally efficient – and negative effects on the people who worked in it”. </a:t>
            </a:r>
          </a:p>
          <a:p>
            <a:pPr algn="just"/>
            <a:r>
              <a:rPr lang="en-US" sz="1500" dirty="0" smtClean="0"/>
              <a:t>“Bureaucracy is administration which almost completely voids public discussion of its techniques, although there may be public discussions of its policies”.</a:t>
            </a:r>
          </a:p>
          <a:p>
            <a:pPr algn="just"/>
            <a:r>
              <a:rPr lang="en-US" sz="1500" dirty="0" smtClean="0"/>
              <a:t>Discusses dysfunctions of bureaucracy and problems this creates for research. </a:t>
            </a:r>
          </a:p>
          <a:p>
            <a:pPr algn="just">
              <a:buNone/>
            </a:pPr>
            <a:endParaRPr lang="en-US" sz="1500"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70000" lnSpcReduction="20000"/>
          </a:bodyPr>
          <a:lstStyle/>
          <a:p>
            <a:pPr algn="just">
              <a:buNone/>
            </a:pPr>
            <a:r>
              <a:rPr lang="en-US" b="1" u="sng" dirty="0" smtClean="0"/>
              <a:t>Herbert A Simon– The proverbs of Administration</a:t>
            </a:r>
          </a:p>
          <a:p>
            <a:pPr algn="just"/>
            <a:r>
              <a:rPr lang="en-US" dirty="0" smtClean="0"/>
              <a:t>One of the first to attack classical organization theory.</a:t>
            </a:r>
          </a:p>
          <a:p>
            <a:pPr algn="just"/>
            <a:r>
              <a:rPr lang="en-US" dirty="0" smtClean="0"/>
              <a:t>“For almost every principle one can find an equally plausible and acceptable contradictory principle”.</a:t>
            </a:r>
          </a:p>
          <a:p>
            <a:pPr algn="just"/>
            <a:r>
              <a:rPr lang="en-US" dirty="0" smtClean="0"/>
              <a:t>Points out, with a topic of centralization vs. decentralization, that each has their benefits/advantages.</a:t>
            </a:r>
          </a:p>
          <a:p>
            <a:pPr algn="just"/>
            <a:r>
              <a:rPr lang="en-US" dirty="0" smtClean="0"/>
              <a:t>Stated that classical organization theory was “inconsistent, conflicting, and inapplicable to many of the administrative situations facing managers”.</a:t>
            </a:r>
          </a:p>
          <a:p>
            <a:pPr algn="just"/>
            <a:r>
              <a:rPr lang="en-US" dirty="0" smtClean="0"/>
              <a:t>Stated that the “so-called principles of administration are instead proverbs of administration”.</a:t>
            </a:r>
          </a:p>
          <a:p>
            <a:pPr algn="just"/>
            <a:r>
              <a:rPr lang="en-US" dirty="0" smtClean="0"/>
              <a:t>Asserted that “organizational theory is, in fact, the theory of the bounded rationality of human beings who ‘satisfice’ because they do not have the intellectual capacity to maximize”.</a:t>
            </a:r>
          </a:p>
          <a:p>
            <a:pPr algn="just"/>
            <a:r>
              <a:rPr lang="en-US" dirty="0" smtClean="0"/>
              <a:t>He developed the “science” of improving decision making through quantitative measures. </a:t>
            </a:r>
          </a:p>
          <a:p>
            <a:pPr algn="just"/>
            <a:r>
              <a:rPr lang="en-US" dirty="0" smtClean="0"/>
              <a:t>He “was the leader in studying the processes by which administrative organizations make decisions.</a:t>
            </a:r>
            <a:endParaRPr lang="en-US" dirty="0"/>
          </a:p>
        </p:txBody>
      </p:sp>
    </p:spTree>
  </p:cSld>
  <p:clrMapOvr>
    <a:masterClrMapping/>
  </p:clrMapOvr>
  <p:transition spd="slow">
    <p:dissolve/>
    <p:sndAc>
      <p:stSnd>
        <p:snd r:embed="rId2" name="click.wav"/>
      </p:stSnd>
    </p:sndAc>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Herbert Decision Making Model</a:t>
            </a:r>
            <a:endParaRPr lang="en-US" dirty="0"/>
          </a:p>
        </p:txBody>
      </p:sp>
      <p:pic>
        <p:nvPicPr>
          <p:cNvPr id="2050" name="Picture 2" descr="How does Simon's model help in the decision-making process? - Quora"/>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317750" y="2586037"/>
            <a:ext cx="5734050" cy="2524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5168675"/>
      </p:ext>
    </p:extLst>
  </p:cSld>
  <p:clrMapOvr>
    <a:masterClrMapping/>
  </p:clrMapOvr>
  <p:transition spd="slow">
    <p:dissolve/>
    <p:sndAc>
      <p:stSnd>
        <p:snd r:embed="rId2" name="click.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70000" lnSpcReduction="20000"/>
          </a:bodyPr>
          <a:lstStyle/>
          <a:p>
            <a:pPr>
              <a:buNone/>
            </a:pPr>
            <a:r>
              <a:rPr lang="en-US" b="1" dirty="0" smtClean="0"/>
              <a:t>Hawthorne experiments:</a:t>
            </a:r>
          </a:p>
          <a:p>
            <a:pPr>
              <a:buNone/>
            </a:pPr>
            <a:endParaRPr lang="en-US" b="1" dirty="0" smtClean="0"/>
          </a:p>
          <a:p>
            <a:pPr algn="just">
              <a:buNone/>
            </a:pPr>
            <a:r>
              <a:rPr lang="en-US" dirty="0" smtClean="0"/>
              <a:t>	The Hawthorne studies were a series of experiments conducted at the Western Electric Company (USA) between 1927 and 1932 that provided new insights into individual and group behavior.</a:t>
            </a:r>
          </a:p>
          <a:p>
            <a:pPr algn="just">
              <a:buNone/>
            </a:pPr>
            <a:endParaRPr lang="en-US" dirty="0" smtClean="0"/>
          </a:p>
          <a:p>
            <a:pPr algn="just">
              <a:buNone/>
            </a:pPr>
            <a:r>
              <a:rPr lang="en-US" dirty="0" smtClean="0"/>
              <a:t>	The studies focused on behavior in the workplace. In one experiment involving this group of workers, for example, researchers monitored how productivity changed as a result of changes in working conditions.</a:t>
            </a:r>
          </a:p>
          <a:p>
            <a:pPr algn="just">
              <a:buNone/>
            </a:pPr>
            <a:endParaRPr lang="en-US" dirty="0" smtClean="0"/>
          </a:p>
          <a:p>
            <a:pPr algn="just">
              <a:buNone/>
            </a:pPr>
            <a:r>
              <a:rPr lang="en-US" dirty="0" smtClean="0"/>
              <a:t>	The Hawthorne </a:t>
            </a:r>
            <a:r>
              <a:rPr lang="en-US" smtClean="0"/>
              <a:t>experiments is </a:t>
            </a:r>
            <a:r>
              <a:rPr lang="en-US" dirty="0" smtClean="0"/>
              <a:t>classified into four stages: </a:t>
            </a:r>
          </a:p>
          <a:p>
            <a:pPr algn="just">
              <a:buNone/>
            </a:pPr>
            <a:endParaRPr lang="en-US" dirty="0" smtClean="0"/>
          </a:p>
          <a:p>
            <a:pPr algn="just">
              <a:buNone/>
            </a:pPr>
            <a:r>
              <a:rPr lang="en-US" dirty="0"/>
              <a:t>	</a:t>
            </a:r>
            <a:r>
              <a:rPr lang="en-US" dirty="0" smtClean="0"/>
              <a:t>Illumination experiments </a:t>
            </a:r>
          </a:p>
          <a:p>
            <a:pPr algn="just">
              <a:buNone/>
            </a:pPr>
            <a:r>
              <a:rPr lang="en-US" dirty="0"/>
              <a:t>	</a:t>
            </a:r>
            <a:r>
              <a:rPr lang="en-US" dirty="0" smtClean="0"/>
              <a:t>Relay assembly test room experiments</a:t>
            </a:r>
          </a:p>
          <a:p>
            <a:pPr algn="just">
              <a:buNone/>
            </a:pPr>
            <a:r>
              <a:rPr lang="en-US" dirty="0"/>
              <a:t>	</a:t>
            </a:r>
            <a:r>
              <a:rPr lang="en-US" dirty="0" smtClean="0"/>
              <a:t>Mass interviewing </a:t>
            </a:r>
            <a:r>
              <a:rPr lang="en-US" dirty="0" err="1" smtClean="0"/>
              <a:t>programme</a:t>
            </a:r>
            <a:r>
              <a:rPr lang="en-US" dirty="0" smtClean="0"/>
              <a:t> </a:t>
            </a:r>
          </a:p>
          <a:p>
            <a:pPr algn="just">
              <a:buNone/>
            </a:pPr>
            <a:r>
              <a:rPr lang="en-US" dirty="0"/>
              <a:t>	</a:t>
            </a:r>
            <a:r>
              <a:rPr lang="en-US" dirty="0" smtClean="0"/>
              <a:t>Bank wiring observation room study</a:t>
            </a:r>
            <a:endParaRPr lang="en-US" dirty="0"/>
          </a:p>
        </p:txBody>
      </p:sp>
    </p:spTree>
  </p:cSld>
  <p:clrMapOvr>
    <a:masterClrMapping/>
  </p:clrMapOvr>
  <p:transition spd="slow">
    <p:dissolve/>
    <p:sndAc>
      <p:stSnd>
        <p:snd r:embed="rId2" name="click.wav"/>
      </p:stSnd>
    </p:sndAc>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sz="2700" b="1" u="sng" dirty="0" smtClean="0"/>
              <a:t>Philip Selznick – Foundations of the Theory of Organization </a:t>
            </a:r>
            <a:r>
              <a:rPr lang="en-US" b="1" u="sng" dirty="0" smtClean="0"/>
              <a:t/>
            </a:r>
            <a:br>
              <a:rPr lang="en-US" b="1" u="sng" dirty="0" smtClean="0"/>
            </a:br>
            <a:endParaRPr lang="en-US" dirty="0"/>
          </a:p>
        </p:txBody>
      </p:sp>
      <p:sp>
        <p:nvSpPr>
          <p:cNvPr id="3" name="Content Placeholder 2"/>
          <p:cNvSpPr>
            <a:spLocks noGrp="1"/>
          </p:cNvSpPr>
          <p:nvPr>
            <p:ph idx="1"/>
          </p:nvPr>
        </p:nvSpPr>
        <p:spPr>
          <a:xfrm>
            <a:off x="0" y="685800"/>
            <a:ext cx="9144000" cy="6172200"/>
          </a:xfrm>
        </p:spPr>
        <p:txBody>
          <a:bodyPr>
            <a:normAutofit fontScale="70000" lnSpcReduction="20000"/>
          </a:bodyPr>
          <a:lstStyle/>
          <a:p>
            <a:pPr algn="just">
              <a:buNone/>
            </a:pPr>
            <a:endParaRPr lang="en-US" b="1" u="sng" dirty="0" smtClean="0"/>
          </a:p>
          <a:p>
            <a:pPr algn="just"/>
            <a:r>
              <a:rPr lang="en-US" dirty="0" smtClean="0"/>
              <a:t>“But as we inspect these formal structures we begin to see that they never succeeded in conquering the non-rational dimensions of organizational behavior”.</a:t>
            </a:r>
          </a:p>
          <a:p>
            <a:pPr algn="just">
              <a:buNone/>
            </a:pPr>
            <a:endParaRPr lang="en-US" dirty="0" smtClean="0"/>
          </a:p>
          <a:p>
            <a:pPr algn="just"/>
            <a:r>
              <a:rPr lang="en-US" dirty="0" smtClean="0"/>
              <a:t>“On one hand, any concrete organizational system is an economy; at the same time, it is an adaptive social structure”. </a:t>
            </a:r>
          </a:p>
          <a:p>
            <a:pPr algn="just">
              <a:buNone/>
            </a:pPr>
            <a:endParaRPr lang="en-US" b="1" u="sng" dirty="0" smtClean="0"/>
          </a:p>
          <a:p>
            <a:pPr algn="just"/>
            <a:r>
              <a:rPr lang="en-US" dirty="0" smtClean="0"/>
              <a:t>Sociologist, asserted that “while it is possible to describe and design organizations in a purely rational manner, such efforts can never hope to cope with the non-rational aspects of organizational behavior”. </a:t>
            </a:r>
          </a:p>
          <a:p>
            <a:pPr algn="just"/>
            <a:endParaRPr lang="en-US" dirty="0" smtClean="0"/>
          </a:p>
          <a:p>
            <a:pPr algn="just"/>
            <a:r>
              <a:rPr lang="en-US" dirty="0" smtClean="0"/>
              <a:t>Stated that “organizations consist not simply of a number of positions for management to control, but of individuals, whose goals and aspirations might not necessarily coincide with the formal goals of the organization”.</a:t>
            </a:r>
          </a:p>
          <a:p>
            <a:pPr algn="just">
              <a:buNone/>
            </a:pPr>
            <a:endParaRPr lang="en-US" dirty="0" smtClean="0"/>
          </a:p>
          <a:p>
            <a:pPr algn="just"/>
            <a:r>
              <a:rPr lang="en-US" dirty="0" smtClean="0"/>
              <a:t>Known for his concept of “Cooptation” which “describes the process of an organization bringing and subsuming new elements into its policy-making process in order to prevent such elements from becoming a threat to the organization or its mission”. </a:t>
            </a:r>
          </a:p>
          <a:p>
            <a:pPr algn="just"/>
            <a:endParaRPr lang="en-US" dirty="0" smtClean="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rmAutofit fontScale="90000"/>
          </a:bodyPr>
          <a:lstStyle/>
          <a:p>
            <a:r>
              <a:rPr lang="en-US" sz="3200" b="1" u="sng" dirty="0" smtClean="0"/>
              <a:t>Richard M. </a:t>
            </a:r>
            <a:r>
              <a:rPr lang="en-US" sz="3200" b="1" u="sng" dirty="0" err="1" smtClean="0"/>
              <a:t>Cyert</a:t>
            </a:r>
            <a:r>
              <a:rPr lang="en-US" sz="3200" b="1" u="sng" dirty="0" smtClean="0"/>
              <a:t> and James G. March – A Behavioral Theory of Organizational Objectives </a:t>
            </a:r>
            <a:endParaRPr lang="en-US" sz="3200" dirty="0"/>
          </a:p>
        </p:txBody>
      </p:sp>
      <p:sp>
        <p:nvSpPr>
          <p:cNvPr id="3" name="Content Placeholder 2"/>
          <p:cNvSpPr>
            <a:spLocks noGrp="1"/>
          </p:cNvSpPr>
          <p:nvPr>
            <p:ph idx="1"/>
          </p:nvPr>
        </p:nvSpPr>
        <p:spPr>
          <a:xfrm>
            <a:off x="0" y="1447800"/>
            <a:ext cx="9144000" cy="5410200"/>
          </a:xfrm>
        </p:spPr>
        <p:txBody>
          <a:bodyPr>
            <a:normAutofit fontScale="92500" lnSpcReduction="10000"/>
          </a:bodyPr>
          <a:lstStyle/>
          <a:p>
            <a:pPr algn="just">
              <a:buNone/>
            </a:pPr>
            <a:r>
              <a:rPr lang="en-US" b="1" dirty="0" smtClean="0"/>
              <a:t>	</a:t>
            </a:r>
            <a:endParaRPr lang="en-US" b="1" u="sng" dirty="0" smtClean="0"/>
          </a:p>
          <a:p>
            <a:pPr algn="just"/>
            <a:r>
              <a:rPr lang="en-US" dirty="0" smtClean="0"/>
              <a:t>“Our interest is in understanding how complex organizations make decisions, not how they ought to do so”.</a:t>
            </a:r>
          </a:p>
          <a:p>
            <a:pPr algn="just">
              <a:buNone/>
            </a:pPr>
            <a:endParaRPr lang="en-US" dirty="0" smtClean="0"/>
          </a:p>
          <a:p>
            <a:pPr algn="just"/>
            <a:r>
              <a:rPr lang="en-US" dirty="0" smtClean="0"/>
              <a:t>“</a:t>
            </a:r>
            <a:r>
              <a:rPr lang="en-US" dirty="0" smtClean="0"/>
              <a:t>Discussed the formation and activation of coalitions as well as negotiations to impose coalitions’ demands on the organization”. </a:t>
            </a:r>
          </a:p>
          <a:p>
            <a:pPr algn="just">
              <a:buNone/>
            </a:pPr>
            <a:endParaRPr lang="en-US" dirty="0" smtClean="0"/>
          </a:p>
          <a:p>
            <a:pPr algn="just"/>
            <a:r>
              <a:rPr lang="en-US" dirty="0" smtClean="0"/>
              <a:t>“Postulated that corporations tended to ‘</a:t>
            </a:r>
            <a:r>
              <a:rPr lang="en-US" dirty="0" err="1" smtClean="0"/>
              <a:t>satisfice</a:t>
            </a:r>
            <a:r>
              <a:rPr lang="en-US" dirty="0" smtClean="0"/>
              <a:t>’ rather than engage in economically rational profit-maximizing behavior”.</a:t>
            </a:r>
          </a:p>
          <a:p>
            <a:pPr algn="just">
              <a:buNone/>
            </a:pPr>
            <a:endParaRPr lang="en-US" dirty="0" smtClean="0"/>
          </a:p>
          <a:p>
            <a:endParaRPr lang="en-US" dirty="0"/>
          </a:p>
        </p:txBody>
      </p:sp>
    </p:spTree>
  </p:cSld>
  <p:clrMapOvr>
    <a:masterClrMapping/>
  </p:clrMapOvr>
  <p:transition spd="slow">
    <p:dissolve/>
    <p:sndAc>
      <p:stSnd>
        <p:snd r:embed="rId2" name="click.wav"/>
      </p:stSnd>
    </p:sndAc>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t>Melvin Dalton </a:t>
            </a:r>
            <a:br>
              <a:rPr lang="en-US" b="1" u="sng" dirty="0"/>
            </a:br>
            <a:endParaRPr lang="en-US" dirty="0"/>
          </a:p>
        </p:txBody>
      </p:sp>
      <p:sp>
        <p:nvSpPr>
          <p:cNvPr id="3" name="Content Placeholder 2"/>
          <p:cNvSpPr>
            <a:spLocks noGrp="1"/>
          </p:cNvSpPr>
          <p:nvPr>
            <p:ph idx="1"/>
          </p:nvPr>
        </p:nvSpPr>
        <p:spPr>
          <a:xfrm>
            <a:off x="0" y="1447800"/>
            <a:ext cx="9144000" cy="5486400"/>
          </a:xfrm>
        </p:spPr>
        <p:txBody>
          <a:bodyPr/>
          <a:lstStyle/>
          <a:p>
            <a:pPr algn="just">
              <a:buNone/>
            </a:pPr>
            <a:r>
              <a:rPr lang="en-US" b="1" dirty="0"/>
              <a:t>	</a:t>
            </a:r>
            <a:r>
              <a:rPr lang="en-US" b="1" u="sng" dirty="0" smtClean="0"/>
              <a:t> </a:t>
            </a:r>
            <a:r>
              <a:rPr lang="en-US" dirty="0" smtClean="0"/>
              <a:t>“</a:t>
            </a:r>
            <a:r>
              <a:rPr lang="en-US" dirty="0"/>
              <a:t>focused on structural frictions between line and staff units and between the central office of an organization and geographically dispersed facilities”. </a:t>
            </a:r>
            <a:endParaRPr lang="en-US" dirty="0" smtClean="0"/>
          </a:p>
          <a:p>
            <a:pPr algn="just">
              <a:buNone/>
            </a:pPr>
            <a:endParaRPr lang="en-US" dirty="0"/>
          </a:p>
          <a:p>
            <a:pPr algn="just">
              <a:buNone/>
            </a:pPr>
            <a:endParaRPr lang="en-US" dirty="0"/>
          </a:p>
          <a:p>
            <a:endParaRPr lang="en-US" dirty="0"/>
          </a:p>
        </p:txBody>
      </p:sp>
    </p:spTree>
    <p:extLst>
      <p:ext uri="{BB962C8B-B14F-4D97-AF65-F5344CB8AC3E}">
        <p14:creationId xmlns:p14="http://schemas.microsoft.com/office/powerpoint/2010/main" val="510339741"/>
      </p:ext>
    </p:extLst>
  </p:cSld>
  <p:clrMapOvr>
    <a:masterClrMapping/>
  </p:clrMapOvr>
  <p:transition spd="slow">
    <p:dissolve/>
    <p:sndAc>
      <p:stSnd>
        <p:snd r:embed="rId2" name="click.wav"/>
      </p:stSnd>
    </p:sndAc>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098" name="Picture 2" descr="What Is the Difference Between Line and Staff Organization"/>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984375" y="1447800"/>
            <a:ext cx="6400800" cy="480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1735874"/>
      </p:ext>
    </p:extLst>
  </p:cSld>
  <p:clrMapOvr>
    <a:masterClrMapping/>
  </p:clrMapOvr>
  <p:transition spd="slow">
    <p:dissolve/>
    <p:sndAc>
      <p:stSnd>
        <p:snd r:embed="rId2" name="click.wav"/>
      </p:stSnd>
    </p:sndAc>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a:bodyPr>
          <a:lstStyle/>
          <a:p>
            <a:pPr algn="just">
              <a:buNone/>
            </a:pPr>
            <a:r>
              <a:rPr lang="en-US" b="1" u="sng" dirty="0" smtClean="0"/>
              <a:t>Talcott Parsons </a:t>
            </a:r>
          </a:p>
          <a:p>
            <a:pPr algn="just">
              <a:buNone/>
            </a:pPr>
            <a:endParaRPr lang="en-US" b="1" u="sng" dirty="0" smtClean="0"/>
          </a:p>
          <a:p>
            <a:pPr algn="just"/>
            <a:r>
              <a:rPr lang="en-US" dirty="0" smtClean="0"/>
              <a:t>“defined an organization as a social system that focuses on the attainment of specific goals and contributes, in turn, to the accomplishment of goals of a more comprehensive system, such as the larger organization or even society itself. </a:t>
            </a:r>
          </a:p>
          <a:p>
            <a:pPr algn="just"/>
            <a:endParaRPr lang="en-US" dirty="0" smtClean="0"/>
          </a:p>
        </p:txBody>
      </p:sp>
    </p:spTree>
  </p:cSld>
  <p:clrMapOvr>
    <a:masterClrMapping/>
  </p:clrMapOvr>
  <p:transition spd="slow">
    <p:dissolve/>
    <p:sndAc>
      <p:stSnd>
        <p:snd r:embed="rId2" name="click.wav"/>
      </p:stSnd>
    </p:sndAc>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122" name="Picture 2" descr="Social system (Sociology)"/>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146300" y="1566862"/>
            <a:ext cx="6076950" cy="4562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0945373"/>
      </p:ext>
    </p:extLst>
  </p:cSld>
  <p:clrMapOvr>
    <a:masterClrMapping/>
  </p:clrMapOvr>
  <p:transition spd="slow">
    <p:dissolve/>
    <p:sndAc>
      <p:stSnd>
        <p:snd r:embed="rId2" name="click.wav"/>
      </p:stSnd>
    </p:sndAc>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334000"/>
          </a:xfrm>
        </p:spPr>
        <p:txBody>
          <a:bodyPr/>
          <a:lstStyle/>
          <a:p>
            <a:pPr algn="just">
              <a:buNone/>
            </a:pPr>
            <a:r>
              <a:rPr lang="en-US" b="1" u="sng" dirty="0"/>
              <a:t>William F. </a:t>
            </a:r>
            <a:r>
              <a:rPr lang="en-US" b="1" u="sng" dirty="0" smtClean="0"/>
              <a:t> Whyte </a:t>
            </a:r>
            <a:endParaRPr lang="en-US" b="1" u="sng" dirty="0"/>
          </a:p>
          <a:p>
            <a:pPr algn="just">
              <a:buNone/>
            </a:pPr>
            <a:endParaRPr lang="en-US" b="1" u="sng" dirty="0"/>
          </a:p>
          <a:p>
            <a:pPr algn="just"/>
            <a:r>
              <a:rPr lang="en-US" dirty="0"/>
              <a:t>studied “stresses that result from interrelations and status differences in the workplace”. </a:t>
            </a:r>
          </a:p>
          <a:p>
            <a:endParaRPr lang="en-US" dirty="0"/>
          </a:p>
        </p:txBody>
      </p:sp>
    </p:spTree>
    <p:extLst>
      <p:ext uri="{BB962C8B-B14F-4D97-AF65-F5344CB8AC3E}">
        <p14:creationId xmlns:p14="http://schemas.microsoft.com/office/powerpoint/2010/main" val="3059947311"/>
      </p:ext>
    </p:extLst>
  </p:cSld>
  <p:clrMapOvr>
    <a:masterClrMapping/>
  </p:clrMapOvr>
  <p:transition spd="slow">
    <p:dissolve/>
    <p:sndAc>
      <p:stSnd>
        <p:snd r:embed="rId2" name="click.wav"/>
      </p:stSnd>
    </p:sndAc>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a:bodyPr>
          <a:lstStyle/>
          <a:p>
            <a:r>
              <a:rPr lang="en-US" b="1" dirty="0" smtClean="0"/>
              <a:t>Criticism of this theory</a:t>
            </a:r>
            <a:endParaRPr lang="en-US" dirty="0"/>
          </a:p>
        </p:txBody>
      </p:sp>
      <p:sp>
        <p:nvSpPr>
          <p:cNvPr id="3" name="Content Placeholder 2"/>
          <p:cNvSpPr>
            <a:spLocks noGrp="1"/>
          </p:cNvSpPr>
          <p:nvPr>
            <p:ph idx="1"/>
          </p:nvPr>
        </p:nvSpPr>
        <p:spPr>
          <a:xfrm>
            <a:off x="0" y="1447800"/>
            <a:ext cx="9144000" cy="5410200"/>
          </a:xfrm>
        </p:spPr>
        <p:txBody>
          <a:bodyPr>
            <a:normAutofit fontScale="77500" lnSpcReduction="20000"/>
          </a:bodyPr>
          <a:lstStyle/>
          <a:p>
            <a:pPr algn="just" fontAlgn="base"/>
            <a:r>
              <a:rPr lang="en-US" dirty="0" smtClean="0"/>
              <a:t>The assumptions on which this theory is based are sometimes not true. A thinking that there is always a possibility of finding a solution acceptable to all is not true. There are conflicting interests among various groups that are structural in character and not merely psychological. This aspect has not been discussed in the theory.</a:t>
            </a:r>
          </a:p>
          <a:p>
            <a:pPr algn="just" fontAlgn="base"/>
            <a:r>
              <a:rPr lang="en-US" dirty="0" smtClean="0"/>
              <a:t>No particular </a:t>
            </a:r>
            <a:r>
              <a:rPr lang="en-US" dirty="0" err="1" smtClean="0"/>
              <a:t>organisational</a:t>
            </a:r>
            <a:r>
              <a:rPr lang="en-US" dirty="0" smtClean="0"/>
              <a:t> structure can be suitable for all the </a:t>
            </a:r>
            <a:r>
              <a:rPr lang="en-US" dirty="0" err="1" smtClean="0"/>
              <a:t>organisations</a:t>
            </a:r>
            <a:r>
              <a:rPr lang="en-US" dirty="0" smtClean="0"/>
              <a:t>. Various </a:t>
            </a:r>
            <a:r>
              <a:rPr lang="en-US" dirty="0" err="1" smtClean="0"/>
              <a:t>organisational</a:t>
            </a:r>
            <a:r>
              <a:rPr lang="en-US" dirty="0" smtClean="0"/>
              <a:t> formats given by neo- classists are not applicable in all situations.</a:t>
            </a:r>
          </a:p>
          <a:p>
            <a:pPr algn="just" fontAlgn="base"/>
            <a:r>
              <a:rPr lang="en-US" dirty="0" smtClean="0"/>
              <a:t>Neo-classical theory is only a modification of classical </a:t>
            </a:r>
            <a:r>
              <a:rPr lang="en-US" dirty="0" err="1" smtClean="0"/>
              <a:t>organisation</a:t>
            </a:r>
            <a:r>
              <a:rPr lang="en-US" dirty="0" smtClean="0"/>
              <a:t> theory. It suffers from nearly same drawbacks from which classical theory suffered. It lacks unified approach of </a:t>
            </a:r>
            <a:r>
              <a:rPr lang="en-US" dirty="0" err="1" smtClean="0"/>
              <a:t>organisation</a:t>
            </a:r>
            <a:r>
              <a:rPr lang="en-US" dirty="0" smtClean="0"/>
              <a:t>. This theory has also been </a:t>
            </a:r>
            <a:r>
              <a:rPr lang="en-US" dirty="0" err="1" smtClean="0"/>
              <a:t>criticised</a:t>
            </a:r>
            <a:r>
              <a:rPr lang="en-US" dirty="0" smtClean="0"/>
              <a:t> on the ground that it is nothing more than “a trifling body of empirical and descriptive information as it was mainly based on Hawthorne Studies.”</a:t>
            </a:r>
          </a:p>
          <a:p>
            <a:endParaRPr lang="en-US" dirty="0"/>
          </a:p>
        </p:txBody>
      </p:sp>
    </p:spTree>
  </p:cSld>
  <p:clrMapOvr>
    <a:masterClrMapping/>
  </p:clrMapOvr>
  <p:transition spd="slow">
    <p:dissolve/>
    <p:sndAc>
      <p:stSnd>
        <p:snd r:embed="rId2" name="click.wav"/>
      </p:stSnd>
    </p:sndAc>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normAutofit/>
          </a:bodyPr>
          <a:lstStyle/>
          <a:p>
            <a:r>
              <a:rPr lang="en-US" b="1" dirty="0" smtClean="0"/>
              <a:t>Classical Vs Neoclassical theory: </a:t>
            </a:r>
            <a:endParaRPr lang="en-US" dirty="0"/>
          </a:p>
        </p:txBody>
      </p:sp>
      <p:graphicFrame>
        <p:nvGraphicFramePr>
          <p:cNvPr id="4" name="Content Placeholder 3"/>
          <p:cNvGraphicFramePr>
            <a:graphicFrameLocks noGrp="1"/>
          </p:cNvGraphicFramePr>
          <p:nvPr>
            <p:ph idx="1"/>
          </p:nvPr>
        </p:nvGraphicFramePr>
        <p:xfrm>
          <a:off x="1371600" y="1564640"/>
          <a:ext cx="7543800" cy="4105910"/>
        </p:xfrm>
        <a:graphic>
          <a:graphicData uri="http://schemas.openxmlformats.org/drawingml/2006/table">
            <a:tbl>
              <a:tblPr firstRow="1" bandRow="1">
                <a:tableStyleId>{5C22544A-7EE6-4342-B048-85BDC9FD1C3A}</a:tableStyleId>
              </a:tblPr>
              <a:tblGrid>
                <a:gridCol w="2514600"/>
                <a:gridCol w="2514600"/>
                <a:gridCol w="2514600"/>
              </a:tblGrid>
              <a:tr h="351790">
                <a:tc>
                  <a:txBody>
                    <a:bodyPr/>
                    <a:lstStyle/>
                    <a:p>
                      <a:pPr marL="0" marR="0">
                        <a:spcBef>
                          <a:spcPts val="0"/>
                        </a:spcBef>
                        <a:spcAft>
                          <a:spcPts val="0"/>
                        </a:spcAft>
                      </a:pPr>
                      <a:r>
                        <a:rPr lang="en-US" sz="1400" b="1" dirty="0">
                          <a:solidFill>
                            <a:srgbClr val="000000"/>
                          </a:solidFill>
                          <a:latin typeface="Times New Roman"/>
                          <a:ea typeface="Calibri"/>
                          <a:cs typeface="Times New Roman"/>
                        </a:rPr>
                        <a:t>Points of distinction </a:t>
                      </a:r>
                      <a:endParaRPr lang="en-US" sz="1200" dirty="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b="1">
                          <a:solidFill>
                            <a:srgbClr val="000000"/>
                          </a:solidFill>
                          <a:latin typeface="Times New Roman"/>
                          <a:ea typeface="Calibri"/>
                          <a:cs typeface="Times New Roman"/>
                        </a:rPr>
                        <a:t>Classical approach </a:t>
                      </a:r>
                      <a:endParaRPr lang="en-US" sz="120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b="1">
                          <a:solidFill>
                            <a:srgbClr val="000000"/>
                          </a:solidFill>
                          <a:latin typeface="Times New Roman"/>
                          <a:ea typeface="Calibri"/>
                          <a:cs typeface="Times New Roman"/>
                        </a:rPr>
                        <a:t>Neoclassical approach </a:t>
                      </a:r>
                      <a:endParaRPr lang="en-US" sz="1200">
                        <a:solidFill>
                          <a:srgbClr val="000000"/>
                        </a:solidFill>
                        <a:latin typeface="Times New Roman"/>
                        <a:ea typeface="Calibri"/>
                        <a:cs typeface="Times New Roman"/>
                      </a:endParaRPr>
                    </a:p>
                  </a:txBody>
                  <a:tcPr marL="68580" marR="68580" marT="0" marB="0"/>
                </a:tc>
              </a:tr>
              <a:tr h="351790">
                <a:tc>
                  <a:txBody>
                    <a:bodyPr/>
                    <a:lstStyle/>
                    <a:p>
                      <a:pPr marL="0" marR="0">
                        <a:spcBef>
                          <a:spcPts val="0"/>
                        </a:spcBef>
                        <a:spcAft>
                          <a:spcPts val="0"/>
                        </a:spcAft>
                      </a:pPr>
                      <a:r>
                        <a:rPr lang="en-US" sz="1400" dirty="0">
                          <a:solidFill>
                            <a:srgbClr val="000000"/>
                          </a:solidFill>
                          <a:latin typeface="Times New Roman"/>
                          <a:ea typeface="Calibri"/>
                          <a:cs typeface="Times New Roman"/>
                        </a:rPr>
                        <a:t>Focus </a:t>
                      </a:r>
                      <a:endParaRPr lang="en-US" sz="1200" dirty="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dirty="0">
                          <a:solidFill>
                            <a:srgbClr val="000000"/>
                          </a:solidFill>
                          <a:latin typeface="Times New Roman"/>
                          <a:ea typeface="Calibri"/>
                          <a:cs typeface="Times New Roman"/>
                        </a:rPr>
                        <a:t>F</a:t>
                      </a:r>
                      <a:r>
                        <a:rPr lang="en-US" sz="1400" dirty="0" smtClean="0">
                          <a:solidFill>
                            <a:srgbClr val="000000"/>
                          </a:solidFill>
                          <a:latin typeface="Times New Roman"/>
                          <a:ea typeface="Calibri"/>
                          <a:cs typeface="Times New Roman"/>
                        </a:rPr>
                        <a:t>unctions </a:t>
                      </a:r>
                      <a:r>
                        <a:rPr lang="en-US" sz="1400" dirty="0">
                          <a:solidFill>
                            <a:srgbClr val="000000"/>
                          </a:solidFill>
                          <a:latin typeface="Times New Roman"/>
                          <a:ea typeface="Calibri"/>
                          <a:cs typeface="Times New Roman"/>
                        </a:rPr>
                        <a:t>and economic demand of workers </a:t>
                      </a:r>
                      <a:endParaRPr lang="en-US" sz="1200" dirty="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a:solidFill>
                            <a:srgbClr val="000000"/>
                          </a:solidFill>
                          <a:latin typeface="Times New Roman"/>
                          <a:ea typeface="Calibri"/>
                          <a:cs typeface="Times New Roman"/>
                        </a:rPr>
                        <a:t>Emotion and human qualities of workers </a:t>
                      </a:r>
                      <a:endParaRPr lang="en-US" sz="1200">
                        <a:solidFill>
                          <a:srgbClr val="000000"/>
                        </a:solidFill>
                        <a:latin typeface="Times New Roman"/>
                        <a:ea typeface="Calibri"/>
                        <a:cs typeface="Times New Roman"/>
                      </a:endParaRPr>
                    </a:p>
                  </a:txBody>
                  <a:tcPr marL="68580" marR="68580" marT="0" marB="0"/>
                </a:tc>
              </a:tr>
              <a:tr h="351790">
                <a:tc>
                  <a:txBody>
                    <a:bodyPr/>
                    <a:lstStyle/>
                    <a:p>
                      <a:pPr marL="0" marR="0">
                        <a:spcBef>
                          <a:spcPts val="0"/>
                        </a:spcBef>
                        <a:spcAft>
                          <a:spcPts val="0"/>
                        </a:spcAft>
                      </a:pPr>
                      <a:r>
                        <a:rPr lang="en-US" sz="1400" dirty="0">
                          <a:solidFill>
                            <a:srgbClr val="000000"/>
                          </a:solidFill>
                          <a:latin typeface="Times New Roman"/>
                          <a:ea typeface="Calibri"/>
                          <a:cs typeface="Times New Roman"/>
                        </a:rPr>
                        <a:t>Structure </a:t>
                      </a:r>
                      <a:endParaRPr lang="en-US" sz="1200" dirty="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dirty="0">
                          <a:solidFill>
                            <a:srgbClr val="000000"/>
                          </a:solidFill>
                          <a:latin typeface="Times New Roman"/>
                          <a:ea typeface="Calibri"/>
                          <a:cs typeface="Times New Roman"/>
                        </a:rPr>
                        <a:t>Impersonal and mechanistic </a:t>
                      </a:r>
                      <a:endParaRPr lang="en-US" sz="1200" dirty="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dirty="0">
                          <a:solidFill>
                            <a:srgbClr val="000000"/>
                          </a:solidFill>
                          <a:latin typeface="Times New Roman"/>
                          <a:ea typeface="Calibri"/>
                          <a:cs typeface="Times New Roman"/>
                        </a:rPr>
                        <a:t>Social system </a:t>
                      </a:r>
                      <a:endParaRPr lang="en-US" sz="1200" dirty="0">
                        <a:solidFill>
                          <a:srgbClr val="000000"/>
                        </a:solidFill>
                        <a:latin typeface="Times New Roman"/>
                        <a:ea typeface="Calibri"/>
                        <a:cs typeface="Times New Roman"/>
                      </a:endParaRPr>
                    </a:p>
                  </a:txBody>
                  <a:tcPr marL="68580" marR="68580" marT="0" marB="0"/>
                </a:tc>
              </a:tr>
              <a:tr h="351790">
                <a:tc>
                  <a:txBody>
                    <a:bodyPr/>
                    <a:lstStyle/>
                    <a:p>
                      <a:pPr marL="0" marR="0">
                        <a:spcBef>
                          <a:spcPts val="0"/>
                        </a:spcBef>
                        <a:spcAft>
                          <a:spcPts val="0"/>
                        </a:spcAft>
                      </a:pPr>
                      <a:r>
                        <a:rPr lang="en-US" sz="1400" dirty="0">
                          <a:solidFill>
                            <a:srgbClr val="000000"/>
                          </a:solidFill>
                          <a:latin typeface="Times New Roman"/>
                          <a:ea typeface="Calibri"/>
                          <a:cs typeface="Times New Roman"/>
                        </a:rPr>
                        <a:t>Application </a:t>
                      </a:r>
                      <a:endParaRPr lang="en-US" sz="1200" dirty="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dirty="0">
                          <a:solidFill>
                            <a:srgbClr val="000000"/>
                          </a:solidFill>
                          <a:latin typeface="Times New Roman"/>
                          <a:ea typeface="Calibri"/>
                          <a:cs typeface="Times New Roman"/>
                        </a:rPr>
                        <a:t>Autocratic management and strict rules </a:t>
                      </a:r>
                      <a:endParaRPr lang="en-US" sz="1200" dirty="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a:solidFill>
                            <a:srgbClr val="000000"/>
                          </a:solidFill>
                          <a:latin typeface="Times New Roman"/>
                          <a:ea typeface="Calibri"/>
                          <a:cs typeface="Times New Roman"/>
                        </a:rPr>
                        <a:t>Democratic process </a:t>
                      </a:r>
                      <a:endParaRPr lang="en-US" sz="1200">
                        <a:solidFill>
                          <a:srgbClr val="000000"/>
                        </a:solidFill>
                        <a:latin typeface="Times New Roman"/>
                        <a:ea typeface="Calibri"/>
                        <a:cs typeface="Times New Roman"/>
                      </a:endParaRPr>
                    </a:p>
                  </a:txBody>
                  <a:tcPr marL="68580" marR="68580" marT="0" marB="0"/>
                </a:tc>
              </a:tr>
              <a:tr h="351790">
                <a:tc>
                  <a:txBody>
                    <a:bodyPr/>
                    <a:lstStyle/>
                    <a:p>
                      <a:pPr marL="0" marR="0">
                        <a:spcBef>
                          <a:spcPts val="0"/>
                        </a:spcBef>
                        <a:spcAft>
                          <a:spcPts val="0"/>
                        </a:spcAft>
                      </a:pPr>
                      <a:r>
                        <a:rPr lang="en-US" sz="1400" dirty="0">
                          <a:solidFill>
                            <a:srgbClr val="000000"/>
                          </a:solidFill>
                          <a:latin typeface="Times New Roman"/>
                          <a:ea typeface="Calibri"/>
                          <a:cs typeface="Times New Roman"/>
                        </a:rPr>
                        <a:t>Emphasize </a:t>
                      </a:r>
                      <a:endParaRPr lang="en-US" sz="1200" dirty="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dirty="0">
                          <a:solidFill>
                            <a:srgbClr val="000000"/>
                          </a:solidFill>
                          <a:latin typeface="Times New Roman"/>
                          <a:ea typeface="Calibri"/>
                          <a:cs typeface="Times New Roman"/>
                        </a:rPr>
                        <a:t>Discipline and rationality </a:t>
                      </a:r>
                      <a:endParaRPr lang="en-US" sz="1200" dirty="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dirty="0">
                          <a:solidFill>
                            <a:srgbClr val="000000"/>
                          </a:solidFill>
                          <a:latin typeface="Times New Roman"/>
                          <a:ea typeface="Calibri"/>
                          <a:cs typeface="Times New Roman"/>
                        </a:rPr>
                        <a:t>Personal security and social demand </a:t>
                      </a:r>
                      <a:endParaRPr lang="en-US" sz="1200" dirty="0">
                        <a:solidFill>
                          <a:srgbClr val="000000"/>
                        </a:solidFill>
                        <a:latin typeface="Times New Roman"/>
                        <a:ea typeface="Calibri"/>
                        <a:cs typeface="Times New Roman"/>
                      </a:endParaRPr>
                    </a:p>
                  </a:txBody>
                  <a:tcPr marL="68580" marR="68580" marT="0" marB="0"/>
                </a:tc>
              </a:tr>
              <a:tr h="351790">
                <a:tc>
                  <a:txBody>
                    <a:bodyPr/>
                    <a:lstStyle/>
                    <a:p>
                      <a:pPr marL="0" marR="0">
                        <a:spcBef>
                          <a:spcPts val="0"/>
                        </a:spcBef>
                        <a:spcAft>
                          <a:spcPts val="0"/>
                        </a:spcAft>
                      </a:pPr>
                      <a:r>
                        <a:rPr lang="en-US" sz="1400" dirty="0">
                          <a:solidFill>
                            <a:srgbClr val="000000"/>
                          </a:solidFill>
                          <a:latin typeface="Times New Roman"/>
                          <a:ea typeface="Calibri"/>
                          <a:cs typeface="Times New Roman"/>
                        </a:rPr>
                        <a:t>Work goal of worker </a:t>
                      </a:r>
                      <a:endParaRPr lang="en-US" sz="1200" dirty="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dirty="0">
                          <a:solidFill>
                            <a:srgbClr val="000000"/>
                          </a:solidFill>
                          <a:latin typeface="Times New Roman"/>
                          <a:ea typeface="Calibri"/>
                          <a:cs typeface="Times New Roman"/>
                        </a:rPr>
                        <a:t>Maximum remuneration and reward </a:t>
                      </a:r>
                      <a:endParaRPr lang="en-US" sz="1200" dirty="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dirty="0">
                          <a:solidFill>
                            <a:srgbClr val="000000"/>
                          </a:solidFill>
                          <a:latin typeface="Times New Roman"/>
                          <a:ea typeface="Calibri"/>
                          <a:cs typeface="Times New Roman"/>
                        </a:rPr>
                        <a:t>Attainment of organizational goal </a:t>
                      </a:r>
                      <a:endParaRPr lang="en-US" sz="1200" dirty="0">
                        <a:solidFill>
                          <a:srgbClr val="000000"/>
                        </a:solidFill>
                        <a:latin typeface="Times New Roman"/>
                        <a:ea typeface="Calibri"/>
                        <a:cs typeface="Times New Roman"/>
                      </a:endParaRPr>
                    </a:p>
                  </a:txBody>
                  <a:tcPr marL="68580" marR="68580" marT="0" marB="0"/>
                </a:tc>
              </a:tr>
              <a:tr h="351790">
                <a:tc>
                  <a:txBody>
                    <a:bodyPr/>
                    <a:lstStyle/>
                    <a:p>
                      <a:pPr marL="0" marR="0">
                        <a:spcBef>
                          <a:spcPts val="0"/>
                        </a:spcBef>
                        <a:spcAft>
                          <a:spcPts val="0"/>
                        </a:spcAft>
                      </a:pPr>
                      <a:r>
                        <a:rPr lang="en-US" sz="1400" dirty="0">
                          <a:solidFill>
                            <a:srgbClr val="000000"/>
                          </a:solidFill>
                          <a:latin typeface="Times New Roman"/>
                          <a:ea typeface="Calibri"/>
                          <a:cs typeface="Times New Roman"/>
                        </a:rPr>
                        <a:t>Concept about men </a:t>
                      </a:r>
                      <a:endParaRPr lang="en-US" sz="1200" dirty="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a:solidFill>
                            <a:srgbClr val="000000"/>
                          </a:solidFill>
                          <a:latin typeface="Times New Roman"/>
                          <a:ea typeface="Calibri"/>
                          <a:cs typeface="Times New Roman"/>
                        </a:rPr>
                        <a:t>Economic being </a:t>
                      </a:r>
                      <a:endParaRPr lang="en-US" sz="120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a:solidFill>
                            <a:srgbClr val="000000"/>
                          </a:solidFill>
                          <a:latin typeface="Times New Roman"/>
                          <a:ea typeface="Calibri"/>
                          <a:cs typeface="Times New Roman"/>
                        </a:rPr>
                        <a:t>Social being </a:t>
                      </a:r>
                      <a:endParaRPr lang="en-US" sz="1200">
                        <a:solidFill>
                          <a:srgbClr val="000000"/>
                        </a:solidFill>
                        <a:latin typeface="Times New Roman"/>
                        <a:ea typeface="Calibri"/>
                        <a:cs typeface="Times New Roman"/>
                      </a:endParaRPr>
                    </a:p>
                  </a:txBody>
                  <a:tcPr marL="68580" marR="68580" marT="0" marB="0"/>
                </a:tc>
              </a:tr>
              <a:tr h="351790">
                <a:tc>
                  <a:txBody>
                    <a:bodyPr/>
                    <a:lstStyle/>
                    <a:p>
                      <a:pPr marL="0" marR="0">
                        <a:spcBef>
                          <a:spcPts val="0"/>
                        </a:spcBef>
                        <a:spcAft>
                          <a:spcPts val="0"/>
                        </a:spcAft>
                      </a:pPr>
                      <a:r>
                        <a:rPr lang="en-US" sz="1400" dirty="0">
                          <a:solidFill>
                            <a:srgbClr val="000000"/>
                          </a:solidFill>
                          <a:latin typeface="Times New Roman"/>
                          <a:ea typeface="Calibri"/>
                          <a:cs typeface="Times New Roman"/>
                        </a:rPr>
                        <a:t>Content </a:t>
                      </a:r>
                      <a:endParaRPr lang="en-US" sz="1200" dirty="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a:solidFill>
                            <a:srgbClr val="000000"/>
                          </a:solidFill>
                          <a:latin typeface="Times New Roman"/>
                          <a:ea typeface="Calibri"/>
                          <a:cs typeface="Times New Roman"/>
                        </a:rPr>
                        <a:t>Scientific management, administrative management, and bureaucratic management </a:t>
                      </a:r>
                      <a:endParaRPr lang="en-US" sz="120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dirty="0">
                          <a:solidFill>
                            <a:srgbClr val="000000"/>
                          </a:solidFill>
                          <a:latin typeface="Times New Roman"/>
                          <a:ea typeface="Calibri"/>
                          <a:cs typeface="Times New Roman"/>
                        </a:rPr>
                        <a:t>Hawthorne experiment , human relation movement and organizational behavior </a:t>
                      </a:r>
                      <a:endParaRPr lang="en-US" sz="1200" dirty="0">
                        <a:solidFill>
                          <a:srgbClr val="000000"/>
                        </a:solidFill>
                        <a:latin typeface="Times New Roman"/>
                        <a:ea typeface="Calibri"/>
                        <a:cs typeface="Times New Roman"/>
                      </a:endParaRPr>
                    </a:p>
                  </a:txBody>
                  <a:tcPr marL="68580" marR="68580" marT="0" marB="0"/>
                </a:tc>
              </a:tr>
              <a:tr h="351790">
                <a:tc>
                  <a:txBody>
                    <a:bodyPr/>
                    <a:lstStyle/>
                    <a:p>
                      <a:pPr marL="0" marR="0">
                        <a:spcBef>
                          <a:spcPts val="0"/>
                        </a:spcBef>
                        <a:spcAft>
                          <a:spcPts val="0"/>
                        </a:spcAft>
                      </a:pPr>
                      <a:r>
                        <a:rPr lang="en-US" sz="1400" dirty="0">
                          <a:solidFill>
                            <a:srgbClr val="000000"/>
                          </a:solidFill>
                          <a:latin typeface="Times New Roman"/>
                          <a:ea typeface="Calibri"/>
                          <a:cs typeface="Times New Roman"/>
                        </a:rPr>
                        <a:t>Relation </a:t>
                      </a:r>
                      <a:endParaRPr lang="en-US" sz="1200" dirty="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a:solidFill>
                            <a:srgbClr val="000000"/>
                          </a:solidFill>
                          <a:latin typeface="Times New Roman"/>
                          <a:ea typeface="Calibri"/>
                          <a:cs typeface="Times New Roman"/>
                        </a:rPr>
                        <a:t>Formal </a:t>
                      </a:r>
                      <a:endParaRPr lang="en-US" sz="120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dirty="0">
                          <a:solidFill>
                            <a:srgbClr val="000000"/>
                          </a:solidFill>
                          <a:latin typeface="Times New Roman"/>
                          <a:ea typeface="Calibri"/>
                          <a:cs typeface="Times New Roman"/>
                        </a:rPr>
                        <a:t>Informal </a:t>
                      </a:r>
                      <a:endParaRPr lang="en-US" sz="1200" dirty="0">
                        <a:solidFill>
                          <a:srgbClr val="000000"/>
                        </a:solidFill>
                        <a:latin typeface="Times New Roman"/>
                        <a:ea typeface="Calibri"/>
                        <a:cs typeface="Times New Roman"/>
                      </a:endParaRPr>
                    </a:p>
                  </a:txBody>
                  <a:tcPr marL="68580" marR="68580" marT="0" marB="0"/>
                </a:tc>
              </a:tr>
              <a:tr h="351790">
                <a:tc>
                  <a:txBody>
                    <a:bodyPr/>
                    <a:lstStyle/>
                    <a:p>
                      <a:pPr marL="0" marR="0">
                        <a:spcBef>
                          <a:spcPts val="0"/>
                        </a:spcBef>
                        <a:spcAft>
                          <a:spcPts val="0"/>
                        </a:spcAft>
                      </a:pPr>
                      <a:r>
                        <a:rPr lang="en-US" sz="1400">
                          <a:solidFill>
                            <a:srgbClr val="000000"/>
                          </a:solidFill>
                          <a:latin typeface="Times New Roman"/>
                          <a:ea typeface="Calibri"/>
                          <a:cs typeface="Times New Roman"/>
                        </a:rPr>
                        <a:t>Nature </a:t>
                      </a:r>
                      <a:endParaRPr lang="en-US" sz="120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dirty="0">
                          <a:solidFill>
                            <a:srgbClr val="000000"/>
                          </a:solidFill>
                          <a:latin typeface="Times New Roman"/>
                          <a:ea typeface="Calibri"/>
                          <a:cs typeface="Times New Roman"/>
                        </a:rPr>
                        <a:t>Mechanistic </a:t>
                      </a:r>
                      <a:endParaRPr lang="en-US" sz="1200" dirty="0">
                        <a:solidFill>
                          <a:srgbClr val="000000"/>
                        </a:solidFill>
                        <a:latin typeface="Times New Roman"/>
                        <a:ea typeface="Calibri"/>
                        <a:cs typeface="Times New Roman"/>
                      </a:endParaRPr>
                    </a:p>
                  </a:txBody>
                  <a:tcPr marL="68580" marR="68580" marT="0" marB="0"/>
                </a:tc>
                <a:tc>
                  <a:txBody>
                    <a:bodyPr/>
                    <a:lstStyle/>
                    <a:p>
                      <a:pPr marL="0" marR="0">
                        <a:spcBef>
                          <a:spcPts val="0"/>
                        </a:spcBef>
                        <a:spcAft>
                          <a:spcPts val="0"/>
                        </a:spcAft>
                      </a:pPr>
                      <a:r>
                        <a:rPr lang="en-US" sz="1400" dirty="0" err="1">
                          <a:solidFill>
                            <a:srgbClr val="000000"/>
                          </a:solidFill>
                          <a:latin typeface="Times New Roman"/>
                          <a:ea typeface="Calibri"/>
                          <a:cs typeface="Times New Roman"/>
                        </a:rPr>
                        <a:t>Organistic</a:t>
                      </a:r>
                      <a:r>
                        <a:rPr lang="en-US" sz="1400" dirty="0">
                          <a:solidFill>
                            <a:srgbClr val="000000"/>
                          </a:solidFill>
                          <a:latin typeface="Times New Roman"/>
                          <a:ea typeface="Calibri"/>
                          <a:cs typeface="Times New Roman"/>
                        </a:rPr>
                        <a:t> </a:t>
                      </a:r>
                      <a:endParaRPr lang="en-US" sz="1200" dirty="0">
                        <a:solidFill>
                          <a:srgbClr val="000000"/>
                        </a:solidFill>
                        <a:latin typeface="Times New Roman"/>
                        <a:ea typeface="Calibri"/>
                        <a:cs typeface="Times New Roman"/>
                      </a:endParaRPr>
                    </a:p>
                  </a:txBody>
                  <a:tcPr marL="68580" marR="68580" marT="0" marB="0"/>
                </a:tc>
              </a:tr>
            </a:tbl>
          </a:graphicData>
        </a:graphic>
      </p:graphicFrame>
    </p:spTree>
  </p:cSld>
  <p:clrMapOvr>
    <a:masterClrMapping/>
  </p:clrMapOvr>
  <p:transition spd="slow">
    <p:dissolve/>
    <p:sndAc>
      <p:stSnd>
        <p:snd r:embed="rId2" name="click.wav"/>
      </p:stSnd>
    </p:sndAc>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t>Question Hour</a:t>
            </a:r>
            <a:endParaRPr lang="en-US" dirty="0"/>
          </a:p>
        </p:txBody>
      </p:sp>
    </p:spTree>
  </p:cSld>
  <p:clrMapOvr>
    <a:masterClrMapping/>
  </p:clrMapOvr>
  <p:transition spd="slow">
    <p:dissolve/>
    <p:sndAc>
      <p:stSnd>
        <p:snd r:embed="rId2" name="click.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lnSpcReduction="10000"/>
          </a:bodyPr>
          <a:lstStyle/>
          <a:p>
            <a:pPr algn="just">
              <a:buNone/>
            </a:pPr>
            <a:r>
              <a:rPr lang="en-US" dirty="0" smtClean="0"/>
              <a:t>	The crux of the Hawthorne experiment was based on the alteration of the ―intensity of light available to a group of randomly selected workers and, ―on the idea that when the light became brighter, production would increase and when the light became dimmer, production would decrease. In this experiment the workers were told that they would be observed as an experimental group. The conditions were fulfilled by the researchers and, production followed the trend anticipated. Even, when the lights were dimmed to near darkness, production still kept climbing. </a:t>
            </a:r>
            <a:endParaRPr lang="en-US" dirty="0"/>
          </a:p>
        </p:txBody>
      </p:sp>
    </p:spTree>
  </p:cSld>
  <p:clrMapOvr>
    <a:masterClrMapping/>
  </p:clrMapOvr>
  <p:transition spd="slow">
    <p:dissolve/>
    <p:sndAc>
      <p:stSnd>
        <p:snd r:embed="rId2" name="click.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334000"/>
          </a:xfrm>
        </p:spPr>
        <p:txBody>
          <a:bodyPr>
            <a:normAutofit fontScale="92500" lnSpcReduction="20000"/>
          </a:bodyPr>
          <a:lstStyle/>
          <a:p>
            <a:pPr>
              <a:buNone/>
            </a:pPr>
            <a:r>
              <a:rPr lang="en-US" dirty="0" smtClean="0"/>
              <a:t>	Human relation movement: </a:t>
            </a:r>
          </a:p>
          <a:p>
            <a:pPr>
              <a:buNone/>
            </a:pPr>
            <a:endParaRPr lang="en-US" dirty="0" smtClean="0"/>
          </a:p>
          <a:p>
            <a:pPr algn="just">
              <a:buNone/>
            </a:pPr>
            <a:r>
              <a:rPr lang="en-US" dirty="0" smtClean="0"/>
              <a:t>	Taking a clue from the Hawthorne Experiments several theorists conducted research in the field of interpersonal and social relations among the members of the organization. These relations are known as human relations. A series of studies by Abraham H. Maslow, Douglas Mc </a:t>
            </a:r>
            <a:r>
              <a:rPr lang="en-US" dirty="0" err="1" smtClean="0"/>
              <a:t>Gregor</a:t>
            </a:r>
            <a:r>
              <a:rPr lang="en-US" dirty="0" smtClean="0"/>
              <a:t>, Frederick Herzberg, </a:t>
            </a:r>
            <a:r>
              <a:rPr lang="en-US" dirty="0" err="1" smtClean="0"/>
              <a:t>Keth</a:t>
            </a:r>
            <a:r>
              <a:rPr lang="en-US" dirty="0" smtClean="0"/>
              <a:t> Davis, </a:t>
            </a:r>
            <a:r>
              <a:rPr lang="en-US" dirty="0" err="1" smtClean="0"/>
              <a:t>Rensis</a:t>
            </a:r>
            <a:r>
              <a:rPr lang="en-US" dirty="0" smtClean="0"/>
              <a:t> </a:t>
            </a:r>
            <a:r>
              <a:rPr lang="en-US" dirty="0" err="1" smtClean="0"/>
              <a:t>Likert</a:t>
            </a:r>
            <a:r>
              <a:rPr lang="en-US" dirty="0" smtClean="0"/>
              <a:t> and others lead to what is human relation movement (Singh, 1983). Human relation movement argued that workers respond primarily to the social context of the workplace, including social conditioning, group norms and interpersonal dynamics.</a:t>
            </a:r>
            <a:endParaRPr lang="en-US" dirty="0"/>
          </a:p>
        </p:txBody>
      </p:sp>
    </p:spTree>
  </p:cSld>
  <p:clrMapOvr>
    <a:masterClrMapping/>
  </p:clrMapOvr>
  <p:transition spd="slow">
    <p:dissolve/>
    <p:sndAc>
      <p:stSnd>
        <p:snd r:embed="rId2" name="click.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066800"/>
            <a:ext cx="9144000" cy="5791200"/>
          </a:xfrm>
        </p:spPr>
        <p:txBody>
          <a:bodyPr>
            <a:normAutofit fontScale="92500" lnSpcReduction="10000"/>
          </a:bodyPr>
          <a:lstStyle/>
          <a:p>
            <a:pPr algn="just">
              <a:buNone/>
            </a:pPr>
            <a:r>
              <a:rPr lang="en-US" dirty="0" smtClean="0"/>
              <a:t>	Much of the emphases of human relations have been on the informal work group, what makes them work or not. And, researchers in the school had equally investigated the managerial echelons as well, in addition to conducting research works on motivation and job satisfaction all of which had immensely contributed to the study of Public Administration. In most cases, human needs in organizations as well as the humanistic aspects of the organizations themselves, in the society have been given the pride of place. Notable among these are Maslow‘s hierarchy of human needs, McGregor‘s human side of enterprise which are later highlighted. </a:t>
            </a:r>
            <a:endParaRPr lang="en-US" dirty="0"/>
          </a:p>
        </p:txBody>
      </p:sp>
    </p:spTree>
  </p:cSld>
  <p:clrMapOvr>
    <a:masterClrMapping/>
  </p:clrMapOvr>
  <p:transition spd="slow">
    <p:dissolve/>
    <p:sndAc>
      <p:stSnd>
        <p:snd r:embed="rId2" name="click.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85000" lnSpcReduction="20000"/>
          </a:bodyPr>
          <a:lstStyle/>
          <a:p>
            <a:pPr>
              <a:buNone/>
            </a:pPr>
            <a:r>
              <a:rPr lang="en-US" b="1" dirty="0" smtClean="0"/>
              <a:t>	Organizational behavior: </a:t>
            </a:r>
          </a:p>
          <a:p>
            <a:endParaRPr lang="en-US" b="1" dirty="0" smtClean="0"/>
          </a:p>
          <a:p>
            <a:pPr algn="just">
              <a:buNone/>
            </a:pPr>
            <a:r>
              <a:rPr lang="en-US" dirty="0" smtClean="0"/>
              <a:t>	Several psychologists and sociologists began the study of group dynamics, Chris </a:t>
            </a:r>
            <a:r>
              <a:rPr lang="en-US" dirty="0" err="1" smtClean="0"/>
              <a:t>Argyris</a:t>
            </a:r>
            <a:r>
              <a:rPr lang="en-US" dirty="0" smtClean="0"/>
              <a:t>, </a:t>
            </a:r>
            <a:r>
              <a:rPr lang="en-US" dirty="0" err="1" smtClean="0"/>
              <a:t>Homans</a:t>
            </a:r>
            <a:r>
              <a:rPr lang="en-US" dirty="0" smtClean="0"/>
              <a:t> Kurt </a:t>
            </a:r>
            <a:r>
              <a:rPr lang="en-US" dirty="0" err="1" smtClean="0"/>
              <a:t>Lewin</a:t>
            </a:r>
            <a:r>
              <a:rPr lang="en-US" dirty="0" smtClean="0"/>
              <a:t>, R.L. Katz, </a:t>
            </a:r>
            <a:r>
              <a:rPr lang="en-US" dirty="0" err="1" smtClean="0"/>
              <a:t>kahn</a:t>
            </a:r>
            <a:r>
              <a:rPr lang="en-US" dirty="0" smtClean="0"/>
              <a:t> and others developed the field of organizational behavior. It involves the study of attitudes, behavior and performance of individuals and groups in organizational settings. This approach came to be known as behavioral approach. It is extended and improved version of human relations movement. It is multidimensional and interdisciplinary the application of knowledge drawn from behavioral sciences (Psychology, sociology, anthropology, etc) to the management problems (Cole G A, 1984). Therefore, it is also called behavioral science approach.</a:t>
            </a:r>
            <a:endParaRPr lang="en-US" dirty="0"/>
          </a:p>
        </p:txBody>
      </p:sp>
    </p:spTree>
  </p:cSld>
  <p:clrMapOvr>
    <a:masterClrMapping/>
  </p:clrMapOvr>
  <p:transition spd="slow">
    <p:dissolve/>
    <p:sndAc>
      <p:stSnd>
        <p:snd r:embed="rId2" name="click.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334000"/>
          </a:xfrm>
        </p:spPr>
        <p:txBody>
          <a:bodyPr>
            <a:normAutofit/>
          </a:bodyPr>
          <a:lstStyle/>
          <a:p>
            <a:pPr algn="just" fontAlgn="base">
              <a:buNone/>
            </a:pPr>
            <a:r>
              <a:rPr lang="en-US" b="1" dirty="0" smtClean="0"/>
              <a:t>	New-classical approach is contained in two points:</a:t>
            </a:r>
            <a:endParaRPr lang="en-US" dirty="0" smtClean="0"/>
          </a:p>
          <a:p>
            <a:pPr fontAlgn="base">
              <a:buNone/>
            </a:pPr>
            <a:endParaRPr lang="en-US" dirty="0" smtClean="0"/>
          </a:p>
          <a:p>
            <a:pPr marL="653796" indent="-571500" algn="just" fontAlgn="base">
              <a:buAutoNum type="romanLcParenBoth"/>
            </a:pPr>
            <a:r>
              <a:rPr lang="en-US" dirty="0" err="1" smtClean="0"/>
              <a:t>Organisational</a:t>
            </a:r>
            <a:r>
              <a:rPr lang="en-US" dirty="0" smtClean="0"/>
              <a:t> situation should be viewed in social, economic and technical terms, and</a:t>
            </a:r>
          </a:p>
          <a:p>
            <a:pPr marL="653796" indent="-571500" algn="just" fontAlgn="base">
              <a:buNone/>
            </a:pPr>
            <a:endParaRPr lang="en-US" dirty="0" smtClean="0"/>
          </a:p>
          <a:p>
            <a:pPr marL="653796" indent="-571500" algn="just" fontAlgn="base">
              <a:buAutoNum type="romanLcParenBoth"/>
            </a:pPr>
            <a:r>
              <a:rPr lang="en-US" dirty="0" smtClean="0"/>
              <a:t>The social process of group </a:t>
            </a:r>
            <a:r>
              <a:rPr lang="en-US" dirty="0" err="1" smtClean="0"/>
              <a:t>behaviour</a:t>
            </a:r>
            <a:r>
              <a:rPr lang="en-US" dirty="0" smtClean="0"/>
              <a:t> can be understood in terms of clinical method analogous to the doctor’s diagnosis of human organism.</a:t>
            </a:r>
          </a:p>
          <a:p>
            <a:endParaRPr lang="en-US" dirty="0"/>
          </a:p>
        </p:txBody>
      </p:sp>
    </p:spTree>
  </p:cSld>
  <p:clrMapOvr>
    <a:masterClrMapping/>
  </p:clrMapOvr>
  <p:transition spd="slow">
    <p:dissolve/>
    <p:sndAc>
      <p:stSnd>
        <p:snd r:embed="rId2" name="click.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9200"/>
          </a:xfrm>
        </p:spPr>
        <p:txBody>
          <a:bodyPr>
            <a:normAutofit/>
          </a:bodyPr>
          <a:lstStyle/>
          <a:p>
            <a:r>
              <a:rPr lang="en-US" sz="3100" b="1" u="sng" dirty="0" smtClean="0"/>
              <a:t>The main propositions of neo-classical theory:</a:t>
            </a:r>
            <a:r>
              <a:rPr lang="en-US" sz="4400" b="1" u="sng" dirty="0" smtClean="0"/>
              <a:t/>
            </a:r>
            <a:br>
              <a:rPr lang="en-US" sz="4400" b="1" u="sng" dirty="0" smtClean="0"/>
            </a:br>
            <a:endParaRPr lang="en-US" dirty="0"/>
          </a:p>
        </p:txBody>
      </p:sp>
      <p:sp>
        <p:nvSpPr>
          <p:cNvPr id="3" name="Content Placeholder 2"/>
          <p:cNvSpPr>
            <a:spLocks noGrp="1"/>
          </p:cNvSpPr>
          <p:nvPr>
            <p:ph idx="1"/>
          </p:nvPr>
        </p:nvSpPr>
        <p:spPr>
          <a:xfrm>
            <a:off x="0" y="1447800"/>
            <a:ext cx="8933688" cy="5410200"/>
          </a:xfrm>
        </p:spPr>
        <p:txBody>
          <a:bodyPr>
            <a:normAutofit fontScale="32500" lnSpcReduction="20000"/>
          </a:bodyPr>
          <a:lstStyle/>
          <a:p>
            <a:pPr fontAlgn="base">
              <a:buNone/>
            </a:pPr>
            <a:endParaRPr lang="en-US" dirty="0" smtClean="0"/>
          </a:p>
          <a:p>
            <a:pPr algn="just" fontAlgn="base">
              <a:buNone/>
            </a:pPr>
            <a:r>
              <a:rPr lang="en-US" sz="4800" dirty="0" smtClean="0"/>
              <a:t>1. The </a:t>
            </a:r>
            <a:r>
              <a:rPr lang="en-US" sz="4800" dirty="0" err="1" smtClean="0"/>
              <a:t>organisation</a:t>
            </a:r>
            <a:r>
              <a:rPr lang="en-US" sz="4800" dirty="0" smtClean="0"/>
              <a:t>, in general, is a social system composed of numerous interacting parts.</a:t>
            </a:r>
          </a:p>
          <a:p>
            <a:pPr algn="just" fontAlgn="base">
              <a:buNone/>
            </a:pPr>
            <a:endParaRPr lang="en-US" sz="4800" dirty="0" smtClean="0"/>
          </a:p>
          <a:p>
            <a:pPr algn="just" fontAlgn="base">
              <a:buNone/>
            </a:pPr>
            <a:r>
              <a:rPr lang="en-US" sz="4800" dirty="0" smtClean="0"/>
              <a:t>2. Informal </a:t>
            </a:r>
            <a:r>
              <a:rPr lang="en-US" sz="4800" dirty="0" err="1" smtClean="0"/>
              <a:t>organisations</a:t>
            </a:r>
            <a:r>
              <a:rPr lang="en-US" sz="4800" dirty="0" smtClean="0"/>
              <a:t> exist within the formal </a:t>
            </a:r>
            <a:r>
              <a:rPr lang="en-US" sz="4800" dirty="0" err="1" smtClean="0"/>
              <a:t>organisation</a:t>
            </a:r>
            <a:r>
              <a:rPr lang="en-US" sz="4800" dirty="0" smtClean="0"/>
              <a:t>. Both are affected by and affect each other.</a:t>
            </a:r>
          </a:p>
          <a:p>
            <a:pPr algn="just" fontAlgn="base"/>
            <a:endParaRPr lang="en-US" sz="4800" dirty="0" smtClean="0"/>
          </a:p>
          <a:p>
            <a:pPr algn="just" fontAlgn="base">
              <a:buNone/>
            </a:pPr>
            <a:r>
              <a:rPr lang="en-US" sz="4800" dirty="0" smtClean="0"/>
              <a:t>3. Human being is independent and his </a:t>
            </a:r>
            <a:r>
              <a:rPr lang="en-US" sz="4800" dirty="0" err="1" smtClean="0"/>
              <a:t>behaviour</a:t>
            </a:r>
            <a:r>
              <a:rPr lang="en-US" sz="4800" dirty="0" smtClean="0"/>
              <a:t> can be predicted in terms of social factors at work.</a:t>
            </a:r>
          </a:p>
          <a:p>
            <a:pPr algn="just" fontAlgn="base"/>
            <a:endParaRPr lang="en-US" sz="4800" dirty="0" smtClean="0"/>
          </a:p>
          <a:p>
            <a:pPr algn="just" fontAlgn="base">
              <a:buNone/>
            </a:pPr>
            <a:r>
              <a:rPr lang="en-US" sz="4800" dirty="0" smtClean="0"/>
              <a:t>4. 	Motivation is a complex process. Many socio- psychological factors operate to motivate human beings at work.</a:t>
            </a:r>
          </a:p>
          <a:p>
            <a:pPr algn="just" fontAlgn="base">
              <a:buNone/>
            </a:pPr>
            <a:endParaRPr lang="en-US" sz="4800" dirty="0" smtClean="0"/>
          </a:p>
          <a:p>
            <a:pPr algn="just" fontAlgn="base">
              <a:buNone/>
            </a:pPr>
            <a:r>
              <a:rPr lang="en-US" sz="4800" dirty="0" smtClean="0"/>
              <a:t>5. 	A conflict between </a:t>
            </a:r>
            <a:r>
              <a:rPr lang="en-US" sz="4800" dirty="0" err="1" smtClean="0"/>
              <a:t>organisational</a:t>
            </a:r>
            <a:r>
              <a:rPr lang="en-US" sz="4800" dirty="0" smtClean="0"/>
              <a:t> and individual goals often exists. There is a need to reconcile the goals of the individual with those of the </a:t>
            </a:r>
            <a:r>
              <a:rPr lang="en-US" sz="4800" dirty="0" err="1" smtClean="0"/>
              <a:t>organisation</a:t>
            </a:r>
            <a:r>
              <a:rPr lang="en-US" sz="4800" dirty="0" smtClean="0"/>
              <a:t>.</a:t>
            </a:r>
          </a:p>
          <a:p>
            <a:pPr algn="just" fontAlgn="base"/>
            <a:endParaRPr lang="en-US" sz="4800" dirty="0" smtClean="0"/>
          </a:p>
          <a:p>
            <a:pPr algn="just" fontAlgn="base">
              <a:buNone/>
            </a:pPr>
            <a:r>
              <a:rPr lang="en-US" sz="4800" dirty="0" smtClean="0"/>
              <a:t>6. Team-work is essential for higher productivity.</a:t>
            </a:r>
          </a:p>
          <a:p>
            <a:pPr algn="just" fontAlgn="base"/>
            <a:endParaRPr lang="en-US" sz="4800" dirty="0" smtClean="0"/>
          </a:p>
          <a:p>
            <a:pPr algn="just" fontAlgn="base">
              <a:buNone/>
            </a:pPr>
            <a:r>
              <a:rPr lang="en-US" sz="4800" dirty="0" smtClean="0"/>
              <a:t>7. Man’s approach is not always rational. Often, he behaves non-logically in terms of rewards which he seeks from his work.</a:t>
            </a:r>
          </a:p>
          <a:p>
            <a:pPr algn="just" fontAlgn="base">
              <a:buNone/>
            </a:pPr>
            <a:endParaRPr lang="en-US" sz="4800" dirty="0" smtClean="0"/>
          </a:p>
          <a:p>
            <a:pPr algn="just" fontAlgn="base">
              <a:buNone/>
            </a:pPr>
            <a:r>
              <a:rPr lang="en-US" sz="4800" dirty="0" smtClean="0"/>
              <a:t>8. 	Communication is necessary as it carries information for the functioning of the </a:t>
            </a:r>
            <a:r>
              <a:rPr lang="en-US" sz="4800" dirty="0" err="1" smtClean="0"/>
              <a:t>organisation</a:t>
            </a:r>
            <a:r>
              <a:rPr lang="en-US" sz="4800" dirty="0" smtClean="0"/>
              <a:t> and the feelings of the people at work.</a:t>
            </a:r>
          </a:p>
          <a:p>
            <a:endParaRPr lang="en-US" dirty="0"/>
          </a:p>
        </p:txBody>
      </p:sp>
    </p:spTree>
  </p:cSld>
  <p:clrMapOvr>
    <a:masterClrMapping/>
  </p:clrMapOvr>
  <p:transition spd="slow">
    <p:dissolve/>
    <p:sndAc>
      <p:stSnd>
        <p:snd r:embed="rId2" name="click.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normAutofit fontScale="90000"/>
          </a:bodyPr>
          <a:lstStyle/>
          <a:p>
            <a:r>
              <a:rPr lang="en-US" sz="4000" b="1" dirty="0" smtClean="0"/>
              <a:t>Improvements over Classical Theory:</a:t>
            </a:r>
            <a:r>
              <a:rPr lang="en-US" b="1" dirty="0" smtClean="0"/>
              <a:t/>
            </a:r>
            <a:br>
              <a:rPr lang="en-US" b="1" dirty="0" smtClean="0"/>
            </a:br>
            <a:endParaRPr lang="en-US" dirty="0"/>
          </a:p>
        </p:txBody>
      </p:sp>
      <p:sp>
        <p:nvSpPr>
          <p:cNvPr id="3" name="Content Placeholder 2"/>
          <p:cNvSpPr>
            <a:spLocks noGrp="1"/>
          </p:cNvSpPr>
          <p:nvPr>
            <p:ph idx="1"/>
          </p:nvPr>
        </p:nvSpPr>
        <p:spPr>
          <a:xfrm>
            <a:off x="0" y="1219200"/>
            <a:ext cx="9144000" cy="5638800"/>
          </a:xfrm>
        </p:spPr>
        <p:txBody>
          <a:bodyPr>
            <a:normAutofit/>
          </a:bodyPr>
          <a:lstStyle/>
          <a:p>
            <a:pPr algn="just" fontAlgn="base">
              <a:buNone/>
            </a:pPr>
            <a:r>
              <a:rPr lang="en-US" b="1" dirty="0" smtClean="0"/>
              <a:t>	</a:t>
            </a:r>
            <a:r>
              <a:rPr lang="en-US" dirty="0" smtClean="0"/>
              <a:t>Neo-classical theory offers modifications and improvements over classical theory in some aspects such as:</a:t>
            </a:r>
          </a:p>
          <a:p>
            <a:pPr algn="just" fontAlgn="base"/>
            <a:r>
              <a:rPr lang="en-US" dirty="0" smtClean="0"/>
              <a:t>Flat structure</a:t>
            </a:r>
          </a:p>
          <a:p>
            <a:pPr algn="just" fontAlgn="base"/>
            <a:endParaRPr lang="en-US" dirty="0" smtClean="0"/>
          </a:p>
          <a:p>
            <a:pPr algn="just" fontAlgn="base"/>
            <a:r>
              <a:rPr lang="en-US" dirty="0" err="1" smtClean="0"/>
              <a:t>Decentralisation</a:t>
            </a:r>
            <a:endParaRPr lang="en-US" dirty="0" smtClean="0"/>
          </a:p>
          <a:p>
            <a:pPr algn="just" fontAlgn="base">
              <a:buNone/>
            </a:pPr>
            <a:endParaRPr lang="en-US" dirty="0" smtClean="0"/>
          </a:p>
          <a:p>
            <a:pPr algn="just" fontAlgn="base"/>
            <a:r>
              <a:rPr lang="en-US" dirty="0" smtClean="0"/>
              <a:t>Informal </a:t>
            </a:r>
            <a:r>
              <a:rPr lang="en-US" dirty="0" err="1" smtClean="0"/>
              <a:t>organisations</a:t>
            </a:r>
            <a:endParaRPr lang="en-US" dirty="0" smtClean="0"/>
          </a:p>
          <a:p>
            <a:pPr>
              <a:buNone/>
            </a:pPr>
            <a:endParaRPr lang="en-US" dirty="0"/>
          </a:p>
        </p:txBody>
      </p:sp>
    </p:spTree>
  </p:cSld>
  <p:clrMapOvr>
    <a:masterClrMapping/>
  </p:clrMapOvr>
  <p:transition spd="slow">
    <p:dissolve/>
    <p:sndAc>
      <p:stSnd>
        <p:snd r:embed="rId2" name="click.wav"/>
      </p:stSnd>
    </p:sndAc>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1428</TotalTime>
  <Words>1026</Words>
  <Application>Microsoft Office PowerPoint</Application>
  <PresentationFormat>On-screen Show (4:3)</PresentationFormat>
  <Paragraphs>177</Paragraphs>
  <Slides>29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Calibri</vt:lpstr>
      <vt:lpstr>Gill Sans MT</vt:lpstr>
      <vt:lpstr>Times New Roman</vt:lpstr>
      <vt:lpstr>Verdana</vt:lpstr>
      <vt:lpstr>Wingdings 2</vt:lpstr>
      <vt:lpstr>Solstice</vt:lpstr>
      <vt:lpstr>Neoclassical Organization Theory</vt:lpstr>
      <vt:lpstr>PowerPoint Presentation</vt:lpstr>
      <vt:lpstr>PowerPoint Presentation</vt:lpstr>
      <vt:lpstr>PowerPoint Presentation</vt:lpstr>
      <vt:lpstr>PowerPoint Presentation</vt:lpstr>
      <vt:lpstr>PowerPoint Presentation</vt:lpstr>
      <vt:lpstr>PowerPoint Presentation</vt:lpstr>
      <vt:lpstr>The main propositions of neo-classical theory: </vt:lpstr>
      <vt:lpstr>Improvements over Classical Theory: </vt:lpstr>
      <vt:lpstr>PowerPoint Presentation</vt:lpstr>
      <vt:lpstr>PowerPoint Presentation</vt:lpstr>
      <vt:lpstr>PowerPoint Presentation</vt:lpstr>
      <vt:lpstr>Dominant Model, Metaphor, Underlying Assumptions:  </vt:lpstr>
      <vt:lpstr>Major Theorists and Contributions: </vt:lpstr>
      <vt:lpstr>PowerPoint Presentation</vt:lpstr>
      <vt:lpstr>PowerPoint Presentation</vt:lpstr>
      <vt:lpstr>PowerPoint Presentation</vt:lpstr>
      <vt:lpstr>PowerPoint Presentation</vt:lpstr>
      <vt:lpstr>Herbert Decision Making Model</vt:lpstr>
      <vt:lpstr>Philip Selznick – Foundations of the Theory of Organization  </vt:lpstr>
      <vt:lpstr>Richard M. Cyert and James G. March – A Behavioral Theory of Organizational Objectives </vt:lpstr>
      <vt:lpstr>Melvin Dalton  </vt:lpstr>
      <vt:lpstr>PowerPoint Presentation</vt:lpstr>
      <vt:lpstr>PowerPoint Presentation</vt:lpstr>
      <vt:lpstr>PowerPoint Presentation</vt:lpstr>
      <vt:lpstr>PowerPoint Presentation</vt:lpstr>
      <vt:lpstr>Criticism of this theory</vt:lpstr>
      <vt:lpstr>Classical Vs Neoclassical theory: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Negotiation</dc:title>
  <dc:creator>User</dc:creator>
  <cp:lastModifiedBy>WIN10</cp:lastModifiedBy>
  <cp:revision>44</cp:revision>
  <dcterms:created xsi:type="dcterms:W3CDTF">2014-04-18T16:39:57Z</dcterms:created>
  <dcterms:modified xsi:type="dcterms:W3CDTF">2023-10-08T18:29:49Z</dcterms:modified>
</cp:coreProperties>
</file>