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av" ContentType="audio/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6" r:id="rId3"/>
    <p:sldId id="260" r:id="rId4"/>
    <p:sldId id="261" r:id="rId5"/>
    <p:sldId id="262" r:id="rId6"/>
    <p:sldId id="263" r:id="rId7"/>
    <p:sldId id="264" r:id="rId8"/>
    <p:sldId id="265" r:id="rId9"/>
    <p:sldId id="257" r:id="rId10"/>
    <p:sldId id="258" r:id="rId11"/>
    <p:sldId id="259"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14" y="5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D563448E-AB89-4AF4-8FBC-B5EA629414C4}" type="datetimeFigureOut">
              <a:rPr lang="en-US" smtClean="0"/>
              <a:pPr/>
              <a:t>10/8/2023</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3EABA43B-47D0-4395-A103-002EEF7BE28F}"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transition spd="slow">
    <p:dissolve/>
    <p:sndAc>
      <p:stSnd>
        <p:snd r:embed="rId1" name="click.wav"/>
      </p:stSnd>
    </p:sndAc>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563448E-AB89-4AF4-8FBC-B5EA629414C4}" type="datetimeFigureOut">
              <a:rPr lang="en-US" smtClean="0"/>
              <a:pPr/>
              <a:t>10/8/2023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EABA43B-47D0-4395-A103-002EEF7BE28F}" type="slidenum">
              <a:rPr lang="en-US" smtClean="0"/>
              <a:pPr/>
              <a:t>‹#›</a:t>
            </a:fld>
            <a:endParaRPr lang="en-US"/>
          </a:p>
        </p:txBody>
      </p:sp>
    </p:spTree>
  </p:cSld>
  <p:clrMapOvr>
    <a:masterClrMapping/>
  </p:clrMapOvr>
  <p:transition spd="slow">
    <p:dissolve/>
    <p:sndAc>
      <p:stSnd>
        <p:snd r:embed="rId1" name="click.wav"/>
      </p:stSnd>
    </p:sndAc>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563448E-AB89-4AF4-8FBC-B5EA629414C4}" type="datetimeFigureOut">
              <a:rPr lang="en-US" smtClean="0"/>
              <a:pPr/>
              <a:t>10/8/2023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EABA43B-47D0-4395-A103-002EEF7BE28F}" type="slidenum">
              <a:rPr lang="en-US" smtClean="0"/>
              <a:pPr/>
              <a:t>‹#›</a:t>
            </a:fld>
            <a:endParaRPr lang="en-US"/>
          </a:p>
        </p:txBody>
      </p:sp>
    </p:spTree>
  </p:cSld>
  <p:clrMapOvr>
    <a:masterClrMapping/>
  </p:clrMapOvr>
  <p:transition spd="slow">
    <p:dissolve/>
    <p:sndAc>
      <p:stSnd>
        <p:snd r:embed="rId1" name="click.wav"/>
      </p:stSnd>
    </p:sndAc>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563448E-AB89-4AF4-8FBC-B5EA629414C4}" type="datetimeFigureOut">
              <a:rPr lang="en-US" smtClean="0"/>
              <a:pPr/>
              <a:t>10/8/2023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EABA43B-47D0-4395-A103-002EEF7BE28F}" type="slidenum">
              <a:rPr lang="en-US" smtClean="0"/>
              <a:pPr/>
              <a:t>‹#›</a:t>
            </a:fld>
            <a:endParaRPr lang="en-US"/>
          </a:p>
        </p:txBody>
      </p:sp>
    </p:spTree>
  </p:cSld>
  <p:clrMapOvr>
    <a:masterClrMapping/>
  </p:clrMapOvr>
  <p:transition spd="slow">
    <p:dissolve/>
    <p:sndAc>
      <p:stSnd>
        <p:snd r:embed="rId1" name="click.wav"/>
      </p:stSnd>
    </p:sndAc>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D563448E-AB89-4AF4-8FBC-B5EA629414C4}" type="datetimeFigureOut">
              <a:rPr lang="en-US" smtClean="0"/>
              <a:pPr/>
              <a:t>10/8/2023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EABA43B-47D0-4395-A103-002EEF7BE28F}"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transition spd="slow">
    <p:dissolve/>
    <p:sndAc>
      <p:stSnd>
        <p:snd r:embed="rId1" name="click.wav"/>
      </p:stSnd>
    </p:sndAc>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563448E-AB89-4AF4-8FBC-B5EA629414C4}" type="datetimeFigureOut">
              <a:rPr lang="en-US" smtClean="0"/>
              <a:pPr/>
              <a:t>10/8/2023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3EABA43B-47D0-4395-A103-002EEF7BE28F}" type="slidenum">
              <a:rPr lang="en-US" smtClean="0"/>
              <a:pPr/>
              <a:t>‹#›</a:t>
            </a:fld>
            <a:endParaRPr lang="en-US"/>
          </a:p>
        </p:txBody>
      </p:sp>
    </p:spTree>
  </p:cSld>
  <p:clrMapOvr>
    <a:masterClrMapping/>
  </p:clrMapOvr>
  <p:transition spd="slow">
    <p:dissolve/>
    <p:sndAc>
      <p:stSnd>
        <p:snd r:embed="rId1" name="click.wav"/>
      </p:stSnd>
    </p:sndAc>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D563448E-AB89-4AF4-8FBC-B5EA629414C4}" type="datetimeFigureOut">
              <a:rPr lang="en-US" smtClean="0"/>
              <a:pPr/>
              <a:t>10/8/2023</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3EABA43B-47D0-4395-A103-002EEF7BE28F}" type="slidenum">
              <a:rPr lang="en-US" smtClean="0"/>
              <a:pPr/>
              <a:t>‹#›</a:t>
            </a:fld>
            <a:endParaRPr lang="en-US"/>
          </a:p>
        </p:txBody>
      </p:sp>
    </p:spTree>
  </p:cSld>
  <p:clrMapOvr>
    <a:masterClrMapping/>
  </p:clrMapOvr>
  <p:transition spd="slow">
    <p:dissolve/>
    <p:sndAc>
      <p:stSnd>
        <p:snd r:embed="rId1" name="click.wav"/>
      </p:stSnd>
    </p:sndAc>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D563448E-AB89-4AF4-8FBC-B5EA629414C4}" type="datetimeFigureOut">
              <a:rPr lang="en-US" smtClean="0"/>
              <a:pPr/>
              <a:t>10/8/2023</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3EABA43B-47D0-4395-A103-002EEF7BE28F}" type="slidenum">
              <a:rPr lang="en-US" smtClean="0"/>
              <a:pPr/>
              <a:t>‹#›</a:t>
            </a:fld>
            <a:endParaRPr lang="en-US"/>
          </a:p>
        </p:txBody>
      </p:sp>
    </p:spTree>
  </p:cSld>
  <p:clrMapOvr>
    <a:masterClrMapping/>
  </p:clrMapOvr>
  <p:transition spd="slow">
    <p:dissolve/>
    <p:sndAc>
      <p:stSnd>
        <p:snd r:embed="rId1" name="click.wav"/>
      </p:stSnd>
    </p:sndAc>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D563448E-AB89-4AF4-8FBC-B5EA629414C4}" type="datetimeFigureOut">
              <a:rPr lang="en-US" smtClean="0"/>
              <a:pPr/>
              <a:t>10/8/2023</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3EABA43B-47D0-4395-A103-002EEF7BE28F}"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transition spd="slow">
    <p:dissolve/>
    <p:sndAc>
      <p:stSnd>
        <p:snd r:embed="rId1" name="click.wav"/>
      </p:stSnd>
    </p:sndAc>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563448E-AB89-4AF4-8FBC-B5EA629414C4}" type="datetimeFigureOut">
              <a:rPr lang="en-US" smtClean="0"/>
              <a:pPr/>
              <a:t>10/8/2023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3EABA43B-47D0-4395-A103-002EEF7BE28F}" type="slidenum">
              <a:rPr lang="en-US" smtClean="0"/>
              <a:pPr/>
              <a:t>‹#›</a:t>
            </a:fld>
            <a:endParaRPr lang="en-US"/>
          </a:p>
        </p:txBody>
      </p:sp>
    </p:spTree>
  </p:cSld>
  <p:clrMapOvr>
    <a:masterClrMapping/>
  </p:clrMapOvr>
  <p:transition spd="slow">
    <p:dissolve/>
    <p:sndAc>
      <p:stSnd>
        <p:snd r:embed="rId1" name="click.wav"/>
      </p:stSnd>
    </p:sndAc>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D563448E-AB89-4AF4-8FBC-B5EA629414C4}" type="datetimeFigureOut">
              <a:rPr lang="en-US" smtClean="0"/>
              <a:pPr/>
              <a:t>10/8/2023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3EABA43B-47D0-4395-A103-002EEF7BE28F}"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transition spd="slow">
    <p:dissolve/>
    <p:sndAc>
      <p:stSnd>
        <p:snd r:embed="rId1" name="click.wav"/>
      </p:stSnd>
    </p:sndAc>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audio" Target="../media/audio1.wav"/><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D563448E-AB89-4AF4-8FBC-B5EA629414C4}" type="datetimeFigureOut">
              <a:rPr lang="en-US" smtClean="0"/>
              <a:pPr/>
              <a:t>10/8/2023</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3EABA43B-47D0-4395-A103-002EEF7BE28F}"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dissolve/>
    <p:sndAc>
      <p:stSnd>
        <p:snd r:embed="rId13" name="click.wav"/>
      </p:stSnd>
    </p:sndAc>
  </p:transition>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Continued…….</a:t>
            </a:r>
            <a:endParaRPr lang="en-US" dirty="0"/>
          </a:p>
        </p:txBody>
      </p:sp>
      <p:sp>
        <p:nvSpPr>
          <p:cNvPr id="3" name="Subtitle 2"/>
          <p:cNvSpPr>
            <a:spLocks noGrp="1"/>
          </p:cNvSpPr>
          <p:nvPr>
            <p:ph type="subTitle" idx="1"/>
          </p:nvPr>
        </p:nvSpPr>
        <p:spPr/>
        <p:txBody>
          <a:bodyPr/>
          <a:lstStyle/>
          <a:p>
            <a:endParaRPr lang="en-US" dirty="0"/>
          </a:p>
        </p:txBody>
      </p:sp>
    </p:spTree>
  </p:cSld>
  <p:clrMapOvr>
    <a:masterClrMapping/>
  </p:clrMapOvr>
  <p:transition spd="slow">
    <p:dissolve/>
    <p:sndAc>
      <p:stSnd>
        <p:snd r:embed="rId2" name="click.wav"/>
      </p:stSnd>
    </p:sndAc>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1447800"/>
            <a:ext cx="9144000" cy="5410200"/>
          </a:xfrm>
        </p:spPr>
        <p:txBody>
          <a:bodyPr>
            <a:normAutofit fontScale="47500" lnSpcReduction="20000"/>
          </a:bodyPr>
          <a:lstStyle/>
          <a:p>
            <a:pPr>
              <a:buNone/>
            </a:pPr>
            <a:r>
              <a:rPr lang="en-US" b="1" u="sng" dirty="0" smtClean="0"/>
              <a:t>Weaknesses: </a:t>
            </a:r>
          </a:p>
          <a:p>
            <a:pPr>
              <a:buNone/>
            </a:pPr>
            <a:endParaRPr lang="en-US" b="1" u="sng" dirty="0" smtClean="0"/>
          </a:p>
          <a:p>
            <a:pPr algn="just"/>
            <a:endParaRPr lang="en-US" dirty="0" smtClean="0"/>
          </a:p>
          <a:p>
            <a:pPr algn="just"/>
            <a:r>
              <a:rPr lang="en-US" dirty="0" smtClean="0"/>
              <a:t>First, it lacks the precision of classical theory because human behavior is unpredictable.</a:t>
            </a:r>
          </a:p>
          <a:p>
            <a:pPr algn="just"/>
            <a:endParaRPr lang="en-US" dirty="0" smtClean="0"/>
          </a:p>
          <a:p>
            <a:pPr algn="just"/>
            <a:r>
              <a:rPr lang="en-US" dirty="0" smtClean="0"/>
              <a:t>Neo-classical theory is only a modification of classical </a:t>
            </a:r>
            <a:r>
              <a:rPr lang="en-US" dirty="0" err="1" smtClean="0"/>
              <a:t>organisation</a:t>
            </a:r>
            <a:r>
              <a:rPr lang="en-US" dirty="0" smtClean="0"/>
              <a:t> theory. It suffers from nearly same drawbacks from which classical theory suffered. It lacks unified approach of </a:t>
            </a:r>
            <a:r>
              <a:rPr lang="en-US" dirty="0" err="1" smtClean="0"/>
              <a:t>organisation</a:t>
            </a:r>
            <a:r>
              <a:rPr lang="en-US" dirty="0" smtClean="0"/>
              <a:t>. This theory has also been </a:t>
            </a:r>
            <a:r>
              <a:rPr lang="en-US" dirty="0" err="1" smtClean="0"/>
              <a:t>criticised</a:t>
            </a:r>
            <a:r>
              <a:rPr lang="en-US" dirty="0" smtClean="0"/>
              <a:t> on the ground that it is nothing more than “a trifling body of empirical and descriptive information as it was mainly based on Hawthorne Studies.”</a:t>
            </a:r>
          </a:p>
          <a:p>
            <a:pPr algn="just"/>
            <a:endParaRPr lang="en-US" dirty="0" smtClean="0"/>
          </a:p>
          <a:p>
            <a:pPr algn="just"/>
            <a:r>
              <a:rPr lang="en-US" dirty="0" smtClean="0"/>
              <a:t>No particular </a:t>
            </a:r>
            <a:r>
              <a:rPr lang="en-US" dirty="0" err="1" smtClean="0"/>
              <a:t>organisational</a:t>
            </a:r>
            <a:r>
              <a:rPr lang="en-US" dirty="0" smtClean="0"/>
              <a:t> structure can be suitable for all the </a:t>
            </a:r>
            <a:r>
              <a:rPr lang="en-US" dirty="0" err="1" smtClean="0"/>
              <a:t>organisations</a:t>
            </a:r>
            <a:r>
              <a:rPr lang="en-US" dirty="0" smtClean="0"/>
              <a:t>. Various </a:t>
            </a:r>
            <a:r>
              <a:rPr lang="en-US" dirty="0" err="1" smtClean="0"/>
              <a:t>organisational</a:t>
            </a:r>
            <a:r>
              <a:rPr lang="en-US" dirty="0" smtClean="0"/>
              <a:t> formats given </a:t>
            </a:r>
            <a:r>
              <a:rPr lang="en-US" smtClean="0"/>
              <a:t>by neo-classists </a:t>
            </a:r>
            <a:r>
              <a:rPr lang="en-US" dirty="0" smtClean="0"/>
              <a:t>are not applicable in all situations.</a:t>
            </a:r>
          </a:p>
          <a:p>
            <a:pPr algn="just"/>
            <a:endParaRPr lang="en-US" dirty="0" smtClean="0"/>
          </a:p>
          <a:p>
            <a:pPr algn="just"/>
            <a:r>
              <a:rPr lang="en-US" dirty="0" smtClean="0"/>
              <a:t>Lastly its application in practice is very difficult because it requires fundamental changes in the thinking and attitude of both management and workers.</a:t>
            </a:r>
          </a:p>
          <a:p>
            <a:pPr algn="just"/>
            <a:endParaRPr lang="en-US" dirty="0" smtClean="0"/>
          </a:p>
          <a:p>
            <a:pPr algn="just"/>
            <a:r>
              <a:rPr lang="en-US" dirty="0" smtClean="0"/>
              <a:t>“The </a:t>
            </a:r>
            <a:r>
              <a:rPr lang="en-US" dirty="0" err="1" smtClean="0"/>
              <a:t>neoclassicalists</a:t>
            </a:r>
            <a:r>
              <a:rPr lang="en-US" dirty="0" smtClean="0"/>
              <a:t> did not develop a body of theory that could adequately replace the classical school”. </a:t>
            </a:r>
          </a:p>
          <a:p>
            <a:pPr algn="just"/>
            <a:endParaRPr lang="en-US" dirty="0" smtClean="0"/>
          </a:p>
          <a:p>
            <a:pPr algn="just"/>
            <a:r>
              <a:rPr lang="en-US" dirty="0" smtClean="0"/>
              <a:t>“It attempted to blend assumptions of classical theory with concepts that were subsequently used by later organization theorists from all perspectives”: It was an “anti-school” – it couldn’t stand on its own. </a:t>
            </a:r>
          </a:p>
          <a:p>
            <a:endParaRPr lang="en-US" dirty="0"/>
          </a:p>
        </p:txBody>
      </p:sp>
    </p:spTree>
  </p:cSld>
  <p:clrMapOvr>
    <a:masterClrMapping/>
  </p:clrMapOvr>
  <p:transition spd="slow">
    <p:dissolve/>
    <p:sndAc>
      <p:stSnd>
        <p:snd r:embed="rId2" name="click.wav"/>
      </p:stSnd>
    </p:sndAc>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endParaRPr lang="en-US" dirty="0" smtClean="0"/>
          </a:p>
          <a:p>
            <a:pPr>
              <a:buNone/>
            </a:pPr>
            <a:endParaRPr lang="en-US" dirty="0" smtClean="0"/>
          </a:p>
          <a:p>
            <a:pPr>
              <a:buNone/>
            </a:pPr>
            <a:endParaRPr lang="en-US" dirty="0" smtClean="0"/>
          </a:p>
          <a:p>
            <a:pPr>
              <a:buNone/>
            </a:pPr>
            <a:r>
              <a:rPr lang="en-US" dirty="0" smtClean="0"/>
              <a:t>Question Hour</a:t>
            </a:r>
            <a:endParaRPr lang="en-US" dirty="0"/>
          </a:p>
        </p:txBody>
      </p:sp>
    </p:spTree>
  </p:cSld>
  <p:clrMapOvr>
    <a:masterClrMapping/>
  </p:clrMapOvr>
  <p:transition spd="slow">
    <p:dissolve/>
    <p:sndAc>
      <p:stSnd>
        <p:snd r:embed="rId2" name="click.wav"/>
      </p:stSnd>
    </p:sndAc>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8"/>
          </a:xfrm>
        </p:spPr>
        <p:txBody>
          <a:bodyPr>
            <a:normAutofit/>
          </a:bodyPr>
          <a:lstStyle/>
          <a:p>
            <a:r>
              <a:rPr lang="en-US" sz="3100" b="1" u="sng" dirty="0" smtClean="0"/>
              <a:t>A Shift Away from Classical Management Theory</a:t>
            </a:r>
            <a:r>
              <a:rPr lang="en-US" b="1" u="sng" dirty="0" smtClean="0"/>
              <a:t/>
            </a:r>
            <a:br>
              <a:rPr lang="en-US" b="1" u="sng" dirty="0" smtClean="0"/>
            </a:br>
            <a:endParaRPr lang="en-US" dirty="0"/>
          </a:p>
        </p:txBody>
      </p:sp>
      <p:sp>
        <p:nvSpPr>
          <p:cNvPr id="3" name="Content Placeholder 2"/>
          <p:cNvSpPr>
            <a:spLocks noGrp="1"/>
          </p:cNvSpPr>
          <p:nvPr>
            <p:ph idx="1"/>
          </p:nvPr>
        </p:nvSpPr>
        <p:spPr>
          <a:xfrm>
            <a:off x="0" y="1447800"/>
            <a:ext cx="9144000" cy="5410200"/>
          </a:xfrm>
        </p:spPr>
        <p:txBody>
          <a:bodyPr>
            <a:normAutofit fontScale="92500" lnSpcReduction="20000"/>
          </a:bodyPr>
          <a:lstStyle/>
          <a:p>
            <a:pPr algn="just">
              <a:buNone/>
            </a:pPr>
            <a:r>
              <a:rPr lang="en-US" dirty="0" smtClean="0"/>
              <a:t>	In the early 1920s, classical management theorists, such as Frederick Taylor, Henry Gantt, and Frank and Lillian </a:t>
            </a:r>
            <a:r>
              <a:rPr lang="en-US" dirty="0" err="1" smtClean="0"/>
              <a:t>Gilbreth</a:t>
            </a:r>
            <a:r>
              <a:rPr lang="en-US" dirty="0" smtClean="0"/>
              <a:t>, spent their time researching how a specific job was done, what steps were taken by an employee to complete the work, and the amount of time it took a worker to complete a task using different methods. They then used this information to determine the most effective way of completing a task. While these individuals focused on the science of creating specialized work processes and workforce skills to complete production tasks efficiently, critics began to scrutinize classical management theory for its potentially harmful effects on workers.</a:t>
            </a:r>
            <a:endParaRPr lang="en-US" dirty="0"/>
          </a:p>
        </p:txBody>
      </p:sp>
    </p:spTree>
  </p:cSld>
  <p:clrMapOvr>
    <a:masterClrMapping/>
  </p:clrMapOvr>
  <p:transition spd="slow">
    <p:dissolve/>
    <p:sndAc>
      <p:stSnd>
        <p:snd r:embed="rId2" name="click.wav"/>
      </p:stSnd>
    </p:sndAc>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1066800"/>
            <a:ext cx="9144000" cy="5791200"/>
          </a:xfrm>
        </p:spPr>
        <p:txBody>
          <a:bodyPr>
            <a:normAutofit fontScale="92500" lnSpcReduction="20000"/>
          </a:bodyPr>
          <a:lstStyle/>
          <a:p>
            <a:pPr algn="just"/>
            <a:r>
              <a:rPr lang="en-US" dirty="0" smtClean="0"/>
              <a:t>Neoclassical approaches recognize early classical frameworks but the school takes the assumption of the classical doctrine about the ‘pillars of organization’.</a:t>
            </a:r>
          </a:p>
          <a:p>
            <a:pPr algn="just">
              <a:buNone/>
            </a:pPr>
            <a:endParaRPr lang="en-US" dirty="0" smtClean="0"/>
          </a:p>
          <a:p>
            <a:pPr algn="just"/>
            <a:r>
              <a:rPr lang="en-US" dirty="0" smtClean="0"/>
              <a:t>It integrates the behavioral sciences into management thought in order to solve problems caused by classical theory of practice.   </a:t>
            </a:r>
          </a:p>
          <a:p>
            <a:pPr algn="just"/>
            <a:endParaRPr lang="en-US" dirty="0" smtClean="0"/>
          </a:p>
          <a:p>
            <a:pPr algn="just"/>
            <a:r>
              <a:rPr lang="en-US" dirty="0" smtClean="0"/>
              <a:t>Instead of concentrating on production, structures, or technology, the neoclassical theory was mainly associated with the employee.</a:t>
            </a:r>
          </a:p>
          <a:p>
            <a:pPr algn="just"/>
            <a:endParaRPr lang="en-US" dirty="0" smtClean="0"/>
          </a:p>
          <a:p>
            <a:pPr algn="just"/>
            <a:r>
              <a:rPr lang="en-US" dirty="0" smtClean="0"/>
              <a:t>It focuses on work - and the neoclassical approach - which focuses on workers. </a:t>
            </a:r>
          </a:p>
          <a:p>
            <a:pPr algn="just"/>
            <a:endParaRPr lang="en-US" dirty="0" smtClean="0"/>
          </a:p>
          <a:p>
            <a:pPr algn="just"/>
            <a:endParaRPr lang="en-US" dirty="0"/>
          </a:p>
        </p:txBody>
      </p:sp>
    </p:spTree>
  </p:cSld>
  <p:clrMapOvr>
    <a:masterClrMapping/>
  </p:clrMapOvr>
  <p:transition spd="slow">
    <p:dissolve/>
    <p:sndAc>
      <p:stSnd>
        <p:snd r:embed="rId2" name="click.wav"/>
      </p:stSnd>
    </p:sndAc>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1447800"/>
            <a:ext cx="9144000" cy="5410200"/>
          </a:xfrm>
        </p:spPr>
        <p:txBody>
          <a:bodyPr>
            <a:normAutofit fontScale="77500" lnSpcReduction="20000"/>
          </a:bodyPr>
          <a:lstStyle/>
          <a:p>
            <a:pPr algn="just"/>
            <a:r>
              <a:rPr lang="en-US" dirty="0" smtClean="0"/>
              <a:t>Neoclassical theorists focused on replying questions related to the best way to motivate, structure, and support employees within the organization.</a:t>
            </a:r>
          </a:p>
          <a:p>
            <a:pPr algn="just"/>
            <a:endParaRPr lang="en-US" dirty="0" smtClean="0"/>
          </a:p>
          <a:p>
            <a:pPr algn="just"/>
            <a:r>
              <a:rPr lang="en-US" dirty="0" smtClean="0"/>
              <a:t>It was believed that any manager who failed to account for the social needs of his or her employees could expect to deal with resistance and lower performance.</a:t>
            </a:r>
          </a:p>
          <a:p>
            <a:pPr algn="just"/>
            <a:endParaRPr lang="en-US" dirty="0" smtClean="0"/>
          </a:p>
          <a:p>
            <a:pPr algn="just"/>
            <a:r>
              <a:rPr lang="en-US" dirty="0" smtClean="0"/>
              <a:t>It is designated that effective co-ordination of activities is not possible without the collaboration of people. </a:t>
            </a:r>
          </a:p>
          <a:p>
            <a:pPr algn="just"/>
            <a:endParaRPr lang="en-US" dirty="0" smtClean="0"/>
          </a:p>
          <a:p>
            <a:pPr algn="just"/>
            <a:r>
              <a:rPr lang="en-US" dirty="0" smtClean="0"/>
              <a:t>Neo classical approach </a:t>
            </a:r>
            <a:r>
              <a:rPr lang="en-US" dirty="0" err="1" smtClean="0"/>
              <a:t>emphasised</a:t>
            </a:r>
            <a:r>
              <a:rPr lang="en-US" dirty="0" smtClean="0"/>
              <a:t> the role of informal </a:t>
            </a:r>
            <a:r>
              <a:rPr lang="en-US" dirty="0" err="1" smtClean="0"/>
              <a:t>organisations</a:t>
            </a:r>
            <a:r>
              <a:rPr lang="en-US" dirty="0" smtClean="0"/>
              <a:t> as agencies of social change (Informal Leadership). Neo classical theory developed motivational theory and theory of co-ordination and leadership.</a:t>
            </a:r>
            <a:endParaRPr lang="en-US" dirty="0"/>
          </a:p>
        </p:txBody>
      </p:sp>
    </p:spTree>
  </p:cSld>
  <p:clrMapOvr>
    <a:masterClrMapping/>
  </p:clrMapOvr>
  <p:transition spd="slow">
    <p:dissolve/>
    <p:sndAc>
      <p:stSnd>
        <p:snd r:embed="rId2" name="click.wav"/>
      </p:stSnd>
    </p:sndAc>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411162"/>
          </a:xfrm>
        </p:spPr>
        <p:txBody>
          <a:bodyPr>
            <a:normAutofit fontScale="90000"/>
          </a:bodyPr>
          <a:lstStyle/>
          <a:p>
            <a:endParaRPr lang="en-US" dirty="0"/>
          </a:p>
        </p:txBody>
      </p:sp>
      <p:sp>
        <p:nvSpPr>
          <p:cNvPr id="3" name="Content Placeholder 2"/>
          <p:cNvSpPr>
            <a:spLocks noGrp="1"/>
          </p:cNvSpPr>
          <p:nvPr>
            <p:ph idx="1"/>
          </p:nvPr>
        </p:nvSpPr>
        <p:spPr>
          <a:xfrm>
            <a:off x="0" y="1447800"/>
            <a:ext cx="9144000" cy="5410200"/>
          </a:xfrm>
        </p:spPr>
        <p:txBody>
          <a:bodyPr>
            <a:normAutofit/>
          </a:bodyPr>
          <a:lstStyle/>
          <a:p>
            <a:pPr algn="just">
              <a:buNone/>
            </a:pPr>
            <a:r>
              <a:rPr lang="en-US" dirty="0" smtClean="0"/>
              <a:t>	The behavioral method/neo-classical theory deliver the basis for contemporary theories of leadership, motivation, and group development and behavior. Managers visualize an organization as a form with many inter-reliant parts, all of which is significant to the welfare of the organization, for instance, a whole employing the systems method. </a:t>
            </a:r>
            <a:endParaRPr lang="en-US" dirty="0"/>
          </a:p>
        </p:txBody>
      </p:sp>
    </p:spTree>
  </p:cSld>
  <p:clrMapOvr>
    <a:masterClrMapping/>
  </p:clrMapOvr>
  <p:transition spd="slow">
    <p:dissolve/>
    <p:sndAc>
      <p:stSnd>
        <p:snd r:embed="rId2" name="click.wav"/>
      </p:stSnd>
    </p:sndAc>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1447800"/>
            <a:ext cx="9144000" cy="5410200"/>
          </a:xfrm>
        </p:spPr>
        <p:txBody>
          <a:bodyPr/>
          <a:lstStyle/>
          <a:p>
            <a:pPr algn="just">
              <a:buNone/>
            </a:pPr>
            <a:r>
              <a:rPr lang="en-US" dirty="0" smtClean="0"/>
              <a:t>	Concretely put, this school of thought laid emphasis on, and, introduced the values of behavioral sciences into the theory of organization in ways conducive to the demonstration and measurement of the impact of human actions on the pillars of the classical doctrine.</a:t>
            </a:r>
            <a:endParaRPr lang="en-US" dirty="0"/>
          </a:p>
        </p:txBody>
      </p:sp>
    </p:spTree>
  </p:cSld>
  <p:clrMapOvr>
    <a:masterClrMapping/>
  </p:clrMapOvr>
  <p:transition spd="slow">
    <p:dissolve/>
    <p:sndAc>
      <p:stSnd>
        <p:snd r:embed="rId2" name="click.wav"/>
      </p:stSnd>
    </p:sndAc>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1447800"/>
            <a:ext cx="9144000" cy="5410200"/>
          </a:xfrm>
        </p:spPr>
        <p:txBody>
          <a:bodyPr>
            <a:normAutofit fontScale="70000" lnSpcReduction="20000"/>
          </a:bodyPr>
          <a:lstStyle/>
          <a:p>
            <a:pPr algn="just">
              <a:buNone/>
            </a:pPr>
            <a:r>
              <a:rPr lang="en-US" dirty="0" smtClean="0"/>
              <a:t>	Working with the informal organization involves not threatening its existence unnecessarily, listening to opinions expressed for the group by the leader, allowing group participation in decision making situation”. </a:t>
            </a:r>
          </a:p>
          <a:p>
            <a:pPr algn="just">
              <a:buNone/>
            </a:pPr>
            <a:endParaRPr lang="en-US" dirty="0" smtClean="0"/>
          </a:p>
          <a:p>
            <a:pPr algn="just">
              <a:buNone/>
            </a:pPr>
            <a:r>
              <a:rPr lang="en-US" dirty="0" smtClean="0"/>
              <a:t>	The semi-secret nature of the informal organizations notwithstanding, they have some characteristics which include: </a:t>
            </a:r>
          </a:p>
          <a:p>
            <a:pPr algn="just">
              <a:buNone/>
            </a:pPr>
            <a:endParaRPr lang="en-US" dirty="0" smtClean="0"/>
          </a:p>
          <a:p>
            <a:pPr algn="just">
              <a:buNone/>
            </a:pPr>
            <a:r>
              <a:rPr lang="en-US" dirty="0" smtClean="0"/>
              <a:t>● Informal organizations act as agents of social control, </a:t>
            </a:r>
          </a:p>
          <a:p>
            <a:pPr algn="just">
              <a:buNone/>
            </a:pPr>
            <a:endParaRPr lang="en-US" dirty="0" smtClean="0"/>
          </a:p>
          <a:p>
            <a:pPr algn="just">
              <a:buNone/>
            </a:pPr>
            <a:r>
              <a:rPr lang="en-US" dirty="0" smtClean="0"/>
              <a:t>● Informal organizations have status and communication system peculiar to themselves not necessarily derived from the formal system, </a:t>
            </a:r>
          </a:p>
          <a:p>
            <a:pPr algn="just">
              <a:buNone/>
            </a:pPr>
            <a:endParaRPr lang="en-US" dirty="0" smtClean="0"/>
          </a:p>
          <a:p>
            <a:pPr algn="just">
              <a:buNone/>
            </a:pPr>
            <a:r>
              <a:rPr lang="en-US" dirty="0" smtClean="0"/>
              <a:t>● Survival of the informal organizations requires stable continuing relationships among the people in them etc.,</a:t>
            </a:r>
            <a:endParaRPr lang="en-US" dirty="0"/>
          </a:p>
        </p:txBody>
      </p:sp>
    </p:spTree>
  </p:cSld>
  <p:clrMapOvr>
    <a:masterClrMapping/>
  </p:clrMapOvr>
  <p:transition spd="slow">
    <p:dissolve/>
    <p:sndAc>
      <p:stSnd>
        <p:snd r:embed="rId2" name="click.wav"/>
      </p:stSnd>
    </p:sndAc>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1026" name="Picture 2" descr="C:\Users\ProDesk\Desktop\e150.jpg"/>
          <p:cNvPicPr>
            <a:picLocks noGrp="1" noChangeAspect="1" noChangeArrowheads="1"/>
          </p:cNvPicPr>
          <p:nvPr>
            <p:ph idx="1"/>
          </p:nvPr>
        </p:nvPicPr>
        <p:blipFill>
          <a:blip r:embed="rId3" cstate="print"/>
          <a:srcRect/>
          <a:stretch>
            <a:fillRect/>
          </a:stretch>
        </p:blipFill>
        <p:spPr bwMode="auto">
          <a:xfrm>
            <a:off x="0" y="1447800"/>
            <a:ext cx="9143999" cy="5410200"/>
          </a:xfrm>
          <a:prstGeom prst="rect">
            <a:avLst/>
          </a:prstGeom>
          <a:noFill/>
        </p:spPr>
      </p:pic>
    </p:spTree>
  </p:cSld>
  <p:clrMapOvr>
    <a:masterClrMapping/>
  </p:clrMapOvr>
  <p:transition spd="slow">
    <p:dissolve/>
    <p:sndAc>
      <p:stSnd>
        <p:snd r:embed="rId2" name="click.wav"/>
      </p:stSnd>
    </p:sndAc>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Strengths and Weaknesses </a:t>
            </a:r>
            <a:endParaRPr lang="en-US" dirty="0"/>
          </a:p>
        </p:txBody>
      </p:sp>
      <p:sp>
        <p:nvSpPr>
          <p:cNvPr id="3" name="Content Placeholder 2"/>
          <p:cNvSpPr>
            <a:spLocks noGrp="1"/>
          </p:cNvSpPr>
          <p:nvPr>
            <p:ph idx="1"/>
          </p:nvPr>
        </p:nvSpPr>
        <p:spPr>
          <a:xfrm>
            <a:off x="0" y="1447800"/>
            <a:ext cx="9144000" cy="5410200"/>
          </a:xfrm>
        </p:spPr>
        <p:txBody>
          <a:bodyPr>
            <a:normAutofit fontScale="62500" lnSpcReduction="20000"/>
          </a:bodyPr>
          <a:lstStyle/>
          <a:p>
            <a:pPr>
              <a:buNone/>
            </a:pPr>
            <a:r>
              <a:rPr lang="en-US" b="1" u="sng" dirty="0" smtClean="0"/>
              <a:t>Strengths: </a:t>
            </a:r>
          </a:p>
          <a:p>
            <a:pPr>
              <a:buNone/>
            </a:pPr>
            <a:endParaRPr lang="en-US" b="1" u="sng" dirty="0" smtClean="0"/>
          </a:p>
          <a:p>
            <a:pPr algn="just"/>
            <a:r>
              <a:rPr lang="en-US" dirty="0" smtClean="0"/>
              <a:t>Neoclassical theory has made significant contribution to an understanding of human behavior at work and in organization. It has generated awareness of the overwhelming role of human factor in industry. </a:t>
            </a:r>
          </a:p>
          <a:p>
            <a:pPr algn="just"/>
            <a:endParaRPr lang="en-US" dirty="0" smtClean="0"/>
          </a:p>
          <a:p>
            <a:pPr algn="just"/>
            <a:r>
              <a:rPr lang="en-US" dirty="0" smtClean="0"/>
              <a:t>It found “holes” in classical organization theory, attempted to revise it, and spurred almost all other schools of thought that followed.</a:t>
            </a:r>
          </a:p>
          <a:p>
            <a:pPr algn="just">
              <a:buNone/>
            </a:pPr>
            <a:endParaRPr lang="en-US" dirty="0" smtClean="0"/>
          </a:p>
          <a:p>
            <a:pPr algn="just"/>
            <a:r>
              <a:rPr lang="en-US" dirty="0" smtClean="0"/>
              <a:t>It led to further research and study relating to the humanness of organizational members, coordination needs among administrative units, the operation of internal-external relations, and the processes used in decision making.</a:t>
            </a:r>
          </a:p>
          <a:p>
            <a:pPr algn="just">
              <a:buNone/>
            </a:pPr>
            <a:endParaRPr lang="en-US" dirty="0" smtClean="0"/>
          </a:p>
          <a:p>
            <a:pPr algn="just"/>
            <a:r>
              <a:rPr lang="en-US" dirty="0" smtClean="0"/>
              <a:t>De-emphasized simplistic mechanistic organizational theories. </a:t>
            </a:r>
          </a:p>
          <a:p>
            <a:pPr algn="just">
              <a:buNone/>
            </a:pPr>
            <a:endParaRPr lang="en-US" dirty="0" smtClean="0"/>
          </a:p>
          <a:p>
            <a:pPr algn="just"/>
            <a:r>
              <a:rPr lang="en-US" dirty="0" smtClean="0"/>
              <a:t>Helped the future incorporation of professions into organization theory, such as sociology. </a:t>
            </a:r>
          </a:p>
          <a:p>
            <a:endParaRPr lang="en-US" dirty="0" smtClean="0"/>
          </a:p>
        </p:txBody>
      </p:sp>
    </p:spTree>
  </p:cSld>
  <p:clrMapOvr>
    <a:masterClrMapping/>
  </p:clrMapOvr>
  <p:transition spd="slow">
    <p:dissolve/>
    <p:sndAc>
      <p:stSnd>
        <p:snd r:embed="rId2" name="click.wav"/>
      </p:stSnd>
    </p:sndAc>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1155</TotalTime>
  <Words>492</Words>
  <Application>Microsoft Office PowerPoint</Application>
  <PresentationFormat>On-screen Show (4:3)</PresentationFormat>
  <Paragraphs>58</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Gill Sans MT</vt:lpstr>
      <vt:lpstr>Verdana</vt:lpstr>
      <vt:lpstr>Wingdings 2</vt:lpstr>
      <vt:lpstr>Solstice</vt:lpstr>
      <vt:lpstr>Continued…….</vt:lpstr>
      <vt:lpstr>A Shift Away from Classical Management Theory </vt:lpstr>
      <vt:lpstr>PowerPoint Presentation</vt:lpstr>
      <vt:lpstr>PowerPoint Presentation</vt:lpstr>
      <vt:lpstr>PowerPoint Presentation</vt:lpstr>
      <vt:lpstr>PowerPoint Presentation</vt:lpstr>
      <vt:lpstr>PowerPoint Presentation</vt:lpstr>
      <vt:lpstr>PowerPoint Presentation</vt:lpstr>
      <vt:lpstr>Strengths and Weaknesses </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Negotiation</dc:title>
  <dc:creator>User</dc:creator>
  <cp:lastModifiedBy>WIN10</cp:lastModifiedBy>
  <cp:revision>27</cp:revision>
  <dcterms:created xsi:type="dcterms:W3CDTF">2014-04-18T16:39:57Z</dcterms:created>
  <dcterms:modified xsi:type="dcterms:W3CDTF">2023-10-08T18:37:22Z</dcterms:modified>
</cp:coreProperties>
</file>