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0" r:id="rId4"/>
    <p:sldId id="261" r:id="rId5"/>
    <p:sldId id="262" r:id="rId6"/>
    <p:sldId id="263" r:id="rId7"/>
    <p:sldId id="269" r:id="rId8"/>
    <p:sldId id="264" r:id="rId9"/>
    <p:sldId id="257" r:id="rId10"/>
    <p:sldId id="258" r:id="rId11"/>
    <p:sldId id="267" r:id="rId12"/>
    <p:sldId id="268" r:id="rId13"/>
    <p:sldId id="270" r:id="rId14"/>
    <p:sldId id="25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10/15/2023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10/15/2023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10/15/2023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10/15/2023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10/15/2023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10/15/2023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10/15/2023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63448E-AB89-4AF4-8FBC-B5EA629414C4}" type="datetimeFigureOut">
              <a:rPr lang="en-US" smtClean="0"/>
              <a:pPr/>
              <a:t>10/15/2023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563448E-AB89-4AF4-8FBC-B5EA629414C4}" type="datetimeFigureOut">
              <a:rPr lang="en-US" smtClean="0"/>
              <a:pPr/>
              <a:t>10/15/2023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10/15/2023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10/15/2023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dissolve/>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563448E-AB89-4AF4-8FBC-B5EA629414C4}" type="datetimeFigureOut">
              <a:rPr lang="en-US" smtClean="0"/>
              <a:pPr/>
              <a:t>10/15/2023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EABA43B-47D0-4395-A103-002EEF7BE28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dissolve/>
    <p:sndAc>
      <p:stSnd>
        <p:snd r:embed="rId13" name="click.wav"/>
      </p:stSnd>
    </p:sndAc>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Hawthorne_experiments"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hyperlink" Target="https://en.wikipedia.org/wiki/Academy_of_Management" TargetMode="Externa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832082"/>
          </a:xfrm>
        </p:spPr>
        <p:txBody>
          <a:bodyPr>
            <a:normAutofit/>
          </a:bodyPr>
          <a:lstStyle/>
          <a:p>
            <a:r>
              <a:rPr lang="en-US" sz="2400" dirty="0" smtClean="0"/>
              <a:t>School: Human Relations Theory/Organizational Behavior Perspective</a:t>
            </a:r>
            <a:endParaRPr lang="en-US" sz="2400" dirty="0"/>
          </a:p>
        </p:txBody>
      </p:sp>
      <p:sp>
        <p:nvSpPr>
          <p:cNvPr id="3" name="Subtitle 2"/>
          <p:cNvSpPr>
            <a:spLocks noGrp="1"/>
          </p:cNvSpPr>
          <p:nvPr>
            <p:ph type="subTitle" idx="1"/>
          </p:nvPr>
        </p:nvSpPr>
        <p:spPr>
          <a:xfrm>
            <a:off x="1432560" y="2438400"/>
            <a:ext cx="7406640" cy="1164264"/>
          </a:xfrm>
        </p:spPr>
        <p:txBody>
          <a:bodyPr/>
          <a:lstStyle/>
          <a:p>
            <a:r>
              <a:rPr lang="en-US" dirty="0" smtClean="0"/>
              <a:t>Time Line: Since approximately 1957. </a:t>
            </a:r>
            <a:endParaRPr lang="en-US" dirty="0"/>
          </a:p>
        </p:txBody>
      </p:sp>
    </p:spTree>
  </p:cSld>
  <p:clrMapOvr>
    <a:masterClrMapping/>
  </p:clrMapOvr>
  <p:transition spd="slow">
    <p:dissolve/>
    <p:sndAc>
      <p:stSnd>
        <p:snd r:embed="rId2" name="click.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sz="2000" b="1" u="sng" dirty="0" smtClean="0"/>
              <a:t>Douglas M. McGregor (A book on ‘The human side of Enterprise’ in 1960)</a:t>
            </a:r>
            <a:br>
              <a:rPr lang="en-US" sz="2000" b="1" u="sng" dirty="0" smtClean="0"/>
            </a:br>
            <a:endParaRPr lang="en-US" sz="2000" dirty="0"/>
          </a:p>
        </p:txBody>
      </p:sp>
      <p:sp>
        <p:nvSpPr>
          <p:cNvPr id="3" name="Content Placeholder 2"/>
          <p:cNvSpPr>
            <a:spLocks noGrp="1"/>
          </p:cNvSpPr>
          <p:nvPr>
            <p:ph idx="1"/>
          </p:nvPr>
        </p:nvSpPr>
        <p:spPr>
          <a:xfrm>
            <a:off x="0" y="1447800"/>
            <a:ext cx="9144000" cy="5410200"/>
          </a:xfrm>
        </p:spPr>
        <p:txBody>
          <a:bodyPr>
            <a:normAutofit fontScale="62500" lnSpcReduction="20000"/>
          </a:bodyPr>
          <a:lstStyle/>
          <a:p>
            <a:pPr>
              <a:buNone/>
            </a:pPr>
            <a:endParaRPr lang="en-US" b="1" u="sng" dirty="0" smtClean="0"/>
          </a:p>
          <a:p>
            <a:pPr>
              <a:buNone/>
            </a:pPr>
            <a:r>
              <a:rPr lang="en-US" dirty="0" smtClean="0"/>
              <a:t>	Detailed description of Theory X, Theory Y, and needs.</a:t>
            </a:r>
            <a:endParaRPr lang="en-US" b="1" u="sng" dirty="0" smtClean="0"/>
          </a:p>
          <a:p>
            <a:pPr>
              <a:buNone/>
            </a:pPr>
            <a:endParaRPr lang="en-US" dirty="0" smtClean="0"/>
          </a:p>
          <a:p>
            <a:pPr algn="just">
              <a:buNone/>
            </a:pPr>
            <a:r>
              <a:rPr lang="en-US" dirty="0" smtClean="0"/>
              <a:t> • “Explained how managerial assumptions about employees become self-fulfilling prophecies”. </a:t>
            </a:r>
          </a:p>
          <a:p>
            <a:pPr algn="just">
              <a:buNone/>
            </a:pPr>
            <a:endParaRPr lang="en-US" dirty="0" smtClean="0"/>
          </a:p>
          <a:p>
            <a:pPr algn="just">
              <a:buNone/>
            </a:pPr>
            <a:r>
              <a:rPr lang="en-US" dirty="0" smtClean="0"/>
              <a:t>• Theory X and Theory Y – contrasting basic managerial assumptions about employees that can become self-fulfilling. </a:t>
            </a:r>
          </a:p>
          <a:p>
            <a:pPr algn="just">
              <a:buNone/>
            </a:pPr>
            <a:endParaRPr lang="en-US" dirty="0" smtClean="0"/>
          </a:p>
          <a:p>
            <a:pPr algn="just">
              <a:buNone/>
            </a:pPr>
            <a:r>
              <a:rPr lang="en-US" dirty="0" smtClean="0"/>
              <a:t>• “Theory X holds that human beings inherently dislike work and will avoid it if possible”. </a:t>
            </a:r>
          </a:p>
          <a:p>
            <a:pPr algn="just">
              <a:buNone/>
            </a:pPr>
            <a:endParaRPr lang="en-US" dirty="0" smtClean="0"/>
          </a:p>
          <a:p>
            <a:pPr algn="just">
              <a:buNone/>
            </a:pPr>
            <a:r>
              <a:rPr lang="en-US" dirty="0" smtClean="0"/>
              <a:t>• “Theory Y assumptions postulate, for example, that people do not inherently dislike work; work can be a source of satisfaction” and “People will exercise self-direction and self-control if they are committed to organizational objectives”. </a:t>
            </a:r>
          </a:p>
          <a:p>
            <a:pPr algn="just">
              <a:buNone/>
            </a:pPr>
            <a:endParaRPr lang="en-US" dirty="0" smtClean="0"/>
          </a:p>
          <a:p>
            <a:pPr algn="just">
              <a:buNone/>
            </a:pPr>
            <a:r>
              <a:rPr lang="en-US" dirty="0" smtClean="0"/>
              <a:t>	</a:t>
            </a:r>
          </a:p>
          <a:p>
            <a:pPr algn="just">
              <a:buNone/>
            </a:pPr>
            <a:endParaRPr lang="en-US" dirty="0" smtClean="0"/>
          </a:p>
          <a:p>
            <a:endParaRPr lang="en-US" dirty="0"/>
          </a:p>
        </p:txBody>
      </p:sp>
    </p:spTree>
  </p:cSld>
  <p:clrMapOvr>
    <a:masterClrMapping/>
  </p:clrMapOvr>
  <p:transition spd="slow">
    <p:dissolve/>
    <p:sndAc>
      <p:stSnd>
        <p:snd r:embed="rId2" name="click.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fontScale="90000"/>
          </a:bodyPr>
          <a:lstStyle/>
          <a:p>
            <a:r>
              <a:rPr lang="en-US" sz="1600" b="1" u="sng" dirty="0" smtClean="0"/>
              <a:t/>
            </a:r>
            <a:br>
              <a:rPr lang="en-US" sz="1600" b="1" u="sng" dirty="0" smtClean="0"/>
            </a:br>
            <a:r>
              <a:rPr lang="en-US" sz="1600" b="1" u="sng" dirty="0" smtClean="0"/>
              <a:t/>
            </a:r>
            <a:br>
              <a:rPr lang="en-US" sz="1600" b="1" u="sng" dirty="0" smtClean="0"/>
            </a:br>
            <a:r>
              <a:rPr lang="en-US" sz="1800" b="1" u="sng" dirty="0" smtClean="0"/>
              <a:t>Irving Janis (A Paper on ‘Groupthink: The Desperate Drive for Consensus at Any Cost’ in 1971)</a:t>
            </a:r>
            <a:r>
              <a:rPr lang="en-US" b="1" u="sng" dirty="0" smtClean="0"/>
              <a:t/>
            </a:r>
            <a:br>
              <a:rPr lang="en-US" b="1" u="sng" dirty="0" smtClean="0"/>
            </a:br>
            <a:endParaRPr lang="en-US" dirty="0"/>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endParaRPr lang="en-US" dirty="0" smtClean="0"/>
          </a:p>
          <a:p>
            <a:pPr algn="just"/>
            <a:r>
              <a:rPr lang="en-US" dirty="0" smtClean="0"/>
              <a:t>“Groupthink is a study of pressured for conformance – the reasons that social conformity is encountered so frequently in groups”.</a:t>
            </a:r>
          </a:p>
          <a:p>
            <a:pPr algn="just">
              <a:buNone/>
            </a:pPr>
            <a:endParaRPr lang="en-US" dirty="0" smtClean="0"/>
          </a:p>
          <a:p>
            <a:pPr algn="just"/>
            <a:r>
              <a:rPr lang="en-US" dirty="0" smtClean="0"/>
              <a:t>“The mode of thinking that persons engage in when concurrence seeking becomes so dominant in a cohesive in-group that it tends to override realistic appraisal of alternative courses of action….the desperate drive for consensus at any cost that suppresses dissent among the mighty in the corridors of power”. </a:t>
            </a:r>
          </a:p>
          <a:p>
            <a:pPr algn="just">
              <a:buNone/>
            </a:pPr>
            <a:endParaRPr lang="en-US" dirty="0" smtClean="0"/>
          </a:p>
          <a:p>
            <a:pPr algn="just"/>
            <a:r>
              <a:rPr lang="en-US" dirty="0" smtClean="0"/>
              <a:t>Review of Bay of Pigs and the decision-making processes. “The main principle of groupthink, which I offer in the spirit of Parkinson’s Law, is this: The more amiability and spirit de corps there is among the members of a policy-making in-group, the greater the danger that independent critical thinking will be replaced by groupthink, which is likely to result in irrational and dehumanizing actions directed against out-groups”.</a:t>
            </a:r>
          </a:p>
          <a:p>
            <a:endParaRPr lang="en-US" dirty="0"/>
          </a:p>
        </p:txBody>
      </p:sp>
    </p:spTree>
  </p:cSld>
  <p:clrMapOvr>
    <a:masterClrMapping/>
  </p:clrMapOvr>
  <p:transition spd="slow">
    <p:dissolve/>
    <p:sndAc>
      <p:stSnd>
        <p:snd r:embed="rId2" name="click.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and Weaknesses</a:t>
            </a:r>
            <a:endParaRPr lang="en-US" dirty="0"/>
          </a:p>
        </p:txBody>
      </p:sp>
      <p:sp>
        <p:nvSpPr>
          <p:cNvPr id="3" name="Content Placeholder 2"/>
          <p:cNvSpPr>
            <a:spLocks noGrp="1"/>
          </p:cNvSpPr>
          <p:nvPr>
            <p:ph idx="1"/>
          </p:nvPr>
        </p:nvSpPr>
        <p:spPr>
          <a:xfrm>
            <a:off x="0" y="1447800"/>
            <a:ext cx="9144000" cy="5410200"/>
          </a:xfrm>
        </p:spPr>
        <p:txBody>
          <a:bodyPr>
            <a:normAutofit fontScale="55000" lnSpcReduction="20000"/>
          </a:bodyPr>
          <a:lstStyle/>
          <a:p>
            <a:pPr>
              <a:buNone/>
            </a:pPr>
            <a:r>
              <a:rPr lang="en-US" b="1" u="sng" dirty="0" smtClean="0"/>
              <a:t>Strengths</a:t>
            </a:r>
          </a:p>
          <a:p>
            <a:pPr>
              <a:buNone/>
            </a:pPr>
            <a:endParaRPr lang="en-US" dirty="0" smtClean="0"/>
          </a:p>
          <a:p>
            <a:pPr algn="just"/>
            <a:r>
              <a:rPr lang="en-US" dirty="0" smtClean="0"/>
              <a:t>Helped address issues of leadership, motivation, teamwork, workplace environment, effects of power and influence, and other related topics. </a:t>
            </a:r>
          </a:p>
          <a:p>
            <a:pPr algn="just">
              <a:buNone/>
            </a:pPr>
            <a:endParaRPr lang="en-US" dirty="0" smtClean="0"/>
          </a:p>
          <a:p>
            <a:pPr algn="just"/>
            <a:r>
              <a:rPr lang="en-US" dirty="0" smtClean="0"/>
              <a:t>Expanded the definition and role of leadership, and its effects. </a:t>
            </a:r>
          </a:p>
          <a:p>
            <a:pPr algn="just"/>
            <a:endParaRPr lang="en-US" dirty="0" smtClean="0"/>
          </a:p>
          <a:p>
            <a:pPr algn="just"/>
            <a:r>
              <a:rPr lang="en-US" dirty="0" smtClean="0"/>
              <a:t>Stressed the importance of relationships, cohesiveness, and interdependency. </a:t>
            </a:r>
          </a:p>
          <a:p>
            <a:pPr algn="just"/>
            <a:endParaRPr lang="en-US" dirty="0" smtClean="0"/>
          </a:p>
          <a:p>
            <a:pPr algn="just"/>
            <a:r>
              <a:rPr lang="en-US" dirty="0" smtClean="0"/>
              <a:t>Theory is centered on “fit” between individual and organization, employee development, and the resulting benefits to both agency and employee. </a:t>
            </a:r>
          </a:p>
          <a:p>
            <a:pPr algn="just"/>
            <a:endParaRPr lang="en-US" dirty="0" smtClean="0"/>
          </a:p>
          <a:p>
            <a:pPr algn="just"/>
            <a:r>
              <a:rPr lang="en-US" dirty="0" smtClean="0"/>
              <a:t>It is an optimistic theory, not focused on conflict between individuals and organizations (as other theories often do). </a:t>
            </a:r>
          </a:p>
          <a:p>
            <a:pPr algn="just"/>
            <a:endParaRPr lang="en-US" dirty="0" smtClean="0"/>
          </a:p>
          <a:p>
            <a:pPr algn="just"/>
            <a:r>
              <a:rPr lang="en-US" dirty="0" smtClean="0"/>
              <a:t>The Hawthorne Effect helped shed light on employee productivity. </a:t>
            </a:r>
          </a:p>
          <a:p>
            <a:pPr algn="just"/>
            <a:endParaRPr lang="en-US" dirty="0" smtClean="0"/>
          </a:p>
          <a:p>
            <a:pPr algn="just"/>
            <a:r>
              <a:rPr lang="en-US" dirty="0" smtClean="0"/>
              <a:t>Theories X and Y added a new lens for behavioral studies.</a:t>
            </a:r>
            <a:endParaRPr lang="en-US" dirty="0"/>
          </a:p>
        </p:txBody>
      </p:sp>
    </p:spTree>
  </p:cSld>
  <p:clrMapOvr>
    <a:masterClrMapping/>
  </p:clrMapOvr>
  <p:transition spd="slow">
    <p:dissolve/>
    <p:sndAc>
      <p:stSnd>
        <p:snd r:embed="rId2" name="click.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lstStyle/>
          <a:p>
            <a:r>
              <a:rPr lang="en-US" b="1" u="sng" dirty="0" smtClean="0"/>
              <a:t>Weaknesses </a:t>
            </a:r>
            <a:endParaRPr lang="en-US" dirty="0"/>
          </a:p>
        </p:txBody>
      </p:sp>
      <p:sp>
        <p:nvSpPr>
          <p:cNvPr id="3" name="Content Placeholder 2"/>
          <p:cNvSpPr>
            <a:spLocks noGrp="1"/>
          </p:cNvSpPr>
          <p:nvPr>
            <p:ph idx="1"/>
          </p:nvPr>
        </p:nvSpPr>
        <p:spPr>
          <a:xfrm>
            <a:off x="0" y="1447800"/>
            <a:ext cx="9144000" cy="5410200"/>
          </a:xfrm>
        </p:spPr>
        <p:txBody>
          <a:bodyPr>
            <a:normAutofit fontScale="92500" lnSpcReduction="10000"/>
          </a:bodyPr>
          <a:lstStyle/>
          <a:p>
            <a:pPr>
              <a:buNone/>
            </a:pPr>
            <a:r>
              <a:rPr lang="en-US" dirty="0" smtClean="0"/>
              <a:t>	</a:t>
            </a:r>
          </a:p>
          <a:p>
            <a:pPr algn="just"/>
            <a:r>
              <a:rPr lang="en-US" dirty="0" smtClean="0"/>
              <a:t>Perhaps places too much importance on consideration for the employee. </a:t>
            </a:r>
          </a:p>
          <a:p>
            <a:pPr algn="just"/>
            <a:endParaRPr lang="en-US" dirty="0" smtClean="0"/>
          </a:p>
          <a:p>
            <a:pPr algn="just"/>
            <a:r>
              <a:rPr lang="en-US" dirty="0" smtClean="0"/>
              <a:t>Considers productivity through the lens of employee behavior, not the other way around. </a:t>
            </a:r>
          </a:p>
          <a:p>
            <a:pPr algn="just"/>
            <a:endParaRPr lang="en-US" dirty="0" smtClean="0"/>
          </a:p>
          <a:p>
            <a:pPr algn="just"/>
            <a:r>
              <a:rPr lang="en-US" dirty="0" smtClean="0"/>
              <a:t>Critics claim some aspects, including Maslow’s contributions, are not supported empirically and “oversimplifies the complex structure of human needs and motivations”. </a:t>
            </a:r>
            <a:endParaRPr lang="en-US" dirty="0"/>
          </a:p>
        </p:txBody>
      </p:sp>
    </p:spTree>
  </p:cSld>
  <p:clrMapOvr>
    <a:masterClrMapping/>
  </p:clrMapOvr>
  <p:transition spd="slow">
    <p:dissolve/>
    <p:sndAc>
      <p:stSnd>
        <p:snd r:embed="rId2" name="click.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a:buNone/>
            </a:pPr>
            <a:r>
              <a:rPr lang="en-US" dirty="0" smtClean="0"/>
              <a:t>Question Hour</a:t>
            </a:r>
            <a:endParaRPr lang="en-US" dirty="0"/>
          </a:p>
        </p:txBody>
      </p:sp>
    </p:spTree>
  </p:cSld>
  <p:clrMapOvr>
    <a:masterClrMapping/>
  </p:clrMapOvr>
  <p:transition spd="slow">
    <p:dissolve/>
    <p:sndAc>
      <p:stSnd>
        <p:snd r:embed="rId2" name="click.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sz="2400" b="1" dirty="0" smtClean="0">
                <a:latin typeface="Times New Roman" pitchFamily="18" charset="0"/>
                <a:cs typeface="Times New Roman" pitchFamily="18" charset="0"/>
              </a:rPr>
              <a:t>Dominant Model, Metaphor, Underlying Assumptions: </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0" y="1447800"/>
            <a:ext cx="9144000" cy="5410200"/>
          </a:xfrm>
        </p:spPr>
        <p:txBody>
          <a:bodyPr>
            <a:normAutofit fontScale="47500" lnSpcReduction="20000"/>
          </a:bodyPr>
          <a:lstStyle/>
          <a:p>
            <a:pPr algn="just">
              <a:buNone/>
            </a:pPr>
            <a:r>
              <a:rPr lang="en-US" dirty="0" smtClean="0"/>
              <a:t>	</a:t>
            </a:r>
          </a:p>
          <a:p>
            <a:pPr algn="just">
              <a:buNone/>
            </a:pPr>
            <a:r>
              <a:rPr lang="en-US" sz="5100" dirty="0" smtClean="0"/>
              <a:t>	1. Organizations exist to serve human needs (not the reverse). </a:t>
            </a:r>
          </a:p>
          <a:p>
            <a:pPr algn="just">
              <a:buNone/>
            </a:pPr>
            <a:endParaRPr lang="en-US" sz="5100" dirty="0" smtClean="0"/>
          </a:p>
          <a:p>
            <a:pPr algn="just">
              <a:buNone/>
            </a:pPr>
            <a:r>
              <a:rPr lang="en-US" sz="5100" dirty="0" smtClean="0"/>
              <a:t>	2. Organizations and people need each other. For instance, organizations need ideas, energy, and talent; people need careers, salaries, and work opportunities. </a:t>
            </a:r>
          </a:p>
          <a:p>
            <a:pPr algn="just">
              <a:buNone/>
            </a:pPr>
            <a:endParaRPr lang="en-US" sz="5100" dirty="0" smtClean="0"/>
          </a:p>
          <a:p>
            <a:pPr algn="just">
              <a:buNone/>
            </a:pPr>
            <a:r>
              <a:rPr lang="en-US" sz="5100" dirty="0" smtClean="0"/>
              <a:t>	3. When the fit between the individual and the organization is poor, one or both will suffer. Individuals will be exploited, or will seek to exploit the organization, or both.</a:t>
            </a:r>
          </a:p>
          <a:p>
            <a:pPr algn="just">
              <a:buNone/>
            </a:pPr>
            <a:endParaRPr lang="en-US" sz="5100" dirty="0" smtClean="0"/>
          </a:p>
          <a:p>
            <a:pPr algn="just">
              <a:buNone/>
            </a:pPr>
            <a:r>
              <a:rPr lang="en-US" sz="5100" dirty="0" smtClean="0"/>
              <a:t>	4. A good fit between individual and organization benefits both. Humans find meaningful and satisfying work, and organizations get the human talent and energy that they need. </a:t>
            </a:r>
          </a:p>
          <a:p>
            <a:pPr>
              <a:buNone/>
            </a:pPr>
            <a:endParaRPr lang="en-US" dirty="0" smtClean="0"/>
          </a:p>
        </p:txBody>
      </p:sp>
    </p:spTree>
  </p:cSld>
  <p:clrMapOvr>
    <a:masterClrMapping/>
  </p:clrMapOvr>
  <p:transition spd="slow">
    <p:dissolve/>
    <p:sndAc>
      <p:stSnd>
        <p:snd r:embed="rId2" name="click.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endParaRPr lang="en-US" dirty="0"/>
          </a:p>
        </p:txBody>
      </p:sp>
      <p:sp>
        <p:nvSpPr>
          <p:cNvPr id="3" name="Content Placeholder 2"/>
          <p:cNvSpPr>
            <a:spLocks noGrp="1"/>
          </p:cNvSpPr>
          <p:nvPr>
            <p:ph idx="1"/>
          </p:nvPr>
        </p:nvSpPr>
        <p:spPr>
          <a:xfrm>
            <a:off x="0" y="1066800"/>
            <a:ext cx="9144000" cy="5791200"/>
          </a:xfrm>
        </p:spPr>
        <p:txBody>
          <a:bodyPr>
            <a:normAutofit fontScale="70000" lnSpcReduction="20000"/>
          </a:bodyPr>
          <a:lstStyle/>
          <a:p>
            <a:pPr algn="just"/>
            <a:r>
              <a:rPr lang="en-US" dirty="0" smtClean="0"/>
              <a:t>Behavioral scientists focused attention on seeking to answer questions, such as how organizations could and should allow and encourage their people to grow and develop. </a:t>
            </a:r>
          </a:p>
          <a:p>
            <a:pPr algn="just">
              <a:buNone/>
            </a:pPr>
            <a:r>
              <a:rPr lang="en-US" dirty="0" smtClean="0"/>
              <a:t> </a:t>
            </a:r>
          </a:p>
          <a:p>
            <a:pPr algn="just"/>
            <a:r>
              <a:rPr lang="en-US" dirty="0" smtClean="0"/>
              <a:t>From this perspective, it is assumed that organizational creativity, flexibility, and prosperity flow naturally from employee growth and development.</a:t>
            </a:r>
          </a:p>
          <a:p>
            <a:pPr algn="just">
              <a:buNone/>
            </a:pPr>
            <a:r>
              <a:rPr lang="en-US" dirty="0" smtClean="0"/>
              <a:t> </a:t>
            </a:r>
          </a:p>
          <a:p>
            <a:pPr algn="just"/>
            <a:r>
              <a:rPr lang="en-US" dirty="0" smtClean="0"/>
              <a:t>The essence of the relationship between organizations and people is redefined from dependence to codependence.</a:t>
            </a:r>
          </a:p>
          <a:p>
            <a:pPr algn="just">
              <a:buNone/>
            </a:pPr>
            <a:r>
              <a:rPr lang="en-US" dirty="0" smtClean="0"/>
              <a:t> </a:t>
            </a:r>
          </a:p>
          <a:p>
            <a:pPr algn="just"/>
            <a:r>
              <a:rPr lang="en-US" dirty="0" smtClean="0"/>
              <a:t>People are considered to be as important as or more important than the organization itself.</a:t>
            </a:r>
          </a:p>
          <a:p>
            <a:pPr algn="just">
              <a:buNone/>
            </a:pPr>
            <a:r>
              <a:rPr lang="en-US" dirty="0" smtClean="0"/>
              <a:t> </a:t>
            </a:r>
          </a:p>
          <a:p>
            <a:pPr algn="just"/>
            <a:r>
              <a:rPr lang="en-US" dirty="0" smtClean="0"/>
              <a:t>Because the organizational behavior perspective places a very high value on humans as individuals, things typically are done openly, including providing employees with information they need to make informed decisions with free will about their future.</a:t>
            </a:r>
          </a:p>
          <a:p>
            <a:pPr algn="just"/>
            <a:endParaRPr lang="en-US" dirty="0" smtClean="0"/>
          </a:p>
          <a:p>
            <a:pPr algn="just"/>
            <a:endParaRPr lang="en-US" dirty="0"/>
          </a:p>
        </p:txBody>
      </p:sp>
    </p:spTree>
  </p:cSld>
  <p:clrMapOvr>
    <a:masterClrMapping/>
  </p:clrMapOvr>
  <p:transition spd="slow">
    <p:dissolve/>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lstStyle/>
          <a:p>
            <a:endParaRPr lang="en-US" dirty="0"/>
          </a:p>
        </p:txBody>
      </p:sp>
      <p:sp>
        <p:nvSpPr>
          <p:cNvPr id="3" name="Content Placeholder 2"/>
          <p:cNvSpPr>
            <a:spLocks noGrp="1"/>
          </p:cNvSpPr>
          <p:nvPr>
            <p:ph idx="1"/>
          </p:nvPr>
        </p:nvSpPr>
        <p:spPr>
          <a:xfrm>
            <a:off x="0" y="1447800"/>
            <a:ext cx="9144000" cy="5410200"/>
          </a:xfrm>
        </p:spPr>
        <p:txBody>
          <a:bodyPr>
            <a:normAutofit/>
          </a:bodyPr>
          <a:lstStyle/>
          <a:p>
            <a:pPr algn="just"/>
            <a:r>
              <a:rPr lang="en-US" dirty="0" smtClean="0"/>
              <a:t>The organization is not the independent variable to be manipulated in order to change behavior, even though organizations pay employees to help them achieve organizational goals. Instead, the organization must be seen as the context in which behavior occurs. It is both an independent and dependent variable. The organization influences human behavior just as behavior shapes the organization.</a:t>
            </a:r>
          </a:p>
        </p:txBody>
      </p:sp>
    </p:spTree>
  </p:cSld>
  <p:clrMapOvr>
    <a:masterClrMapping/>
  </p:clrMapOvr>
  <p:transition spd="slow">
    <p:dissolve/>
    <p:sndAc>
      <p:stSnd>
        <p:snd r:embed="rId2" name="click.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11162"/>
          </a:xfrm>
        </p:spPr>
        <p:txBody>
          <a:bodyPr>
            <a:normAutofit fontScale="90000"/>
          </a:bodyPr>
          <a:lstStyle/>
          <a:p>
            <a:endParaRPr lang="en-US" dirty="0"/>
          </a:p>
        </p:txBody>
      </p:sp>
      <p:sp>
        <p:nvSpPr>
          <p:cNvPr id="3" name="Content Placeholder 2"/>
          <p:cNvSpPr>
            <a:spLocks noGrp="1"/>
          </p:cNvSpPr>
          <p:nvPr>
            <p:ph idx="1"/>
          </p:nvPr>
        </p:nvSpPr>
        <p:spPr>
          <a:xfrm>
            <a:off x="0" y="1447800"/>
            <a:ext cx="9144000" cy="5410200"/>
          </a:xfrm>
        </p:spPr>
        <p:txBody>
          <a:bodyPr>
            <a:normAutofit fontScale="70000" lnSpcReduction="20000"/>
          </a:bodyPr>
          <a:lstStyle/>
          <a:p>
            <a:pPr algn="just">
              <a:buNone/>
            </a:pPr>
            <a:r>
              <a:rPr lang="en-US" dirty="0" smtClean="0"/>
              <a:t>Enormous field of study with many subfields. Most pervasive themes: </a:t>
            </a:r>
          </a:p>
          <a:p>
            <a:pPr algn="just">
              <a:buNone/>
            </a:pPr>
            <a:endParaRPr lang="en-US" dirty="0" smtClean="0"/>
          </a:p>
          <a:p>
            <a:pPr algn="just">
              <a:buNone/>
            </a:pPr>
            <a:r>
              <a:rPr lang="en-US" dirty="0" smtClean="0"/>
              <a:t>o Leadership </a:t>
            </a:r>
          </a:p>
          <a:p>
            <a:pPr algn="just">
              <a:buNone/>
            </a:pPr>
            <a:r>
              <a:rPr lang="en-US" dirty="0" smtClean="0"/>
              <a:t>o Motivation </a:t>
            </a:r>
          </a:p>
          <a:p>
            <a:pPr algn="just">
              <a:buNone/>
            </a:pPr>
            <a:r>
              <a:rPr lang="en-US" dirty="0" smtClean="0"/>
              <a:t>o Individuals in teams and groups </a:t>
            </a:r>
          </a:p>
          <a:p>
            <a:pPr algn="just">
              <a:buNone/>
            </a:pPr>
            <a:r>
              <a:rPr lang="en-US" dirty="0" smtClean="0"/>
              <a:t>o Effects of the work environment </a:t>
            </a:r>
          </a:p>
          <a:p>
            <a:pPr algn="just">
              <a:buNone/>
            </a:pPr>
            <a:r>
              <a:rPr lang="en-US" dirty="0" smtClean="0"/>
              <a:t>o Power and influence </a:t>
            </a:r>
          </a:p>
          <a:p>
            <a:pPr algn="just">
              <a:buNone/>
            </a:pPr>
            <a:r>
              <a:rPr lang="en-US" dirty="0" smtClean="0"/>
              <a:t>o Organizational change </a:t>
            </a:r>
          </a:p>
          <a:p>
            <a:pPr algn="just">
              <a:buNone/>
            </a:pPr>
            <a:endParaRPr lang="en-US" dirty="0" smtClean="0"/>
          </a:p>
          <a:p>
            <a:pPr algn="just">
              <a:buNone/>
            </a:pPr>
            <a:r>
              <a:rPr lang="en-US" dirty="0" smtClean="0"/>
              <a:t>• The most optimistic of all perspectives or schools of organization theory and “They hold a promise for humankind”. </a:t>
            </a:r>
          </a:p>
          <a:p>
            <a:pPr algn="just">
              <a:buNone/>
            </a:pPr>
            <a:endParaRPr lang="en-US" dirty="0" smtClean="0"/>
          </a:p>
          <a:p>
            <a:pPr algn="just">
              <a:buNone/>
            </a:pPr>
            <a:r>
              <a:rPr lang="en-US" dirty="0" smtClean="0"/>
              <a:t>• People and organizations will grow and prosper together.</a:t>
            </a:r>
          </a:p>
          <a:p>
            <a:pPr algn="just">
              <a:buNone/>
            </a:pPr>
            <a:r>
              <a:rPr lang="en-US" dirty="0" smtClean="0"/>
              <a:t> </a:t>
            </a:r>
          </a:p>
          <a:p>
            <a:pPr algn="just">
              <a:buNone/>
            </a:pPr>
            <a:r>
              <a:rPr lang="en-US" dirty="0" smtClean="0"/>
              <a:t>• Individuals and organizations are not necessarily antagonists.</a:t>
            </a:r>
          </a:p>
        </p:txBody>
      </p:sp>
    </p:spTree>
  </p:cSld>
  <p:clrMapOvr>
    <a:masterClrMapping/>
  </p:clrMapOvr>
  <p:transition spd="slow">
    <p:dissolve/>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a:bodyPr>
          <a:lstStyle/>
          <a:p>
            <a:r>
              <a:rPr lang="en-US" dirty="0" smtClean="0"/>
              <a:t>Major Theorists and Contributions: </a:t>
            </a:r>
            <a:endParaRPr lang="en-US" dirty="0"/>
          </a:p>
        </p:txBody>
      </p:sp>
      <p:sp>
        <p:nvSpPr>
          <p:cNvPr id="3" name="Content Placeholder 2"/>
          <p:cNvSpPr>
            <a:spLocks noGrp="1"/>
          </p:cNvSpPr>
          <p:nvPr>
            <p:ph idx="1"/>
          </p:nvPr>
        </p:nvSpPr>
        <p:spPr>
          <a:xfrm>
            <a:off x="0" y="1447800"/>
            <a:ext cx="9144000" cy="5410200"/>
          </a:xfrm>
        </p:spPr>
        <p:txBody>
          <a:bodyPr>
            <a:normAutofit fontScale="62500" lnSpcReduction="20000"/>
          </a:bodyPr>
          <a:lstStyle/>
          <a:p>
            <a:pPr algn="just">
              <a:buNone/>
            </a:pPr>
            <a:r>
              <a:rPr lang="en-US" dirty="0" smtClean="0"/>
              <a:t>	</a:t>
            </a:r>
            <a:r>
              <a:rPr lang="en-US" b="1" u="sng" dirty="0" smtClean="0"/>
              <a:t>Elton Mayo team Western Electric Co., began in 1927 in Hawthorne </a:t>
            </a:r>
          </a:p>
          <a:p>
            <a:pPr algn="just">
              <a:buNone/>
            </a:pPr>
            <a:endParaRPr lang="en-US" dirty="0" smtClean="0"/>
          </a:p>
          <a:p>
            <a:pPr algn="just">
              <a:buNone/>
            </a:pPr>
            <a:r>
              <a:rPr lang="en-US" dirty="0" smtClean="0"/>
              <a:t>• 	The single most significant set of events that preceded and presaged a conscious theory of organizational behavior. </a:t>
            </a:r>
          </a:p>
          <a:p>
            <a:pPr algn="just">
              <a:buNone/>
            </a:pPr>
            <a:endParaRPr lang="en-US" dirty="0" smtClean="0"/>
          </a:p>
          <a:p>
            <a:pPr algn="just">
              <a:buNone/>
            </a:pPr>
            <a:r>
              <a:rPr lang="en-US" dirty="0" smtClean="0"/>
              <a:t>• 	Intended to “fit into the mold of classical organization theory thinking”. </a:t>
            </a:r>
          </a:p>
          <a:p>
            <a:pPr algn="just">
              <a:buNone/>
            </a:pPr>
            <a:endParaRPr lang="en-US" dirty="0" smtClean="0"/>
          </a:p>
          <a:p>
            <a:pPr algn="just">
              <a:buNone/>
            </a:pPr>
            <a:r>
              <a:rPr lang="en-US" dirty="0" smtClean="0"/>
              <a:t>• 	Laid the foundation “for a set of assumptions that would be fully articulated and would displace the assumptions of classical organization theory twenty years later”. </a:t>
            </a:r>
          </a:p>
          <a:p>
            <a:pPr algn="just">
              <a:buNone/>
            </a:pPr>
            <a:endParaRPr lang="en-US" dirty="0" smtClean="0"/>
          </a:p>
          <a:p>
            <a:pPr algn="just">
              <a:buNone/>
            </a:pPr>
            <a:r>
              <a:rPr lang="en-US" dirty="0" smtClean="0"/>
              <a:t>• 	The experiments showed “that complex, interacting variables make the difference in motivating people – things like attention paid to workers as individuals, workers’ control over their own work, differences between individuals’ needs, management’s willingness to listen, group norms, and direct feedback”.</a:t>
            </a:r>
          </a:p>
          <a:p>
            <a:pPr algn="just">
              <a:buNone/>
            </a:pPr>
            <a:endParaRPr lang="en-US" dirty="0" smtClean="0"/>
          </a:p>
          <a:p>
            <a:pPr algn="just">
              <a:buNone/>
            </a:pPr>
            <a:r>
              <a:rPr lang="en-US" dirty="0" smtClean="0"/>
              <a:t>• “Hawthorn Effect”, Hawthorne experiments. </a:t>
            </a:r>
            <a:endParaRPr lang="en-US" dirty="0"/>
          </a:p>
        </p:txBody>
      </p:sp>
    </p:spTree>
  </p:cSld>
  <p:clrMapOvr>
    <a:masterClrMapping/>
  </p:clrMapOvr>
  <p:transition spd="slow">
    <p:dissolve/>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sz="3100" b="1" u="sng" dirty="0" smtClean="0"/>
              <a:t>Fritz J. Roethlisberger – The Hawthorne Experiments</a:t>
            </a:r>
            <a:r>
              <a:rPr lang="en-US" sz="3100" dirty="0" smtClean="0"/>
              <a:t> </a:t>
            </a:r>
            <a:r>
              <a:rPr lang="en-US" sz="4400" dirty="0" smtClean="0"/>
              <a:t/>
            </a:r>
            <a:br>
              <a:rPr lang="en-US" sz="4400" dirty="0" smtClean="0"/>
            </a:br>
            <a:endParaRPr lang="en-US" dirty="0"/>
          </a:p>
        </p:txBody>
      </p:sp>
      <p:sp>
        <p:nvSpPr>
          <p:cNvPr id="3" name="Content Placeholder 2"/>
          <p:cNvSpPr>
            <a:spLocks noGrp="1"/>
          </p:cNvSpPr>
          <p:nvPr>
            <p:ph idx="1"/>
          </p:nvPr>
        </p:nvSpPr>
        <p:spPr>
          <a:xfrm>
            <a:off x="0" y="914400"/>
            <a:ext cx="9144000" cy="5943600"/>
          </a:xfrm>
        </p:spPr>
        <p:txBody>
          <a:bodyPr>
            <a:normAutofit fontScale="70000" lnSpcReduction="20000"/>
          </a:bodyPr>
          <a:lstStyle/>
          <a:p>
            <a:endParaRPr lang="en-US" dirty="0" smtClean="0"/>
          </a:p>
          <a:p>
            <a:pPr algn="just"/>
            <a:r>
              <a:rPr lang="en-US" dirty="0" smtClean="0"/>
              <a:t>In 1937, Roethlisberger and William John Dickson published the first comprehensive findings of the </a:t>
            </a:r>
            <a:r>
              <a:rPr lang="en-US" dirty="0" smtClean="0">
                <a:hlinkClick r:id="rId3" tooltip="Hawthorne experiments"/>
              </a:rPr>
              <a:t>Hawthorne experiments</a:t>
            </a:r>
            <a:r>
              <a:rPr lang="en-US" dirty="0" smtClean="0"/>
              <a:t>. He also authored </a:t>
            </a:r>
            <a:r>
              <a:rPr lang="en-US" i="1" dirty="0" smtClean="0"/>
              <a:t>Management and the Worker</a:t>
            </a:r>
            <a:r>
              <a:rPr lang="en-US" dirty="0" smtClean="0"/>
              <a:t> in 1939. The book was voted the tenth most influential management book of the 20th century in a poll of the Fellows of the </a:t>
            </a:r>
            <a:r>
              <a:rPr lang="en-US" dirty="0" smtClean="0">
                <a:hlinkClick r:id="rId4" tooltip="Academy of Management"/>
              </a:rPr>
              <a:t>Academy of Management</a:t>
            </a:r>
            <a:r>
              <a:rPr lang="en-US" dirty="0" smtClean="0"/>
              <a:t>.</a:t>
            </a:r>
            <a:endParaRPr lang="en-US" baseline="30000" dirty="0" smtClean="0"/>
          </a:p>
          <a:p>
            <a:pPr algn="just"/>
            <a:endParaRPr lang="en-US" baseline="30000" dirty="0" smtClean="0"/>
          </a:p>
          <a:p>
            <a:pPr algn="just"/>
            <a:r>
              <a:rPr lang="en-US" dirty="0" smtClean="0"/>
              <a:t>“First, we have to learn to recognize a human problem when we see one; and, second, upon recognizing it, we have to learn to deal with it as such and not as if it were something else”.</a:t>
            </a:r>
          </a:p>
          <a:p>
            <a:pPr algn="just">
              <a:buNone/>
            </a:pPr>
            <a:endParaRPr lang="en-US" dirty="0" smtClean="0"/>
          </a:p>
          <a:p>
            <a:pPr algn="just"/>
            <a:r>
              <a:rPr lang="en-US" dirty="0" smtClean="0"/>
              <a:t>“A human problem to be brought to a human solution requires human data and human tools”.</a:t>
            </a:r>
          </a:p>
          <a:p>
            <a:pPr algn="just">
              <a:buNone/>
            </a:pPr>
            <a:endParaRPr lang="en-US" dirty="0" smtClean="0"/>
          </a:p>
          <a:p>
            <a:pPr algn="just"/>
            <a:r>
              <a:rPr lang="en-US" dirty="0" smtClean="0"/>
              <a:t>“If this civilization is to survive, we must obtain a new understanding of human motivation and behavior in business organizations – and understanding which can be simply but effectively practiced”.</a:t>
            </a:r>
            <a:endParaRPr lang="en-US" dirty="0"/>
          </a:p>
        </p:txBody>
      </p:sp>
    </p:spTree>
  </p:cSld>
  <p:clrMapOvr>
    <a:masterClrMapping/>
  </p:clrMapOvr>
  <p:transition spd="slow">
    <p:dissolve/>
    <p:sndAc>
      <p:stSnd>
        <p:snd r:embed="rId2" name="click.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r>
              <a:rPr lang="en-US" sz="2400" b="1" u="sng" dirty="0" smtClean="0"/>
              <a:t>Mary Parker Follett (‘The Giving Orders’ An Essay in 1926) </a:t>
            </a:r>
            <a:endParaRPr lang="en-US" sz="2400" dirty="0"/>
          </a:p>
        </p:txBody>
      </p:sp>
      <p:sp>
        <p:nvSpPr>
          <p:cNvPr id="3" name="Content Placeholder 2"/>
          <p:cNvSpPr>
            <a:spLocks noGrp="1"/>
          </p:cNvSpPr>
          <p:nvPr>
            <p:ph idx="1"/>
          </p:nvPr>
        </p:nvSpPr>
        <p:spPr>
          <a:xfrm>
            <a:off x="0" y="914400"/>
            <a:ext cx="9144000" cy="5943600"/>
          </a:xfrm>
        </p:spPr>
        <p:txBody>
          <a:bodyPr>
            <a:normAutofit lnSpcReduction="10000"/>
          </a:bodyPr>
          <a:lstStyle/>
          <a:p>
            <a:pPr algn="just">
              <a:buNone/>
            </a:pPr>
            <a:r>
              <a:rPr lang="en-US" b="1" dirty="0" smtClean="0"/>
              <a:t>	</a:t>
            </a:r>
            <a:r>
              <a:rPr lang="en-US" dirty="0" smtClean="0"/>
              <a:t>Follett is known to be "Mother of Modern Management.</a:t>
            </a:r>
          </a:p>
          <a:p>
            <a:pPr algn="just">
              <a:buNone/>
            </a:pPr>
            <a:endParaRPr lang="en-US" dirty="0" smtClean="0"/>
          </a:p>
          <a:p>
            <a:pPr algn="just">
              <a:buNone/>
            </a:pPr>
            <a:r>
              <a:rPr lang="en-US" dirty="0" smtClean="0"/>
              <a:t>	“How orders should be given in any organization: They should be depersonalized ‘to unite all concerned in a study of the situation, to discover the law of the situation and obey that”. </a:t>
            </a:r>
          </a:p>
          <a:p>
            <a:pPr algn="just">
              <a:buNone/>
            </a:pPr>
            <a:endParaRPr lang="en-US" dirty="0" smtClean="0"/>
          </a:p>
          <a:p>
            <a:pPr algn="just">
              <a:buNone/>
            </a:pPr>
            <a:r>
              <a:rPr lang="en-US" dirty="0" smtClean="0"/>
              <a:t>	“People do not like to be ordered even to take a holiday” and “The wish to govern one’s life is, of course, one of the most fundamental feelings in every human being”.</a:t>
            </a:r>
            <a:endParaRPr lang="en-US" dirty="0"/>
          </a:p>
        </p:txBody>
      </p:sp>
    </p:spTree>
  </p:cSld>
  <p:clrMapOvr>
    <a:masterClrMapping/>
  </p:clrMapOvr>
  <p:transition spd="slow">
    <p:dissolve/>
    <p:sndAc>
      <p:stSnd>
        <p:snd r:embed="rId2" name="click.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868362"/>
          </a:xfrm>
        </p:spPr>
        <p:txBody>
          <a:bodyPr>
            <a:normAutofit fontScale="90000"/>
          </a:bodyPr>
          <a:lstStyle/>
          <a:p>
            <a:r>
              <a:rPr lang="en-US" sz="2200" b="1" u="sng" dirty="0" smtClean="0"/>
              <a:t>Abraham Maslow (A Paper on ‘A Theory of Human Motivation’ in 1943)</a:t>
            </a:r>
            <a:r>
              <a:rPr lang="en-US" b="1" u="sng" dirty="0" smtClean="0"/>
              <a:t/>
            </a:r>
            <a:br>
              <a:rPr lang="en-US" b="1" u="sng" dirty="0" smtClean="0"/>
            </a:br>
            <a:endParaRPr lang="en-US" dirty="0"/>
          </a:p>
        </p:txBody>
      </p:sp>
      <p:sp>
        <p:nvSpPr>
          <p:cNvPr id="3" name="Content Placeholder 2"/>
          <p:cNvSpPr>
            <a:spLocks noGrp="1"/>
          </p:cNvSpPr>
          <p:nvPr>
            <p:ph idx="1"/>
          </p:nvPr>
        </p:nvSpPr>
        <p:spPr>
          <a:xfrm>
            <a:off x="0" y="1447800"/>
            <a:ext cx="9144000" cy="5410200"/>
          </a:xfrm>
        </p:spPr>
        <p:txBody>
          <a:bodyPr>
            <a:normAutofit fontScale="40000" lnSpcReduction="20000"/>
          </a:bodyPr>
          <a:lstStyle/>
          <a:p>
            <a:pPr>
              <a:buNone/>
            </a:pPr>
            <a:endParaRPr lang="en-US" b="1" u="sng" dirty="0" smtClean="0"/>
          </a:p>
          <a:p>
            <a:r>
              <a:rPr lang="en-US" sz="3500" dirty="0" smtClean="0"/>
              <a:t>“There are at least five sets of goals, which we may call basic needs. These are briefly physiological, safety, love, esteem, and self-actualization”</a:t>
            </a:r>
          </a:p>
          <a:p>
            <a:endParaRPr lang="en-US" sz="3500" dirty="0" smtClean="0"/>
          </a:p>
          <a:p>
            <a:r>
              <a:rPr lang="en-US" sz="3500" dirty="0" smtClean="0"/>
              <a:t>“These basic goals are related to each other, being arranged in a hierarchical of prepotency”.</a:t>
            </a:r>
          </a:p>
          <a:p>
            <a:endParaRPr lang="en-US" sz="3500" dirty="0" smtClean="0"/>
          </a:p>
          <a:p>
            <a:r>
              <a:rPr lang="en-US" sz="3500" dirty="0" smtClean="0"/>
              <a:t>“Any thwarting or possibility of thwarting of these basic human goals, or danger to the defenses which protect them, or to the conditions upon which they ret, is considered to be a psychological threat”</a:t>
            </a:r>
          </a:p>
          <a:p>
            <a:endParaRPr lang="en-US" sz="3500" dirty="0" smtClean="0"/>
          </a:p>
          <a:p>
            <a:pPr algn="just"/>
            <a:r>
              <a:rPr lang="en-US" sz="3500" dirty="0" smtClean="0"/>
              <a:t>“All humans have needs that underlie their motivational structure”. </a:t>
            </a:r>
          </a:p>
          <a:p>
            <a:pPr algn="just">
              <a:buNone/>
            </a:pPr>
            <a:endParaRPr lang="en-US" sz="3500" dirty="0" smtClean="0"/>
          </a:p>
          <a:p>
            <a:pPr algn="just"/>
            <a:r>
              <a:rPr lang="en-US" sz="3500" dirty="0" smtClean="0"/>
              <a:t>“As lower levels of needs are satisfied, they no longer ‘drive’ behavior”.</a:t>
            </a:r>
          </a:p>
          <a:p>
            <a:pPr algn="just">
              <a:buNone/>
            </a:pPr>
            <a:endParaRPr lang="en-US" sz="3500" dirty="0" smtClean="0"/>
          </a:p>
          <a:p>
            <a:pPr algn="just"/>
            <a:r>
              <a:rPr lang="en-US" sz="3500" dirty="0" smtClean="0"/>
              <a:t>“Satisfied needs are not motivators”.</a:t>
            </a:r>
          </a:p>
          <a:p>
            <a:pPr algn="just">
              <a:buNone/>
            </a:pPr>
            <a:endParaRPr lang="en-US" sz="3500" dirty="0" smtClean="0"/>
          </a:p>
          <a:p>
            <a:pPr algn="just"/>
            <a:r>
              <a:rPr lang="en-US" sz="3500" dirty="0" smtClean="0"/>
              <a:t>“As lower-level needs of workers become satisfied, higher-order needs take over as the motivating forces”.</a:t>
            </a:r>
          </a:p>
          <a:p>
            <a:pPr algn="just">
              <a:buNone/>
            </a:pPr>
            <a:endParaRPr lang="en-US" sz="3500" dirty="0" smtClean="0"/>
          </a:p>
          <a:p>
            <a:pPr algn="just"/>
            <a:r>
              <a:rPr lang="en-US" sz="3500" dirty="0" smtClean="0"/>
              <a:t>Few empirical studies have supported his theory, but his theory “continues to occupy a most honored and prominent place in organizational behavior”.</a:t>
            </a:r>
          </a:p>
        </p:txBody>
      </p:sp>
    </p:spTree>
  </p:cSld>
  <p:clrMapOvr>
    <a:masterClrMapping/>
  </p:clrMapOvr>
  <p:transition spd="slow">
    <p:dissolve/>
    <p:sndAc>
      <p:stSnd>
        <p:snd r:embed="rId2" name="click.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1496</TotalTime>
  <Words>799</Words>
  <Application>Microsoft Office PowerPoint</Application>
  <PresentationFormat>On-screen Show (4:3)</PresentationFormat>
  <Paragraphs>126</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Gill Sans MT</vt:lpstr>
      <vt:lpstr>Times New Roman</vt:lpstr>
      <vt:lpstr>Verdana</vt:lpstr>
      <vt:lpstr>Wingdings 2</vt:lpstr>
      <vt:lpstr>Solstice</vt:lpstr>
      <vt:lpstr>School: Human Relations Theory/Organizational Behavior Perspective</vt:lpstr>
      <vt:lpstr>Dominant Model, Metaphor, Underlying Assumptions: </vt:lpstr>
      <vt:lpstr>PowerPoint Presentation</vt:lpstr>
      <vt:lpstr>PowerPoint Presentation</vt:lpstr>
      <vt:lpstr>PowerPoint Presentation</vt:lpstr>
      <vt:lpstr>Major Theorists and Contributions: </vt:lpstr>
      <vt:lpstr>Fritz J. Roethlisberger – The Hawthorne Experiments  </vt:lpstr>
      <vt:lpstr>Mary Parker Follett (‘The Giving Orders’ An Essay in 1926) </vt:lpstr>
      <vt:lpstr>Abraham Maslow (A Paper on ‘A Theory of Human Motivation’ in 1943) </vt:lpstr>
      <vt:lpstr>Douglas M. McGregor (A book on ‘The human side of Enterprise’ in 1960) </vt:lpstr>
      <vt:lpstr>  Irving Janis (A Paper on ‘Groupthink: The Desperate Drive for Consensus at Any Cost’ in 1971) </vt:lpstr>
      <vt:lpstr>Strengths and Weaknesses</vt:lpstr>
      <vt:lpstr>Weaknesses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Negotiation</dc:title>
  <dc:creator>User</dc:creator>
  <cp:lastModifiedBy>WIN10</cp:lastModifiedBy>
  <cp:revision>43</cp:revision>
  <dcterms:created xsi:type="dcterms:W3CDTF">2014-04-18T16:39:57Z</dcterms:created>
  <dcterms:modified xsi:type="dcterms:W3CDTF">2023-10-15T11:42:50Z</dcterms:modified>
</cp:coreProperties>
</file>