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66" r:id="rId4"/>
    <p:sldId id="260" r:id="rId5"/>
    <p:sldId id="263" r:id="rId6"/>
    <p:sldId id="275" r:id="rId7"/>
    <p:sldId id="274" r:id="rId8"/>
    <p:sldId id="278" r:id="rId9"/>
    <p:sldId id="273" r:id="rId10"/>
    <p:sldId id="272" r:id="rId11"/>
    <p:sldId id="269" r:id="rId12"/>
    <p:sldId id="279" r:id="rId13"/>
    <p:sldId id="264" r:id="rId14"/>
    <p:sldId id="280" r:id="rId15"/>
    <p:sldId id="257" r:id="rId16"/>
    <p:sldId id="276" r:id="rId17"/>
    <p:sldId id="277" r:id="rId18"/>
    <p:sldId id="258" r:id="rId19"/>
    <p:sldId id="268" r:id="rId20"/>
    <p:sldId id="270" r:id="rId21"/>
    <p:sldId id="25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1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10/18/2023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10/18/2023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1832082"/>
          </a:xfrm>
        </p:spPr>
        <p:txBody>
          <a:bodyPr>
            <a:normAutofit/>
          </a:bodyPr>
          <a:lstStyle/>
          <a:p>
            <a:r>
              <a:rPr lang="en-US" dirty="0" smtClean="0"/>
              <a:t>School: Modern Structural Organization Theory</a:t>
            </a:r>
            <a:endParaRPr lang="en-US" dirty="0"/>
          </a:p>
        </p:txBody>
      </p:sp>
      <p:sp>
        <p:nvSpPr>
          <p:cNvPr id="3" name="Subtitle 2"/>
          <p:cNvSpPr>
            <a:spLocks noGrp="1"/>
          </p:cNvSpPr>
          <p:nvPr>
            <p:ph type="subTitle" idx="1"/>
          </p:nvPr>
        </p:nvSpPr>
        <p:spPr>
          <a:xfrm>
            <a:off x="1432560" y="2438400"/>
            <a:ext cx="7406640" cy="1164264"/>
          </a:xfrm>
        </p:spPr>
        <p:txBody>
          <a:bodyPr>
            <a:normAutofit lnSpcReduction="10000"/>
          </a:bodyPr>
          <a:lstStyle/>
          <a:p>
            <a:pPr algn="just"/>
            <a:r>
              <a:rPr lang="en-US" b="1" dirty="0" smtClean="0"/>
              <a:t>Time Line: </a:t>
            </a:r>
            <a:r>
              <a:rPr lang="en-US" dirty="0" smtClean="0"/>
              <a:t>Post WW II, second half of 20th century (differentiated from classical structure theories pre-WW II). </a:t>
            </a:r>
            <a:endParaRPr lang="en-US" dirty="0"/>
          </a:p>
        </p:txBody>
      </p:sp>
    </p:spTree>
  </p:cSld>
  <p:clrMapOvr>
    <a:masterClrMapping/>
  </p:clrMapOvr>
  <p:transition spd="slow">
    <p:dissolve/>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86400"/>
          </a:xfrm>
        </p:spPr>
        <p:txBody>
          <a:bodyPr>
            <a:normAutofit fontScale="85000" lnSpcReduction="10000"/>
          </a:bodyPr>
          <a:lstStyle/>
          <a:p>
            <a:pPr algn="just">
              <a:buNone/>
            </a:pPr>
            <a:r>
              <a:rPr lang="en-US" dirty="0"/>
              <a:t>• “found that stable conditions may suggest the use of a mechanistic form of organization where a traditional pattern of hierarchy, reliance on formal rules and regulations, vertical communications, and structured decision making is possible”. </a:t>
            </a:r>
          </a:p>
          <a:p>
            <a:pPr algn="just">
              <a:buNone/>
            </a:pPr>
            <a:endParaRPr lang="en-US" dirty="0"/>
          </a:p>
          <a:p>
            <a:pPr algn="just">
              <a:buNone/>
            </a:pPr>
            <a:r>
              <a:rPr lang="en-US" dirty="0"/>
              <a:t> • “However, more dynamic conditions – situations in which the environment changes rapidly – require the use of an organic form of organization where there is less rigidity, more participation, and more reliance on workers to define and redefine their positions and relationships.</a:t>
            </a:r>
          </a:p>
          <a:p>
            <a:pPr algn="just">
              <a:buNone/>
            </a:pPr>
            <a:endParaRPr lang="en-US" dirty="0"/>
          </a:p>
          <a:p>
            <a:pPr algn="just">
              <a:buNone/>
            </a:pPr>
            <a:r>
              <a:rPr lang="en-US" dirty="0"/>
              <a:t>• “Either form of organization may be appropriate in particular situations”.</a:t>
            </a:r>
          </a:p>
          <a:p>
            <a:endParaRPr lang="en-US" dirty="0"/>
          </a:p>
        </p:txBody>
      </p:sp>
    </p:spTree>
    <p:extLst>
      <p:ext uri="{BB962C8B-B14F-4D97-AF65-F5344CB8AC3E}">
        <p14:creationId xmlns:p14="http://schemas.microsoft.com/office/powerpoint/2010/main" val="1587528000"/>
      </p:ext>
    </p:extLst>
  </p:cSld>
  <p:clrMapOvr>
    <a:masterClrMapping/>
  </p:clrMapOvr>
  <p:transition spd="slow">
    <p:dissolve/>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lnSpcReduction="10000"/>
          </a:bodyPr>
          <a:lstStyle/>
          <a:p>
            <a:pPr>
              <a:buNone/>
            </a:pPr>
            <a:r>
              <a:rPr lang="en-US" sz="1800" b="1" u="sng" dirty="0" smtClean="0"/>
              <a:t>Peter N. </a:t>
            </a:r>
            <a:r>
              <a:rPr lang="en-US" sz="1800" b="1" u="sng" dirty="0" err="1" smtClean="0"/>
              <a:t>Blau</a:t>
            </a:r>
            <a:r>
              <a:rPr lang="en-US" sz="1800" b="1" u="sng" dirty="0" smtClean="0"/>
              <a:t> and W. Richard </a:t>
            </a:r>
            <a:r>
              <a:rPr lang="en-US" sz="1600" b="1" u="sng" dirty="0" smtClean="0"/>
              <a:t>Scott (The Concept of Formal Organization)</a:t>
            </a:r>
          </a:p>
          <a:p>
            <a:pPr>
              <a:buNone/>
            </a:pPr>
            <a:endParaRPr lang="en-US" sz="1800" b="1" u="sng" dirty="0" smtClean="0"/>
          </a:p>
          <a:p>
            <a:pPr algn="just">
              <a:buNone/>
            </a:pPr>
            <a:r>
              <a:rPr lang="en-US" sz="1800" dirty="0" smtClean="0"/>
              <a:t>o “Social organization refers to the ways in which human conduct becomes socially organized, that is, to the observed regularities in the behavior of people that are due to the social conditions in which they find themselves rather than to their physiological or psychological characteristics as individuals”.</a:t>
            </a:r>
          </a:p>
          <a:p>
            <a:pPr algn="just">
              <a:buNone/>
            </a:pPr>
            <a:endParaRPr lang="en-US" sz="1800" dirty="0" smtClean="0"/>
          </a:p>
          <a:p>
            <a:pPr algn="just">
              <a:buNone/>
            </a:pPr>
            <a:r>
              <a:rPr lang="en-US" sz="1800" dirty="0" smtClean="0"/>
              <a:t>o “Since the distinctive characteristics of these organizations is that they have been formally established for the explicit purpose of achieving certain goals, the term ‘formal organization’ is used to designate them”. </a:t>
            </a:r>
            <a:endParaRPr lang="en-US" sz="1800" b="1" u="sng" dirty="0" smtClean="0"/>
          </a:p>
          <a:p>
            <a:pPr algn="just">
              <a:buNone/>
            </a:pPr>
            <a:endParaRPr lang="en-US" sz="1800" dirty="0" smtClean="0"/>
          </a:p>
          <a:p>
            <a:pPr algn="just">
              <a:buNone/>
            </a:pPr>
            <a:r>
              <a:rPr lang="en-US" sz="1800" dirty="0" smtClean="0"/>
              <a:t> • “Assert that all organizations include both a formal and informal element. The informal organization by its nature is rooted in the formal structure and supports its formal organization by establishing norms for the operation of the organization that cannot always be spelled out by rules and policies”.</a:t>
            </a:r>
          </a:p>
          <a:p>
            <a:pPr algn="just">
              <a:buNone/>
            </a:pPr>
            <a:endParaRPr lang="en-US" sz="1800" dirty="0" smtClean="0"/>
          </a:p>
          <a:p>
            <a:pPr algn="just">
              <a:buNone/>
            </a:pPr>
            <a:r>
              <a:rPr lang="en-US" sz="1800" dirty="0" smtClean="0"/>
              <a:t> • “It is impossible to know and understand the true structure of a formal organization without a similar understanding of its parallel informal organization”.</a:t>
            </a:r>
            <a:endParaRPr lang="en-US" dirty="0"/>
          </a:p>
        </p:txBody>
      </p:sp>
    </p:spTree>
  </p:cSld>
  <p:clrMapOvr>
    <a:masterClrMapping/>
  </p:clrMapOvr>
  <p:transition spd="slow">
    <p:dissolve/>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25 Social Organization Examples (202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89876" y="1447800"/>
            <a:ext cx="6789798"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9362721"/>
      </p:ext>
    </p:extLst>
  </p:cSld>
  <p:clrMapOvr>
    <a:masterClrMapping/>
  </p:clrMapOvr>
  <p:transition spd="slow">
    <p:dissolve/>
    <p:sndAc>
      <p:stSnd>
        <p:snd r:embed="rId2" name="click.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sz="2600" b="1" dirty="0" smtClean="0"/>
              <a:t>	</a:t>
            </a:r>
            <a:r>
              <a:rPr lang="en-US" sz="2600" b="1" u="sng" dirty="0" smtClean="0"/>
              <a:t>Arthur H. Walker and Jay W. </a:t>
            </a:r>
            <a:r>
              <a:rPr lang="en-US" sz="2600" b="1" u="sng" dirty="0" err="1" smtClean="0"/>
              <a:t>Lorsch</a:t>
            </a:r>
            <a:r>
              <a:rPr lang="en-US" sz="2600" b="1" u="sng" dirty="0" smtClean="0"/>
              <a:t> (Organizational Choice: Product versus Function)  </a:t>
            </a:r>
          </a:p>
          <a:p>
            <a:pPr algn="just">
              <a:buNone/>
            </a:pPr>
            <a:endParaRPr lang="en-US" b="1" u="sng" dirty="0" smtClean="0"/>
          </a:p>
          <a:p>
            <a:pPr algn="just">
              <a:buNone/>
            </a:pPr>
            <a:r>
              <a:rPr lang="en-US" dirty="0" smtClean="0"/>
              <a:t>o Very detailed piece outlining when (a) organization based on product line or (b) based on function, should be used. </a:t>
            </a:r>
          </a:p>
          <a:p>
            <a:pPr algn="just">
              <a:buNone/>
            </a:pPr>
            <a:endParaRPr lang="en-US" dirty="0" smtClean="0"/>
          </a:p>
          <a:p>
            <a:pPr algn="just">
              <a:buNone/>
            </a:pPr>
            <a:r>
              <a:rPr lang="en-US" dirty="0" smtClean="0"/>
              <a:t>• “Should an organization be structured according to product or function?”.</a:t>
            </a:r>
          </a:p>
          <a:p>
            <a:pPr algn="just">
              <a:buNone/>
            </a:pPr>
            <a:endParaRPr lang="en-US" dirty="0" smtClean="0"/>
          </a:p>
          <a:p>
            <a:pPr algn="just">
              <a:buNone/>
            </a:pPr>
            <a:r>
              <a:rPr lang="en-US" dirty="0" smtClean="0"/>
              <a:t>• “Should all specialists in a given function be grouped under a common boss, regardless of differences in products they are involved in, or should the various functional specialists working on a single product be grouped together under the same superior?”.</a:t>
            </a:r>
          </a:p>
          <a:p>
            <a:pPr algn="just">
              <a:buNone/>
            </a:pPr>
            <a:endParaRPr lang="en-US" dirty="0" smtClean="0"/>
          </a:p>
          <a:p>
            <a:pPr algn="just">
              <a:buNone/>
            </a:pPr>
            <a:r>
              <a:rPr lang="en-US" dirty="0" smtClean="0"/>
              <a:t>• “They concluded that either structural arrangement can be appropriate, depending upon the organization’s environment and the nature of the organization itself”. </a:t>
            </a:r>
            <a:endParaRPr lang="en-US" dirty="0"/>
          </a:p>
        </p:txBody>
      </p:sp>
    </p:spTree>
  </p:cSld>
  <p:clrMapOvr>
    <a:masterClrMapping/>
  </p:clrMapOvr>
  <p:transition spd="slow">
    <p:dissolve/>
    <p:sndAc>
      <p:stSnd>
        <p:snd r:embed="rId2" name="click.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lstStyle/>
          <a:p>
            <a:r>
              <a:rPr lang="en-US" dirty="0" smtClean="0"/>
              <a:t>Types of Organizational Structures</a:t>
            </a:r>
            <a:endParaRPr lang="en-US" dirty="0"/>
          </a:p>
        </p:txBody>
      </p:sp>
      <p:sp>
        <p:nvSpPr>
          <p:cNvPr id="3" name="Content Placeholder 2"/>
          <p:cNvSpPr>
            <a:spLocks noGrp="1"/>
          </p:cNvSpPr>
          <p:nvPr>
            <p:ph idx="1"/>
          </p:nvPr>
        </p:nvSpPr>
        <p:spPr>
          <a:xfrm>
            <a:off x="0" y="1447800"/>
            <a:ext cx="9144000" cy="5410200"/>
          </a:xfrm>
        </p:spPr>
        <p:txBody>
          <a:bodyPr>
            <a:normAutofit/>
          </a:bodyPr>
          <a:lstStyle/>
          <a:p>
            <a:pPr fontAlgn="base"/>
            <a:r>
              <a:rPr lang="en-US" dirty="0"/>
              <a:t>Functional Organizational Structure</a:t>
            </a:r>
          </a:p>
          <a:p>
            <a:pPr fontAlgn="base"/>
            <a:r>
              <a:rPr lang="en-US" dirty="0"/>
              <a:t>Product-Based Divisional Structure</a:t>
            </a:r>
          </a:p>
          <a:p>
            <a:pPr fontAlgn="base"/>
            <a:r>
              <a:rPr lang="en-US" dirty="0"/>
              <a:t>Market-Based Divisional Structure</a:t>
            </a:r>
          </a:p>
          <a:p>
            <a:pPr fontAlgn="base"/>
            <a:r>
              <a:rPr lang="en-US" dirty="0"/>
              <a:t>Geographical Divisional Structure</a:t>
            </a:r>
          </a:p>
          <a:p>
            <a:pPr fontAlgn="base"/>
            <a:r>
              <a:rPr lang="en-US" dirty="0"/>
              <a:t>Process-Based Structure</a:t>
            </a:r>
          </a:p>
          <a:p>
            <a:pPr fontAlgn="base"/>
            <a:r>
              <a:rPr lang="en-US" dirty="0"/>
              <a:t>Matrix Structure</a:t>
            </a:r>
          </a:p>
          <a:p>
            <a:pPr fontAlgn="base"/>
            <a:r>
              <a:rPr lang="en-US" dirty="0"/>
              <a:t>Circular Structure</a:t>
            </a:r>
          </a:p>
          <a:p>
            <a:pPr fontAlgn="base"/>
            <a:r>
              <a:rPr lang="en-US" dirty="0"/>
              <a:t>Flat Structure</a:t>
            </a:r>
          </a:p>
          <a:p>
            <a:pPr fontAlgn="base"/>
            <a:r>
              <a:rPr lang="en-US" dirty="0"/>
              <a:t>Network Structure</a:t>
            </a:r>
          </a:p>
          <a:p>
            <a:endParaRPr lang="en-US" dirty="0"/>
          </a:p>
        </p:txBody>
      </p:sp>
    </p:spTree>
    <p:extLst>
      <p:ext uri="{BB962C8B-B14F-4D97-AF65-F5344CB8AC3E}">
        <p14:creationId xmlns:p14="http://schemas.microsoft.com/office/powerpoint/2010/main" val="995248497"/>
      </p:ext>
    </p:extLst>
  </p:cSld>
  <p:clrMapOvr>
    <a:masterClrMapping/>
  </p:clrMapOvr>
  <p:transition spd="slow">
    <p:dissolve/>
    <p:sndAc>
      <p:stSnd>
        <p:snd r:embed="rId2" name="click.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fontScale="32500" lnSpcReduction="20000"/>
          </a:bodyPr>
          <a:lstStyle/>
          <a:p>
            <a:pPr>
              <a:buNone/>
            </a:pPr>
            <a:r>
              <a:rPr lang="en-US" sz="5000" b="1" u="sng" dirty="0" smtClean="0"/>
              <a:t>Henry </a:t>
            </a:r>
            <a:r>
              <a:rPr lang="en-US" sz="5000" b="1" u="sng" dirty="0" err="1" smtClean="0"/>
              <a:t>Mintzberg</a:t>
            </a:r>
            <a:r>
              <a:rPr lang="en-US" sz="5000" b="1" u="sng" dirty="0" smtClean="0"/>
              <a:t> (The Five Basic Parts of the Organization) </a:t>
            </a:r>
          </a:p>
          <a:p>
            <a:pPr algn="just">
              <a:buNone/>
            </a:pPr>
            <a:r>
              <a:rPr lang="en-US" sz="4800" dirty="0" smtClean="0"/>
              <a:t>• “Synthesized many schools of organizational management theory”.</a:t>
            </a:r>
          </a:p>
          <a:p>
            <a:pPr algn="just">
              <a:buNone/>
            </a:pPr>
            <a:endParaRPr lang="en-US" sz="4800" dirty="0" smtClean="0"/>
          </a:p>
          <a:p>
            <a:pPr algn="just">
              <a:buNone/>
            </a:pPr>
            <a:r>
              <a:rPr lang="en-US" sz="4800" dirty="0" smtClean="0"/>
              <a:t>• Created “a model of organizations with five interdependent parts: the strategic apex, the middle line, the operating core, the </a:t>
            </a:r>
            <a:r>
              <a:rPr lang="en-US" sz="4800" dirty="0" err="1" smtClean="0"/>
              <a:t>technostructure</a:t>
            </a:r>
            <a:r>
              <a:rPr lang="en-US" sz="4800" dirty="0" smtClean="0"/>
              <a:t>, and the support staff”. </a:t>
            </a:r>
          </a:p>
          <a:p>
            <a:pPr algn="just">
              <a:buNone/>
            </a:pPr>
            <a:r>
              <a:rPr lang="en-US" sz="4800" dirty="0" smtClean="0"/>
              <a:t>o Operating Core – “the operators carry out the basic work of the organization”.</a:t>
            </a:r>
          </a:p>
          <a:p>
            <a:pPr algn="just">
              <a:buNone/>
            </a:pPr>
            <a:endParaRPr lang="en-US" sz="4800" dirty="0" smtClean="0"/>
          </a:p>
          <a:p>
            <a:pPr algn="just">
              <a:buNone/>
            </a:pPr>
            <a:r>
              <a:rPr lang="en-US" sz="4800" dirty="0" smtClean="0"/>
              <a:t>o Strategic Apex – “Those at the very top of the hierarchy, together with their own staff”. </a:t>
            </a:r>
          </a:p>
          <a:p>
            <a:pPr algn="just">
              <a:buNone/>
            </a:pPr>
            <a:endParaRPr lang="en-US" sz="4800" dirty="0" smtClean="0"/>
          </a:p>
          <a:p>
            <a:pPr algn="just">
              <a:buNone/>
            </a:pPr>
            <a:r>
              <a:rPr lang="en-US" sz="4800" dirty="0" smtClean="0"/>
              <a:t>o Middle Line – Managers that join the apex to the core. </a:t>
            </a:r>
          </a:p>
          <a:p>
            <a:pPr algn="just">
              <a:buNone/>
            </a:pPr>
            <a:endParaRPr lang="en-US" sz="4800" dirty="0" smtClean="0"/>
          </a:p>
          <a:p>
            <a:pPr algn="just">
              <a:buNone/>
            </a:pPr>
            <a:r>
              <a:rPr lang="en-US" sz="4800" dirty="0" smtClean="0"/>
              <a:t>o </a:t>
            </a:r>
            <a:r>
              <a:rPr lang="en-US" sz="4800" dirty="0" err="1" smtClean="0"/>
              <a:t>Technostructure</a:t>
            </a:r>
            <a:r>
              <a:rPr lang="en-US" sz="4800" dirty="0" smtClean="0"/>
              <a:t> – “the analysts carry out their work of standardizing the work of others, in addition to applying their analytical techniques to help the organization adapt to its environment”.</a:t>
            </a:r>
          </a:p>
          <a:p>
            <a:pPr algn="just">
              <a:buNone/>
            </a:pPr>
            <a:endParaRPr lang="en-US" sz="4800" dirty="0" smtClean="0"/>
          </a:p>
          <a:p>
            <a:pPr algn="just">
              <a:buNone/>
            </a:pPr>
            <a:r>
              <a:rPr lang="en-US" sz="4800" dirty="0" smtClean="0"/>
              <a:t>o Support Staff – “supports the functioning of the operating core indirectly, that is, outside the basic flow of operating work”.</a:t>
            </a:r>
          </a:p>
          <a:p>
            <a:pPr algn="just">
              <a:buNone/>
            </a:pPr>
            <a:endParaRPr lang="en-US" sz="4800" dirty="0" smtClean="0"/>
          </a:p>
          <a:p>
            <a:pPr algn="just">
              <a:buNone/>
            </a:pPr>
            <a:endParaRPr lang="en-US" sz="4800" dirty="0" smtClean="0"/>
          </a:p>
          <a:p>
            <a:pPr algn="just">
              <a:buNone/>
            </a:pPr>
            <a:endParaRPr lang="en-US" sz="4800" dirty="0" smtClean="0"/>
          </a:p>
          <a:p>
            <a:pPr algn="just">
              <a:buNone/>
            </a:pPr>
            <a:r>
              <a:rPr lang="en-US" sz="4800" dirty="0" smtClean="0"/>
              <a:t>o Scalar chain, hierarchy, and feedback.</a:t>
            </a:r>
          </a:p>
        </p:txBody>
      </p:sp>
    </p:spTree>
  </p:cSld>
  <p:clrMapOvr>
    <a:masterClrMapping/>
  </p:clrMapOvr>
  <p:transition spd="slow">
    <p:dissolve/>
    <p:sndAc>
      <p:stSnd>
        <p:snd r:embed="rId2" name="click.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86400"/>
          </a:xfrm>
        </p:spPr>
        <p:txBody>
          <a:bodyPr>
            <a:normAutofit fontScale="92500" lnSpcReduction="10000"/>
          </a:bodyPr>
          <a:lstStyle/>
          <a:p>
            <a:pPr algn="just">
              <a:buNone/>
            </a:pPr>
            <a:r>
              <a:rPr lang="en-US" u="sng" dirty="0"/>
              <a:t>Coupling</a:t>
            </a:r>
          </a:p>
          <a:p>
            <a:pPr algn="just">
              <a:buNone/>
            </a:pPr>
            <a:endParaRPr lang="en-US" dirty="0"/>
          </a:p>
          <a:p>
            <a:pPr algn="just">
              <a:buNone/>
            </a:pPr>
            <a:r>
              <a:rPr lang="en-US" dirty="0"/>
              <a:t>o Pooled coupling – “where members share common resources but are otherwise independent”.</a:t>
            </a:r>
          </a:p>
          <a:p>
            <a:pPr algn="just">
              <a:buNone/>
            </a:pPr>
            <a:endParaRPr lang="en-US" dirty="0"/>
          </a:p>
          <a:p>
            <a:pPr algn="just">
              <a:buNone/>
            </a:pPr>
            <a:r>
              <a:rPr lang="en-US" dirty="0"/>
              <a:t>o Sequential coupling – “members work in series as in a relay race”.</a:t>
            </a:r>
          </a:p>
          <a:p>
            <a:pPr algn="just">
              <a:buNone/>
            </a:pPr>
            <a:endParaRPr lang="en-US" dirty="0"/>
          </a:p>
          <a:p>
            <a:pPr algn="just">
              <a:buNone/>
            </a:pPr>
            <a:r>
              <a:rPr lang="en-US" dirty="0"/>
              <a:t>o Reciprocal coupling – “the members feed their work back and forth among themselves’ in effect each receives inputs from and provides outputs to the others”.</a:t>
            </a:r>
          </a:p>
          <a:p>
            <a:endParaRPr lang="en-US" dirty="0"/>
          </a:p>
        </p:txBody>
      </p:sp>
    </p:spTree>
    <p:extLst>
      <p:ext uri="{BB962C8B-B14F-4D97-AF65-F5344CB8AC3E}">
        <p14:creationId xmlns:p14="http://schemas.microsoft.com/office/powerpoint/2010/main" val="3661574557"/>
      </p:ext>
    </p:extLst>
  </p:cSld>
  <p:clrMapOvr>
    <a:masterClrMapping/>
  </p:clrMapOvr>
  <p:transition spd="slow">
    <p:dissolve/>
    <p:sndAc>
      <p:stSnd>
        <p:snd r:embed="rId2" name="click.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786796"/>
            <a:ext cx="9144000" cy="5071204"/>
          </a:xfrm>
        </p:spPr>
      </p:pic>
    </p:spTree>
    <p:extLst>
      <p:ext uri="{BB962C8B-B14F-4D97-AF65-F5344CB8AC3E}">
        <p14:creationId xmlns:p14="http://schemas.microsoft.com/office/powerpoint/2010/main" val="1915300208"/>
      </p:ext>
    </p:extLst>
  </p:cSld>
  <p:clrMapOvr>
    <a:masterClrMapping/>
  </p:clrMapOvr>
  <p:transition spd="slow">
    <p:dissolve/>
    <p:sndAc>
      <p:stSnd>
        <p:snd r:embed="rId2" name="click.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33688" cy="1417638"/>
          </a:xfrm>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dirty="0" smtClean="0"/>
              <a:t>	</a:t>
            </a:r>
            <a:r>
              <a:rPr lang="en-US" sz="2900" b="1" u="sng" dirty="0" smtClean="0"/>
              <a:t>Richard M. Burton and </a:t>
            </a:r>
            <a:r>
              <a:rPr lang="en-US" sz="2900" b="1" u="sng" dirty="0" err="1" smtClean="0"/>
              <a:t>Borge</a:t>
            </a:r>
            <a:r>
              <a:rPr lang="en-US" sz="2900" b="1" u="sng" dirty="0" smtClean="0"/>
              <a:t> </a:t>
            </a:r>
            <a:r>
              <a:rPr lang="en-US" sz="2900" b="1" u="sng" dirty="0" err="1" smtClean="0"/>
              <a:t>Obel</a:t>
            </a:r>
            <a:r>
              <a:rPr lang="en-US" sz="2900" b="1" u="sng" dirty="0" smtClean="0"/>
              <a:t> (Technology as a contingency Factor)</a:t>
            </a:r>
          </a:p>
          <a:p>
            <a:pPr algn="just">
              <a:buNone/>
            </a:pPr>
            <a:endParaRPr lang="en-US" b="1" u="sng" dirty="0" smtClean="0"/>
          </a:p>
          <a:p>
            <a:pPr algn="just">
              <a:buNone/>
            </a:pPr>
            <a:r>
              <a:rPr lang="en-US" dirty="0" smtClean="0"/>
              <a:t>o Covers “technology’s effect on formalization, centralization, complexity, configuration, coordination and control, and incentives”.</a:t>
            </a:r>
            <a:endParaRPr lang="en-US" b="1" u="sng" dirty="0" smtClean="0"/>
          </a:p>
          <a:p>
            <a:pPr algn="just">
              <a:buNone/>
            </a:pPr>
            <a:endParaRPr lang="en-US" dirty="0" smtClean="0"/>
          </a:p>
          <a:p>
            <a:pPr algn="just">
              <a:buNone/>
            </a:pPr>
            <a:r>
              <a:rPr lang="en-US" dirty="0" smtClean="0"/>
              <a:t>• Studied “the effects that various dimensions of technology have on organizational design”.</a:t>
            </a:r>
          </a:p>
          <a:p>
            <a:pPr algn="just">
              <a:buNone/>
            </a:pPr>
            <a:endParaRPr lang="en-US" dirty="0" smtClean="0"/>
          </a:p>
          <a:p>
            <a:pPr algn="just">
              <a:buNone/>
            </a:pPr>
            <a:r>
              <a:rPr lang="en-US" dirty="0" smtClean="0"/>
              <a:t>• The effects of technology “assessed on six dimensions of organization: formalizations, centralizations, complexity, configuration, coordination and control, and incentives”.</a:t>
            </a:r>
          </a:p>
          <a:p>
            <a:pPr algn="just">
              <a:buNone/>
            </a:pPr>
            <a:endParaRPr lang="en-US" dirty="0" smtClean="0"/>
          </a:p>
          <a:p>
            <a:pPr algn="just">
              <a:buNone/>
            </a:pPr>
            <a:r>
              <a:rPr lang="en-US" dirty="0" smtClean="0"/>
              <a:t> • Also, interdependency between organizational structure and information technology, organizations as information processing entities, the effects of media richness on design, and design criteria for fitting information technology to decentralized organizations. </a:t>
            </a:r>
          </a:p>
          <a:p>
            <a:pPr algn="just">
              <a:buNone/>
            </a:pPr>
            <a:endParaRPr lang="en-US" dirty="0" smtClean="0"/>
          </a:p>
          <a:p>
            <a:endParaRPr lang="en-US" dirty="0"/>
          </a:p>
        </p:txBody>
      </p:sp>
    </p:spTree>
  </p:cSld>
  <p:clrMapOvr>
    <a:masterClrMapping/>
  </p:clrMapOvr>
  <p:transition spd="slow">
    <p:dissolve/>
    <p:sndAc>
      <p:stSnd>
        <p:snd r:embed="rId2" name="click.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and Weaknesses</a:t>
            </a:r>
            <a:endParaRPr lang="en-US" dirty="0"/>
          </a:p>
        </p:txBody>
      </p:sp>
      <p:sp>
        <p:nvSpPr>
          <p:cNvPr id="3" name="Content Placeholder 2"/>
          <p:cNvSpPr>
            <a:spLocks noGrp="1"/>
          </p:cNvSpPr>
          <p:nvPr>
            <p:ph idx="1"/>
          </p:nvPr>
        </p:nvSpPr>
        <p:spPr>
          <a:xfrm>
            <a:off x="0" y="1447800"/>
            <a:ext cx="9144000" cy="5410200"/>
          </a:xfrm>
        </p:spPr>
        <p:txBody>
          <a:bodyPr>
            <a:normAutofit fontScale="47500" lnSpcReduction="20000"/>
          </a:bodyPr>
          <a:lstStyle/>
          <a:p>
            <a:pPr>
              <a:buNone/>
            </a:pPr>
            <a:r>
              <a:rPr lang="en-US" b="1" u="sng" dirty="0" smtClean="0"/>
              <a:t>Strengths: </a:t>
            </a:r>
          </a:p>
          <a:p>
            <a:pPr>
              <a:buNone/>
            </a:pPr>
            <a:endParaRPr lang="en-US" dirty="0" smtClean="0"/>
          </a:p>
          <a:p>
            <a:pPr algn="just"/>
            <a:r>
              <a:rPr lang="en-US" dirty="0" smtClean="0"/>
              <a:t>Still very focused (in comparison to classical theory) on goals and achievement.</a:t>
            </a:r>
          </a:p>
          <a:p>
            <a:pPr algn="just">
              <a:buNone/>
            </a:pPr>
            <a:endParaRPr lang="en-US" dirty="0" smtClean="0"/>
          </a:p>
          <a:p>
            <a:pPr algn="just"/>
            <a:r>
              <a:rPr lang="en-US" dirty="0" smtClean="0"/>
              <a:t>Expanded the perspective of bureaucracy (mechanistic vs. organic). </a:t>
            </a:r>
          </a:p>
          <a:p>
            <a:pPr algn="just"/>
            <a:endParaRPr lang="en-US" dirty="0" smtClean="0"/>
          </a:p>
          <a:p>
            <a:pPr algn="just"/>
            <a:r>
              <a:rPr lang="en-US" dirty="0" smtClean="0"/>
              <a:t>Acknowledges the existence of both formal and informal elements. </a:t>
            </a:r>
          </a:p>
          <a:p>
            <a:pPr algn="just"/>
            <a:endParaRPr lang="en-US" dirty="0" smtClean="0"/>
          </a:p>
          <a:p>
            <a:pPr algn="just"/>
            <a:r>
              <a:rPr lang="en-US" dirty="0" smtClean="0"/>
              <a:t>Still a very rational model, but not as closed of a system as classical.</a:t>
            </a:r>
          </a:p>
          <a:p>
            <a:pPr algn="just"/>
            <a:endParaRPr lang="en-US" dirty="0" smtClean="0"/>
          </a:p>
          <a:p>
            <a:pPr algn="just"/>
            <a:r>
              <a:rPr lang="en-US" dirty="0" smtClean="0"/>
              <a:t>Stressed formal authority and responsibility.</a:t>
            </a:r>
          </a:p>
          <a:p>
            <a:pPr algn="just"/>
            <a:endParaRPr lang="en-US" dirty="0" smtClean="0"/>
          </a:p>
          <a:p>
            <a:pPr algn="just"/>
            <a:r>
              <a:rPr lang="en-US" dirty="0" smtClean="0"/>
              <a:t>Expanded the understanding of specialization and the division of labor.</a:t>
            </a:r>
          </a:p>
          <a:p>
            <a:pPr algn="just"/>
            <a:endParaRPr lang="en-US" dirty="0" smtClean="0"/>
          </a:p>
          <a:p>
            <a:pPr algn="just"/>
            <a:r>
              <a:rPr lang="en-US" dirty="0" smtClean="0"/>
              <a:t>More flexible than classical theory (such as organizational structure options: product vs. function). </a:t>
            </a:r>
          </a:p>
          <a:p>
            <a:pPr algn="just"/>
            <a:endParaRPr lang="en-US" dirty="0" smtClean="0"/>
          </a:p>
          <a:p>
            <a:pPr algn="just"/>
            <a:r>
              <a:rPr lang="en-US" dirty="0" smtClean="0"/>
              <a:t>Synthesized much of the various schools of thought. </a:t>
            </a:r>
          </a:p>
          <a:p>
            <a:pPr algn="just"/>
            <a:endParaRPr lang="en-US" dirty="0" smtClean="0"/>
          </a:p>
          <a:p>
            <a:pPr algn="just"/>
            <a:r>
              <a:rPr lang="en-US" dirty="0" smtClean="0"/>
              <a:t>Acknowledged, to some extent, the existence of external environments, especially technology.</a:t>
            </a:r>
            <a:endParaRPr lang="en-US" dirty="0"/>
          </a:p>
        </p:txBody>
      </p:sp>
    </p:spTree>
  </p:cSld>
  <p:clrMapOvr>
    <a:masterClrMapping/>
  </p:clrMapOvr>
  <p:transition spd="slow">
    <p:dissolve/>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dirty="0" smtClean="0"/>
              <a:t>• “Modern” </a:t>
            </a:r>
            <a:r>
              <a:rPr lang="en-US" dirty="0" err="1" smtClean="0"/>
              <a:t>structuralists</a:t>
            </a:r>
            <a:r>
              <a:rPr lang="en-US" dirty="0" smtClean="0"/>
              <a:t> are concerned with many of the same issues as the classical </a:t>
            </a:r>
            <a:r>
              <a:rPr lang="en-US" dirty="0" err="1" smtClean="0"/>
              <a:t>structuralists</a:t>
            </a:r>
            <a:r>
              <a:rPr lang="en-US" dirty="0" smtClean="0"/>
              <a:t>”.</a:t>
            </a:r>
          </a:p>
          <a:p>
            <a:pPr algn="just">
              <a:buNone/>
            </a:pPr>
            <a:endParaRPr lang="en-US" dirty="0" smtClean="0"/>
          </a:p>
          <a:p>
            <a:pPr algn="just">
              <a:buNone/>
            </a:pPr>
            <a:r>
              <a:rPr lang="en-US" dirty="0" smtClean="0"/>
              <a:t>• Tenets are similar: </a:t>
            </a:r>
          </a:p>
          <a:p>
            <a:pPr algn="just">
              <a:buNone/>
            </a:pPr>
            <a:endParaRPr lang="en-US" dirty="0" smtClean="0"/>
          </a:p>
          <a:p>
            <a:pPr algn="just">
              <a:buNone/>
            </a:pPr>
            <a:r>
              <a:rPr lang="en-US" dirty="0" smtClean="0"/>
              <a:t>o Organizational efficiency </a:t>
            </a:r>
          </a:p>
          <a:p>
            <a:pPr algn="just">
              <a:buNone/>
            </a:pPr>
            <a:r>
              <a:rPr lang="en-US" dirty="0" smtClean="0"/>
              <a:t>o Organizational rationality </a:t>
            </a:r>
          </a:p>
          <a:p>
            <a:pPr algn="just">
              <a:buNone/>
            </a:pPr>
            <a:r>
              <a:rPr lang="en-US" dirty="0" smtClean="0"/>
              <a:t>o Increase the production of wealth in terms of real goods and services </a:t>
            </a:r>
          </a:p>
          <a:p>
            <a:pPr>
              <a:buNone/>
            </a:pPr>
            <a:endParaRPr lang="en-US" dirty="0"/>
          </a:p>
        </p:txBody>
      </p:sp>
    </p:spTree>
  </p:cSld>
  <p:clrMapOvr>
    <a:masterClrMapping/>
  </p:clrMapOvr>
  <p:transition spd="slow">
    <p:dissolve/>
    <p:sndAc>
      <p:stSnd>
        <p:snd r:embed="rId2" name="click.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lnSpcReduction="10000"/>
          </a:bodyPr>
          <a:lstStyle/>
          <a:p>
            <a:pPr>
              <a:buNone/>
            </a:pPr>
            <a:r>
              <a:rPr lang="en-US" dirty="0" smtClean="0"/>
              <a:t>	</a:t>
            </a:r>
            <a:r>
              <a:rPr lang="en-US" b="1" u="sng" dirty="0" smtClean="0"/>
              <a:t>Weaknesses: </a:t>
            </a:r>
          </a:p>
          <a:p>
            <a:pPr algn="just"/>
            <a:r>
              <a:rPr lang="en-US" dirty="0" smtClean="0"/>
              <a:t>Still a very rational theory. </a:t>
            </a:r>
          </a:p>
          <a:p>
            <a:pPr algn="just">
              <a:buNone/>
            </a:pPr>
            <a:endParaRPr lang="en-US" dirty="0" smtClean="0"/>
          </a:p>
          <a:p>
            <a:pPr algn="just"/>
            <a:r>
              <a:rPr lang="en-US" dirty="0" smtClean="0"/>
              <a:t>Does not completely address the potential of external influences. </a:t>
            </a:r>
          </a:p>
          <a:p>
            <a:pPr algn="just"/>
            <a:endParaRPr lang="en-US" dirty="0" smtClean="0"/>
          </a:p>
          <a:p>
            <a:pPr algn="just"/>
            <a:r>
              <a:rPr lang="en-US" dirty="0" smtClean="0"/>
              <a:t>Relies on control rather than empowerment.</a:t>
            </a:r>
          </a:p>
          <a:p>
            <a:pPr algn="just"/>
            <a:endParaRPr lang="en-US" dirty="0" smtClean="0"/>
          </a:p>
          <a:p>
            <a:pPr algn="just"/>
            <a:r>
              <a:rPr lang="en-US" dirty="0" smtClean="0"/>
              <a:t>Still considers structure the main tool for making improvements.</a:t>
            </a:r>
          </a:p>
        </p:txBody>
      </p:sp>
    </p:spTree>
  </p:cSld>
  <p:clrMapOvr>
    <a:masterClrMapping/>
  </p:clrMapOvr>
  <p:transition spd="slow">
    <p:dissolve/>
    <p:sndAc>
      <p:stSnd>
        <p:snd r:embed="rId2" name="click.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r>
              <a:rPr lang="en-US" dirty="0" smtClean="0"/>
              <a:t>Question Hour</a:t>
            </a:r>
            <a:endParaRPr lang="en-US" dirty="0"/>
          </a:p>
        </p:txBody>
      </p:sp>
    </p:spTree>
  </p:cSld>
  <p:clrMapOvr>
    <a:masterClrMapping/>
  </p:clrMapOvr>
  <p:transition spd="slow">
    <p:dissolve/>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2400" b="1" dirty="0" smtClean="0">
                <a:latin typeface="Times New Roman" pitchFamily="18" charset="0"/>
                <a:cs typeface="Times New Roman" pitchFamily="18" charset="0"/>
              </a:rPr>
              <a:t>Dominant Model, Metaphor, Underlying Assumptions: </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pPr algn="just">
              <a:buNone/>
            </a:pPr>
            <a:r>
              <a:rPr lang="en-US" dirty="0" smtClean="0"/>
              <a:t>	</a:t>
            </a:r>
            <a:r>
              <a:rPr lang="en-US" sz="2800" dirty="0" smtClean="0"/>
              <a:t>1. “Organizations are rational institutions whose primary purpose is to accomplish established objectives; rational organizational behavior is achieved best through systems of defined rules and formal authority. Organizational control and coordination are key for maintaining organizational rationality”.</a:t>
            </a:r>
          </a:p>
          <a:p>
            <a:pPr algn="just">
              <a:buNone/>
            </a:pPr>
            <a:endParaRPr lang="en-US" sz="2800" dirty="0" smtClean="0"/>
          </a:p>
          <a:p>
            <a:pPr algn="just">
              <a:buNone/>
            </a:pPr>
            <a:r>
              <a:rPr lang="en-US" sz="2800" dirty="0" smtClean="0"/>
              <a:t>	 2. “There is a ‘best’ structure for any organization, or at least a most appropriate structure in light of its given objectives, the environmental conditions surrounding, the nature of its products and/or services, and the technology of the production process”.</a:t>
            </a:r>
          </a:p>
          <a:p>
            <a:pPr algn="just">
              <a:buNone/>
            </a:pPr>
            <a:endParaRPr lang="en-US" sz="2800" dirty="0" smtClean="0"/>
          </a:p>
          <a:p>
            <a:pPr algn="just">
              <a:buNone/>
            </a:pPr>
            <a:r>
              <a:rPr lang="en-US" sz="2800" dirty="0" smtClean="0"/>
              <a:t>	3. “Specialization and the division of labor increase the quality and quantity of production, particularly in highly skilled operations and professions”.</a:t>
            </a:r>
          </a:p>
          <a:p>
            <a:pPr algn="just">
              <a:buNone/>
            </a:pPr>
            <a:endParaRPr lang="en-US" sz="2800" dirty="0" smtClean="0"/>
          </a:p>
          <a:p>
            <a:pPr algn="just">
              <a:buNone/>
            </a:pPr>
            <a:r>
              <a:rPr lang="en-US" sz="2800" dirty="0" smtClean="0"/>
              <a:t>` 	4. “Most problems in an organization result from structural flaws and can be solved by changing the structure”.</a:t>
            </a:r>
          </a:p>
          <a:p>
            <a:pPr algn="just">
              <a:buNone/>
            </a:pPr>
            <a:endParaRPr lang="en-US" sz="2800" dirty="0" smtClean="0"/>
          </a:p>
        </p:txBody>
      </p:sp>
    </p:spTree>
  </p:cSld>
  <p:clrMapOvr>
    <a:masterClrMapping/>
  </p:clrMapOvr>
  <p:transition spd="slow">
    <p:dissolve/>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endParaRPr lang="en-US" dirty="0"/>
          </a:p>
        </p:txBody>
      </p:sp>
      <p:sp>
        <p:nvSpPr>
          <p:cNvPr id="3" name="Content Placeholder 2"/>
          <p:cNvSpPr>
            <a:spLocks noGrp="1"/>
          </p:cNvSpPr>
          <p:nvPr>
            <p:ph idx="1"/>
          </p:nvPr>
        </p:nvSpPr>
        <p:spPr>
          <a:xfrm>
            <a:off x="0" y="1066800"/>
            <a:ext cx="9144000" cy="5791200"/>
          </a:xfrm>
        </p:spPr>
        <p:txBody>
          <a:bodyPr>
            <a:normAutofit/>
          </a:bodyPr>
          <a:lstStyle/>
          <a:p>
            <a:pPr algn="just">
              <a:buNone/>
            </a:pPr>
            <a:r>
              <a:rPr lang="en-US" dirty="0" smtClean="0"/>
              <a:t> • “Structural organization theory is concerned with vertical differentiations – hierarchical levels of organizational authority and coordination, and horizontal differentiations between organizational units – such as those between product or service lines, geographical areas, or skills”. </a:t>
            </a:r>
          </a:p>
          <a:p>
            <a:pPr algn="just">
              <a:buNone/>
            </a:pPr>
            <a:endParaRPr lang="en-US" dirty="0" smtClean="0"/>
          </a:p>
          <a:p>
            <a:pPr algn="just">
              <a:buNone/>
            </a:pPr>
            <a:r>
              <a:rPr lang="en-US" dirty="0" smtClean="0"/>
              <a:t>• Org charts are key tools. </a:t>
            </a:r>
          </a:p>
          <a:p>
            <a:pPr algn="just">
              <a:buNone/>
            </a:pPr>
            <a:endParaRPr lang="en-US" dirty="0" smtClean="0"/>
          </a:p>
          <a:p>
            <a:pPr algn="just"/>
            <a:endParaRPr lang="en-US" dirty="0" smtClean="0"/>
          </a:p>
          <a:p>
            <a:pPr algn="just"/>
            <a:endParaRPr lang="en-US" dirty="0"/>
          </a:p>
        </p:txBody>
      </p:sp>
    </p:spTree>
  </p:cSld>
  <p:clrMapOvr>
    <a:masterClrMapping/>
  </p:clrMapOvr>
  <p:transition spd="slow">
    <p:dissolve/>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33688" cy="1417638"/>
          </a:xfrm>
        </p:spPr>
        <p:txBody>
          <a:bodyPr>
            <a:normAutofit/>
          </a:bodyPr>
          <a:lstStyle/>
          <a:p>
            <a:r>
              <a:rPr lang="en-US" dirty="0" smtClean="0"/>
              <a:t>Major Theorists and Contributions: </a:t>
            </a:r>
            <a:endParaRPr lang="en-US" dirty="0"/>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dirty="0" smtClean="0"/>
              <a:t>	</a:t>
            </a:r>
            <a:r>
              <a:rPr lang="en-US" b="1" u="sng" dirty="0" smtClean="0"/>
              <a:t>Tom Burns and G. M. Stalker (Mechanistic and Organic Systems)  </a:t>
            </a:r>
          </a:p>
          <a:p>
            <a:pPr algn="just">
              <a:buNone/>
            </a:pPr>
            <a:endParaRPr lang="en-US" b="1" u="sng" dirty="0" smtClean="0"/>
          </a:p>
          <a:p>
            <a:pPr algn="just">
              <a:buNone/>
            </a:pPr>
            <a:r>
              <a:rPr lang="en-US" dirty="0" smtClean="0"/>
              <a:t>o Characteristics of the “Mechanistic Management System” and “Organic Management System”.</a:t>
            </a:r>
          </a:p>
          <a:p>
            <a:pPr algn="just">
              <a:buNone/>
            </a:pPr>
            <a:endParaRPr lang="en-US" dirty="0" smtClean="0"/>
          </a:p>
          <a:p>
            <a:pPr algn="just">
              <a:buNone/>
            </a:pPr>
            <a:endParaRPr lang="en-US" dirty="0"/>
          </a:p>
          <a:p>
            <a:pPr algn="just">
              <a:buNone/>
            </a:pPr>
            <a:endParaRPr lang="en-US" dirty="0" smtClean="0"/>
          </a:p>
          <a:p>
            <a:pPr algn="just">
              <a:buNone/>
            </a:pPr>
            <a:endParaRPr lang="en-US" dirty="0" smtClean="0"/>
          </a:p>
          <a:p>
            <a:pPr algn="just">
              <a:buNone/>
            </a:pPr>
            <a:endParaRPr lang="en-US" dirty="0"/>
          </a:p>
          <a:p>
            <a:pPr algn="just">
              <a:buNone/>
            </a:pPr>
            <a:endParaRPr lang="en-US" dirty="0" smtClean="0"/>
          </a:p>
          <a:p>
            <a:pPr algn="just">
              <a:buNone/>
            </a:pPr>
            <a:endParaRPr lang="en-US" dirty="0" smtClean="0"/>
          </a:p>
          <a:p>
            <a:pPr algn="just">
              <a:buNone/>
            </a:pPr>
            <a:endParaRPr lang="en-US" dirty="0" smtClean="0"/>
          </a:p>
        </p:txBody>
      </p:sp>
    </p:spTree>
  </p:cSld>
  <p:clrMapOvr>
    <a:masterClrMapping/>
  </p:clrMapOvr>
  <p:transition spd="slow">
    <p:dissolve/>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598294"/>
            <a:ext cx="9144000" cy="5259705"/>
          </a:xfrm>
        </p:spPr>
      </p:pic>
    </p:spTree>
    <p:extLst>
      <p:ext uri="{BB962C8B-B14F-4D97-AF65-F5344CB8AC3E}">
        <p14:creationId xmlns:p14="http://schemas.microsoft.com/office/powerpoint/2010/main" val="4008473383"/>
      </p:ext>
    </p:extLst>
  </p:cSld>
  <p:clrMapOvr>
    <a:masterClrMapping/>
  </p:clrMapOvr>
  <p:transition spd="slow">
    <p:dissolve/>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10312" y="1417638"/>
            <a:ext cx="8933688" cy="5440362"/>
          </a:xfrm>
        </p:spPr>
        <p:txBody>
          <a:bodyPr/>
          <a:lstStyle/>
          <a:p>
            <a:pPr algn="just">
              <a:buNone/>
            </a:pPr>
            <a:r>
              <a:rPr lang="en-US" dirty="0"/>
              <a:t>o “The beginning of administrative wisdom is the awareness that there is no one optimum type of management system”.</a:t>
            </a:r>
          </a:p>
          <a:p>
            <a:pPr algn="just">
              <a:buNone/>
            </a:pPr>
            <a:r>
              <a:rPr lang="en-US" dirty="0"/>
              <a:t> </a:t>
            </a:r>
            <a:endParaRPr lang="en-US" b="1" u="sng" dirty="0"/>
          </a:p>
          <a:p>
            <a:pPr algn="just">
              <a:buNone/>
            </a:pPr>
            <a:r>
              <a:rPr lang="en-US" dirty="0"/>
              <a:t>• “Developed their widely cited theory of ‘mechanistic and organic systems of organization”.</a:t>
            </a:r>
          </a:p>
          <a:p>
            <a:pPr algn="just">
              <a:buNone/>
            </a:pPr>
            <a:endParaRPr lang="en-US" dirty="0"/>
          </a:p>
          <a:p>
            <a:pPr algn="just">
              <a:buNone/>
            </a:pPr>
            <a:r>
              <a:rPr lang="en-US" dirty="0"/>
              <a:t>• Contributed to the creation of the “sociotechnical approach”.</a:t>
            </a:r>
          </a:p>
          <a:p>
            <a:endParaRPr lang="en-US" dirty="0"/>
          </a:p>
        </p:txBody>
      </p:sp>
    </p:spTree>
    <p:extLst>
      <p:ext uri="{BB962C8B-B14F-4D97-AF65-F5344CB8AC3E}">
        <p14:creationId xmlns:p14="http://schemas.microsoft.com/office/powerpoint/2010/main" val="1485532019"/>
      </p:ext>
    </p:extLst>
  </p:cSld>
  <p:clrMapOvr>
    <a:masterClrMapping/>
  </p:clrMapOvr>
  <p:transition spd="slow">
    <p:dissolve/>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Virtual Domain-Driven Design - A community of practise"/>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435100" y="1973263"/>
            <a:ext cx="7499350" cy="3749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985527"/>
      </p:ext>
    </p:extLst>
  </p:cSld>
  <p:clrMapOvr>
    <a:masterClrMapping/>
  </p:clrMapOvr>
  <p:transition spd="slow">
    <p:dissolve/>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90600" y="2590800"/>
            <a:ext cx="8153400" cy="4343400"/>
          </a:xfrm>
          <a:prstGeom prst="rect">
            <a:avLst/>
          </a:prstGeom>
        </p:spPr>
      </p:pic>
    </p:spTree>
    <p:extLst>
      <p:ext uri="{BB962C8B-B14F-4D97-AF65-F5344CB8AC3E}">
        <p14:creationId xmlns:p14="http://schemas.microsoft.com/office/powerpoint/2010/main" val="410260960"/>
      </p:ext>
    </p:extLst>
  </p:cSld>
  <p:clrMapOvr>
    <a:masterClrMapping/>
  </p:clrMapOvr>
  <p:transition spd="slow">
    <p:dissolve/>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1485</TotalTime>
  <Words>837</Words>
  <Application>Microsoft Office PowerPoint</Application>
  <PresentationFormat>On-screen Show (4:3)</PresentationFormat>
  <Paragraphs>134</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Gill Sans MT</vt:lpstr>
      <vt:lpstr>Times New Roman</vt:lpstr>
      <vt:lpstr>Verdana</vt:lpstr>
      <vt:lpstr>Wingdings 2</vt:lpstr>
      <vt:lpstr>Solstice</vt:lpstr>
      <vt:lpstr>School: Modern Structural Organization Theory</vt:lpstr>
      <vt:lpstr>PowerPoint Presentation</vt:lpstr>
      <vt:lpstr>Dominant Model, Metaphor, Underlying Assumptions: </vt:lpstr>
      <vt:lpstr>PowerPoint Presentation</vt:lpstr>
      <vt:lpstr>Major Theorists and Contributions: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Types of Organizational Structures</vt:lpstr>
      <vt:lpstr>PowerPoint Presentation</vt:lpstr>
      <vt:lpstr>PowerPoint Presentation</vt:lpstr>
      <vt:lpstr>PowerPoint Presentation</vt:lpstr>
      <vt:lpstr>PowerPoint Presentation</vt:lpstr>
      <vt:lpstr>Strengths and Weaknesses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WIN10</cp:lastModifiedBy>
  <cp:revision>42</cp:revision>
  <dcterms:created xsi:type="dcterms:W3CDTF">2014-04-18T16:39:57Z</dcterms:created>
  <dcterms:modified xsi:type="dcterms:W3CDTF">2023-10-18T03:26:32Z</dcterms:modified>
</cp:coreProperties>
</file>