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wav"/>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6" r:id="rId3"/>
    <p:sldId id="278" r:id="rId4"/>
    <p:sldId id="281" r:id="rId5"/>
    <p:sldId id="282" r:id="rId6"/>
    <p:sldId id="279" r:id="rId7"/>
    <p:sldId id="283" r:id="rId8"/>
    <p:sldId id="285" r:id="rId9"/>
    <p:sldId id="287" r:id="rId10"/>
    <p:sldId id="280" r:id="rId11"/>
    <p:sldId id="260" r:id="rId12"/>
    <p:sldId id="271" r:id="rId13"/>
    <p:sldId id="263" r:id="rId14"/>
    <p:sldId id="269" r:id="rId15"/>
    <p:sldId id="275" r:id="rId16"/>
    <p:sldId id="276" r:id="rId17"/>
    <p:sldId id="277" r:id="rId18"/>
    <p:sldId id="268" r:id="rId19"/>
    <p:sldId id="270" r:id="rId20"/>
    <p:sldId id="259"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14"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D563448E-AB89-4AF4-8FBC-B5EA629414C4}" type="datetimeFigureOut">
              <a:rPr lang="en-US" smtClean="0"/>
              <a:pPr/>
              <a:t>12/6/2022</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3EABA43B-47D0-4395-A103-002EEF7BE28F}"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spd="slow">
    <p:dissolve/>
    <p:sndAc>
      <p:stSnd>
        <p:snd r:embed="rId1" name="click.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563448E-AB89-4AF4-8FBC-B5EA629414C4}" type="datetimeFigureOut">
              <a:rPr lang="en-US" smtClean="0"/>
              <a:pPr/>
              <a:t>12/6/2022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563448E-AB89-4AF4-8FBC-B5EA629414C4}" type="datetimeFigureOut">
              <a:rPr lang="en-US" smtClean="0"/>
              <a:pPr/>
              <a:t>12/6/2022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563448E-AB89-4AF4-8FBC-B5EA629414C4}" type="datetimeFigureOut">
              <a:rPr lang="en-US" smtClean="0"/>
              <a:pPr/>
              <a:t>12/6/2022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563448E-AB89-4AF4-8FBC-B5EA629414C4}" type="datetimeFigureOut">
              <a:rPr lang="en-US" smtClean="0"/>
              <a:pPr/>
              <a:t>12/6/2022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EABA43B-47D0-4395-A103-002EEF7BE28F}"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spd="slow">
    <p:dissolve/>
    <p:sndAc>
      <p:stSnd>
        <p:snd r:embed="rId1" name="click.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563448E-AB89-4AF4-8FBC-B5EA629414C4}" type="datetimeFigureOut">
              <a:rPr lang="en-US" smtClean="0"/>
              <a:pPr/>
              <a:t>12/6/2022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563448E-AB89-4AF4-8FBC-B5EA629414C4}" type="datetimeFigureOut">
              <a:rPr lang="en-US" smtClean="0"/>
              <a:pPr/>
              <a:t>12/6/2022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D563448E-AB89-4AF4-8FBC-B5EA629414C4}" type="datetimeFigureOut">
              <a:rPr lang="en-US" smtClean="0"/>
              <a:pPr/>
              <a:t>12/6/2022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D563448E-AB89-4AF4-8FBC-B5EA629414C4}" type="datetimeFigureOut">
              <a:rPr lang="en-US" smtClean="0"/>
              <a:pPr/>
              <a:t>12/6/2022</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3EABA43B-47D0-4395-A103-002EEF7BE28F}"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transition spd="slow">
    <p:dissolve/>
    <p:sndAc>
      <p:stSnd>
        <p:snd r:embed="rId1" name="click.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563448E-AB89-4AF4-8FBC-B5EA629414C4}" type="datetimeFigureOut">
              <a:rPr lang="en-US" smtClean="0"/>
              <a:pPr/>
              <a:t>12/6/2022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EABA43B-47D0-4395-A103-002EEF7BE28F}" type="slidenum">
              <a:rPr lang="en-US" smtClean="0"/>
              <a:pPr/>
              <a:t>‹#›</a:t>
            </a:fld>
            <a:endParaRPr lang="en-US"/>
          </a:p>
        </p:txBody>
      </p:sp>
    </p:spTree>
  </p:cSld>
  <p:clrMapOvr>
    <a:masterClrMapping/>
  </p:clrMapOvr>
  <p:transition spd="slow">
    <p:dissolve/>
    <p:sndAc>
      <p:stSnd>
        <p:snd r:embed="rId1" name="click.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D563448E-AB89-4AF4-8FBC-B5EA629414C4}" type="datetimeFigureOut">
              <a:rPr lang="en-US" smtClean="0"/>
              <a:pPr/>
              <a:t>12/6/2022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EABA43B-47D0-4395-A103-002EEF7BE28F}"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transition spd="slow">
    <p:dissolve/>
    <p:sndAc>
      <p:stSnd>
        <p:snd r:embed="rId1" name="click.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D563448E-AB89-4AF4-8FBC-B5EA629414C4}" type="datetimeFigureOut">
              <a:rPr lang="en-US" smtClean="0"/>
              <a:pPr/>
              <a:t>12/6/2022</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3EABA43B-47D0-4395-A103-002EEF7BE28F}"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dissolve/>
    <p:sndAc>
      <p:stSnd>
        <p:snd r:embed="rId13" name="click.wav"/>
      </p:stSnd>
    </p:sndAc>
  </p:transition>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832082"/>
          </a:xfrm>
        </p:spPr>
        <p:txBody>
          <a:bodyPr>
            <a:normAutofit/>
          </a:bodyPr>
          <a:lstStyle/>
          <a:p>
            <a:r>
              <a:rPr lang="en-US" sz="3200" dirty="0" smtClean="0"/>
              <a:t>School: Organizational Economics Theory</a:t>
            </a:r>
            <a:endParaRPr lang="en-US" sz="3200" dirty="0"/>
          </a:p>
        </p:txBody>
      </p:sp>
      <p:sp>
        <p:nvSpPr>
          <p:cNvPr id="3" name="Subtitle 2"/>
          <p:cNvSpPr>
            <a:spLocks noGrp="1"/>
          </p:cNvSpPr>
          <p:nvPr>
            <p:ph type="subTitle" idx="1"/>
          </p:nvPr>
        </p:nvSpPr>
        <p:spPr>
          <a:xfrm>
            <a:off x="0" y="2438400"/>
            <a:ext cx="8839200" cy="1164264"/>
          </a:xfrm>
        </p:spPr>
        <p:txBody>
          <a:bodyPr>
            <a:normAutofit/>
          </a:bodyPr>
          <a:lstStyle/>
          <a:p>
            <a:pPr algn="just"/>
            <a:r>
              <a:rPr lang="en-US" b="1" dirty="0" smtClean="0"/>
              <a:t>Time Line: </a:t>
            </a:r>
            <a:r>
              <a:rPr lang="en-US" dirty="0" smtClean="0"/>
              <a:t>Mostly the second half of 20th century. </a:t>
            </a:r>
            <a:endParaRPr lang="en-US" dirty="0"/>
          </a:p>
        </p:txBody>
      </p:sp>
    </p:spTree>
  </p:cSld>
  <p:clrMapOvr>
    <a:masterClrMapping/>
  </p:clrMapOvr>
  <p:transition spd="slow">
    <p:dissolve/>
    <p:sndAc>
      <p:stSnd>
        <p:snd r:embed="rId2" name="click.wav"/>
      </p:stSnd>
    </p:sndAc>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410200"/>
          </a:xfrm>
        </p:spPr>
        <p:txBody>
          <a:bodyPr/>
          <a:lstStyle/>
          <a:p>
            <a:pPr algn="just"/>
            <a:r>
              <a:rPr lang="en-US" dirty="0" smtClean="0"/>
              <a:t>Ronald </a:t>
            </a:r>
            <a:r>
              <a:rPr lang="en-US" dirty="0"/>
              <a:t>H. </a:t>
            </a:r>
            <a:r>
              <a:rPr lang="en-US" dirty="0" err="1"/>
              <a:t>Coase</a:t>
            </a:r>
            <a:r>
              <a:rPr lang="en-US" dirty="0"/>
              <a:t> – The Nature of the Firm (1937) article thought to be the origin of organizational economics. </a:t>
            </a:r>
            <a:r>
              <a:rPr lang="en-US" dirty="0" smtClean="0"/>
              <a:t>Market forces plus </a:t>
            </a:r>
            <a:r>
              <a:rPr lang="en-US" dirty="0"/>
              <a:t>hierarchy was its focus. </a:t>
            </a:r>
            <a:endParaRPr lang="en-US" dirty="0" smtClean="0"/>
          </a:p>
          <a:p>
            <a:pPr marL="82296" indent="0" algn="just">
              <a:buNone/>
            </a:pPr>
            <a:endParaRPr lang="en-US" dirty="0"/>
          </a:p>
          <a:p>
            <a:pPr algn="just"/>
            <a:r>
              <a:rPr lang="en-US" dirty="0"/>
              <a:t>Ronald </a:t>
            </a:r>
            <a:r>
              <a:rPr lang="en-US" dirty="0" err="1"/>
              <a:t>Coase's</a:t>
            </a:r>
            <a:r>
              <a:rPr lang="en-US" dirty="0"/>
              <a:t> writings were sparse, yet his impact on economics was profound. He did pioneering work on the ways in which transaction costs and property rights affect business and </a:t>
            </a:r>
            <a:r>
              <a:rPr lang="en-US" dirty="0" smtClean="0"/>
              <a:t>society. </a:t>
            </a:r>
            <a:endParaRPr lang="en-US" dirty="0"/>
          </a:p>
          <a:p>
            <a:endParaRPr lang="en-US" dirty="0"/>
          </a:p>
        </p:txBody>
      </p:sp>
    </p:spTree>
    <p:extLst>
      <p:ext uri="{BB962C8B-B14F-4D97-AF65-F5344CB8AC3E}">
        <p14:creationId xmlns:p14="http://schemas.microsoft.com/office/powerpoint/2010/main" val="3543991135"/>
      </p:ext>
    </p:extLst>
  </p:cSld>
  <p:clrMapOvr>
    <a:masterClrMapping/>
  </p:clrMapOvr>
  <p:transition spd="slow">
    <p:dissolve/>
    <p:sndAc>
      <p:stSnd>
        <p:snd r:embed="rId2" name="click.wav"/>
      </p:stSnd>
    </p:sndAc>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933688" cy="563562"/>
          </a:xfrm>
        </p:spPr>
        <p:txBody>
          <a:bodyPr>
            <a:normAutofit fontScale="90000"/>
          </a:bodyPr>
          <a:lstStyle/>
          <a:p>
            <a:r>
              <a:rPr lang="en-US" b="1" u="sng" dirty="0"/>
              <a:t>Central Themes</a:t>
            </a:r>
            <a:endParaRPr lang="en-US" dirty="0"/>
          </a:p>
        </p:txBody>
      </p:sp>
      <p:sp>
        <p:nvSpPr>
          <p:cNvPr id="3" name="Content Placeholder 2"/>
          <p:cNvSpPr>
            <a:spLocks noGrp="1"/>
          </p:cNvSpPr>
          <p:nvPr>
            <p:ph idx="1"/>
          </p:nvPr>
        </p:nvSpPr>
        <p:spPr>
          <a:xfrm>
            <a:off x="0" y="1066800"/>
            <a:ext cx="9144000" cy="5791200"/>
          </a:xfrm>
        </p:spPr>
        <p:txBody>
          <a:bodyPr>
            <a:normAutofit fontScale="85000" lnSpcReduction="10000"/>
          </a:bodyPr>
          <a:lstStyle/>
          <a:p>
            <a:pPr algn="just">
              <a:buNone/>
            </a:pPr>
            <a:r>
              <a:rPr lang="en-US" dirty="0" smtClean="0"/>
              <a:t>Organizational economics theory has addressed: </a:t>
            </a:r>
          </a:p>
          <a:p>
            <a:pPr algn="just"/>
            <a:endParaRPr lang="en-US" dirty="0" smtClean="0"/>
          </a:p>
          <a:p>
            <a:pPr algn="just"/>
            <a:r>
              <a:rPr lang="en-US" i="1" dirty="0" smtClean="0"/>
              <a:t>The contractual nature of firms </a:t>
            </a:r>
          </a:p>
          <a:p>
            <a:pPr algn="just"/>
            <a:r>
              <a:rPr lang="en-US" i="1" dirty="0" smtClean="0"/>
              <a:t>Bounded rationality </a:t>
            </a:r>
          </a:p>
          <a:p>
            <a:pPr algn="just"/>
            <a:r>
              <a:rPr lang="en-US" i="1" dirty="0" smtClean="0"/>
              <a:t>The significance of investment in specific assets </a:t>
            </a:r>
          </a:p>
          <a:p>
            <a:pPr algn="just"/>
            <a:r>
              <a:rPr lang="en-US" i="1" dirty="0" smtClean="0"/>
              <a:t>The distinction between specific rights and residual rights </a:t>
            </a:r>
          </a:p>
          <a:p>
            <a:pPr algn="just"/>
            <a:r>
              <a:rPr lang="en-US" i="1" dirty="0" smtClean="0"/>
              <a:t>The effects of imperfect information </a:t>
            </a:r>
          </a:p>
          <a:p>
            <a:pPr algn="just"/>
            <a:endParaRPr lang="en-US" dirty="0" smtClean="0"/>
          </a:p>
          <a:p>
            <a:pPr algn="just"/>
            <a:r>
              <a:rPr lang="en-US" dirty="0" smtClean="0"/>
              <a:t>“These different approaches to organizational economies share a common attention to explaining the emergence and expansion of organizations – hierarchies – given the existence of costs associated with uncertainties, information asymmetries, bounded rationality, and cognitive barriers”. </a:t>
            </a:r>
          </a:p>
          <a:p>
            <a:pPr algn="just"/>
            <a:endParaRPr lang="en-US" dirty="0" smtClean="0"/>
          </a:p>
          <a:p>
            <a:pPr algn="just"/>
            <a:endParaRPr lang="en-US" dirty="0" smtClean="0"/>
          </a:p>
          <a:p>
            <a:pPr algn="just"/>
            <a:endParaRPr lang="en-US" dirty="0"/>
          </a:p>
        </p:txBody>
      </p:sp>
    </p:spTree>
  </p:cSld>
  <p:clrMapOvr>
    <a:masterClrMapping/>
  </p:clrMapOvr>
  <p:transition spd="slow">
    <p:dissolve/>
    <p:sndAc>
      <p:stSnd>
        <p:snd r:embed="rId2" name="click.wav"/>
      </p:stSnd>
    </p:sndAc>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410200"/>
          </a:xfrm>
        </p:spPr>
        <p:txBody>
          <a:bodyPr>
            <a:normAutofit fontScale="92500" lnSpcReduction="20000"/>
          </a:bodyPr>
          <a:lstStyle/>
          <a:p>
            <a:pPr algn="just"/>
            <a:r>
              <a:rPr lang="en-US" dirty="0" smtClean="0"/>
              <a:t>“In sum, organizational economics deals with a fundamental and universal problem of organizations: How to induce managers and other employees to act in the best interests of those who control ownership or, in the case of government agencies and nonprofit organizations, those who have the authority to control policy and resource allocation decisions”. </a:t>
            </a:r>
          </a:p>
          <a:p>
            <a:pPr algn="just"/>
            <a:endParaRPr lang="en-US" dirty="0" smtClean="0"/>
          </a:p>
          <a:p>
            <a:pPr algn="just"/>
            <a:r>
              <a:rPr lang="en-US" dirty="0" smtClean="0"/>
              <a:t>“The current wave of management theorists who advocate devolution, outsourcing, and employee and group empowerment approaches must address the types of issues that the organizational economists have been wrestling with since 1937”. </a:t>
            </a:r>
          </a:p>
          <a:p>
            <a:endParaRPr lang="en-US" dirty="0"/>
          </a:p>
        </p:txBody>
      </p:sp>
    </p:spTree>
  </p:cSld>
  <p:clrMapOvr>
    <a:masterClrMapping/>
  </p:clrMapOvr>
  <p:transition spd="slow">
    <p:dissolve/>
    <p:sndAc>
      <p:stSnd>
        <p:snd r:embed="rId2" name="click.wav"/>
      </p:stSnd>
    </p:sndAc>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933688" cy="1143000"/>
          </a:xfrm>
        </p:spPr>
        <p:txBody>
          <a:bodyPr>
            <a:normAutofit/>
          </a:bodyPr>
          <a:lstStyle/>
          <a:p>
            <a:r>
              <a:rPr lang="en-US" dirty="0" smtClean="0"/>
              <a:t>Major Theorists and Contributions: </a:t>
            </a:r>
            <a:endParaRPr lang="en-US" dirty="0"/>
          </a:p>
        </p:txBody>
      </p:sp>
      <p:sp>
        <p:nvSpPr>
          <p:cNvPr id="3" name="Content Placeholder 2"/>
          <p:cNvSpPr>
            <a:spLocks noGrp="1"/>
          </p:cNvSpPr>
          <p:nvPr>
            <p:ph idx="1"/>
          </p:nvPr>
        </p:nvSpPr>
        <p:spPr>
          <a:xfrm>
            <a:off x="0" y="1447800"/>
            <a:ext cx="9144000" cy="5410200"/>
          </a:xfrm>
        </p:spPr>
        <p:txBody>
          <a:bodyPr>
            <a:normAutofit/>
          </a:bodyPr>
          <a:lstStyle/>
          <a:p>
            <a:pPr algn="just">
              <a:buNone/>
            </a:pPr>
            <a:r>
              <a:rPr lang="en-US" dirty="0" smtClean="0"/>
              <a:t>	John Locke – Two Treatises of Government (1967). </a:t>
            </a:r>
          </a:p>
          <a:p>
            <a:pPr algn="just">
              <a:buNone/>
            </a:pPr>
            <a:endParaRPr lang="en-US" dirty="0" smtClean="0"/>
          </a:p>
          <a:p>
            <a:pPr algn="just">
              <a:buNone/>
            </a:pPr>
            <a:endParaRPr lang="en-US" dirty="0" smtClean="0"/>
          </a:p>
          <a:p>
            <a:pPr algn="just">
              <a:buNone/>
            </a:pPr>
            <a:r>
              <a:rPr lang="en-US" dirty="0" smtClean="0"/>
              <a:t>	Jean-Jacques Rousseau – The Social Contract (1947). </a:t>
            </a:r>
          </a:p>
          <a:p>
            <a:pPr algn="just">
              <a:buNone/>
            </a:pPr>
            <a:endParaRPr lang="en-US" dirty="0" smtClean="0"/>
          </a:p>
          <a:p>
            <a:pPr algn="just">
              <a:buNone/>
            </a:pPr>
            <a:endParaRPr lang="en-US" dirty="0" smtClean="0"/>
          </a:p>
          <a:p>
            <a:pPr algn="just">
              <a:buNone/>
            </a:pPr>
            <a:r>
              <a:rPr lang="en-US" dirty="0" smtClean="0"/>
              <a:t>	Richard </a:t>
            </a:r>
            <a:r>
              <a:rPr lang="en-US" dirty="0" err="1" smtClean="0"/>
              <a:t>Cyert</a:t>
            </a:r>
            <a:r>
              <a:rPr lang="en-US" dirty="0" smtClean="0"/>
              <a:t> and James March – A Behavioral Theory of the Firm (1947).</a:t>
            </a:r>
            <a:endParaRPr lang="en-US" b="1" u="sng" dirty="0" smtClean="0"/>
          </a:p>
        </p:txBody>
      </p:sp>
    </p:spTree>
  </p:cSld>
  <p:clrMapOvr>
    <a:masterClrMapping/>
  </p:clrMapOvr>
  <p:transition spd="slow">
    <p:dissolve/>
    <p:sndAc>
      <p:stSnd>
        <p:snd r:embed="rId2" name="click.wav"/>
      </p:stSnd>
    </p:sndAc>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410200"/>
          </a:xfrm>
        </p:spPr>
        <p:txBody>
          <a:bodyPr>
            <a:normAutofit fontScale="85000" lnSpcReduction="20000"/>
          </a:bodyPr>
          <a:lstStyle/>
          <a:p>
            <a:pPr algn="just">
              <a:buNone/>
            </a:pPr>
            <a:r>
              <a:rPr lang="en-US" dirty="0" smtClean="0"/>
              <a:t>	</a:t>
            </a:r>
            <a:r>
              <a:rPr lang="en-US" b="1" u="sng" dirty="0" smtClean="0"/>
              <a:t>Michael C. Jensen &amp; William H. </a:t>
            </a:r>
            <a:r>
              <a:rPr lang="en-US" b="1" u="sng" dirty="0" err="1" smtClean="0"/>
              <a:t>Meckling</a:t>
            </a:r>
            <a:r>
              <a:rPr lang="en-US" b="1" u="sng" dirty="0" smtClean="0"/>
              <a:t> – Theory of the Firm: Managerial Behavior, Agency Costs and Ownership Structure</a:t>
            </a:r>
          </a:p>
          <a:p>
            <a:pPr algn="just">
              <a:buNone/>
            </a:pPr>
            <a:endParaRPr lang="en-US" dirty="0" smtClean="0"/>
          </a:p>
          <a:p>
            <a:pPr algn="just">
              <a:buNone/>
            </a:pPr>
            <a:r>
              <a:rPr lang="en-US" dirty="0" smtClean="0"/>
              <a:t>o “Agency costs are as real as any other costs. The level of agency costs depends among other things on statutory and common law and human ingenuity in devising contracts. Both the law and the sophistication of contracts relevant to the modern corporation are products of a historical process in which there were strong incentives for individuals to minimize agency costs. Moreover, there were alternative organizations forms available, and opportunities to invent new ones. Whatever its shortcomings, the corporation has thus far survived the market test against potential alternatives”. </a:t>
            </a:r>
            <a:endParaRPr lang="en-US" dirty="0"/>
          </a:p>
        </p:txBody>
      </p:sp>
    </p:spTree>
  </p:cSld>
  <p:clrMapOvr>
    <a:masterClrMapping/>
  </p:clrMapOvr>
  <p:transition spd="slow">
    <p:dissolve/>
    <p:sndAc>
      <p:stSnd>
        <p:snd r:embed="rId2" name="click.wav"/>
      </p:stSnd>
    </p:sndAc>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410200"/>
          </a:xfrm>
        </p:spPr>
        <p:txBody>
          <a:bodyPr>
            <a:normAutofit fontScale="55000" lnSpcReduction="20000"/>
          </a:bodyPr>
          <a:lstStyle/>
          <a:p>
            <a:pPr algn="just">
              <a:buNone/>
            </a:pPr>
            <a:r>
              <a:rPr lang="en-US" dirty="0" smtClean="0"/>
              <a:t>	</a:t>
            </a:r>
            <a:r>
              <a:rPr lang="en-US" b="1" u="sng" dirty="0" smtClean="0"/>
              <a:t>Oliver E. Williamson-The Economics of Organization: The Transaction Cost Approach </a:t>
            </a:r>
          </a:p>
          <a:p>
            <a:pPr>
              <a:buNone/>
            </a:pPr>
            <a:endParaRPr lang="en-US" dirty="0" smtClean="0"/>
          </a:p>
          <a:p>
            <a:pPr algn="just"/>
            <a:r>
              <a:rPr lang="en-US" dirty="0" smtClean="0"/>
              <a:t>Explains “a transactional cost occurs when a good or service is transferred across a technologically separable interface”. </a:t>
            </a:r>
          </a:p>
          <a:p>
            <a:pPr algn="just">
              <a:buNone/>
            </a:pPr>
            <a:endParaRPr lang="en-US" dirty="0" smtClean="0"/>
          </a:p>
          <a:p>
            <a:pPr algn="just">
              <a:buNone/>
            </a:pPr>
            <a:endParaRPr lang="en-US" dirty="0" smtClean="0"/>
          </a:p>
          <a:p>
            <a:pPr algn="just"/>
            <a:r>
              <a:rPr lang="en-US" dirty="0" smtClean="0"/>
              <a:t>“By converting exchange relations into hierarchical sub-elements (for example, by ‘making’ instead of ‘buying’ components of the final products), behaviors of transaction partners can be better monitored through direct supervision, auditing, and other organizational control mechanisms”.</a:t>
            </a:r>
          </a:p>
          <a:p>
            <a:pPr algn="just">
              <a:buNone/>
            </a:pPr>
            <a:endParaRPr lang="en-US" dirty="0" smtClean="0"/>
          </a:p>
          <a:p>
            <a:pPr algn="just">
              <a:buNone/>
            </a:pPr>
            <a:endParaRPr lang="en-US" dirty="0" smtClean="0"/>
          </a:p>
          <a:p>
            <a:pPr algn="just"/>
            <a:r>
              <a:rPr lang="en-US" dirty="0" smtClean="0"/>
              <a:t>“Transaction costs are thereby reduced or at least controlled by the presence of hierarchy”. </a:t>
            </a:r>
          </a:p>
          <a:p>
            <a:pPr algn="just"/>
            <a:endParaRPr lang="en-US" dirty="0" smtClean="0"/>
          </a:p>
          <a:p>
            <a:pPr algn="just"/>
            <a:r>
              <a:rPr lang="en-US" dirty="0" smtClean="0"/>
              <a:t>“Transaction cost analysis is an interdisciplinary approach to the study of organizations that joins economics, organization theory, and aspects of contract law”. </a:t>
            </a:r>
            <a:endParaRPr lang="en-US" dirty="0"/>
          </a:p>
        </p:txBody>
      </p:sp>
    </p:spTree>
  </p:cSld>
  <p:clrMapOvr>
    <a:masterClrMapping/>
  </p:clrMapOvr>
  <p:transition spd="slow">
    <p:dissolve/>
    <p:sndAc>
      <p:stSnd>
        <p:snd r:embed="rId2" name="click.wav"/>
      </p:stSnd>
    </p:sndAc>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0" y="1447800"/>
            <a:ext cx="9144000" cy="5410200"/>
          </a:xfrm>
        </p:spPr>
        <p:txBody>
          <a:bodyPr>
            <a:normAutofit fontScale="85000" lnSpcReduction="20000"/>
          </a:bodyPr>
          <a:lstStyle/>
          <a:p>
            <a:pPr>
              <a:buNone/>
            </a:pPr>
            <a:r>
              <a:rPr lang="en-US" b="1" dirty="0" smtClean="0"/>
              <a:t>	</a:t>
            </a:r>
            <a:r>
              <a:rPr lang="en-US" b="1" u="sng" dirty="0" smtClean="0"/>
              <a:t>Jay B. Barney &amp; William G. </a:t>
            </a:r>
            <a:r>
              <a:rPr lang="en-US" b="1" u="sng" dirty="0" err="1" smtClean="0"/>
              <a:t>Ouchi</a:t>
            </a:r>
            <a:r>
              <a:rPr lang="en-US" b="1" u="sng" dirty="0" smtClean="0"/>
              <a:t> – Learning from Organizational Economics</a:t>
            </a:r>
          </a:p>
          <a:p>
            <a:pPr algn="just">
              <a:buNone/>
            </a:pPr>
            <a:endParaRPr lang="en-US" dirty="0" smtClean="0"/>
          </a:p>
          <a:p>
            <a:pPr algn="just"/>
            <a:r>
              <a:rPr lang="en-US" dirty="0" smtClean="0"/>
              <a:t> “Perhaps organizational theorists balk at generalizing the definition of the concept of organization to include market and quasi-market phenomena out of fear of academic incursions by economists into the protected domain. Without this broader definition, organization theory becomes just part of a general framework for analyzing economic transactions, a specialty that focuses on the more behavioral aspects of exchange”. </a:t>
            </a:r>
          </a:p>
          <a:p>
            <a:pPr algn="just"/>
            <a:endParaRPr lang="en-US" dirty="0" smtClean="0"/>
          </a:p>
          <a:p>
            <a:pPr algn="just"/>
            <a:r>
              <a:rPr lang="en-US" dirty="0" smtClean="0"/>
              <a:t>“Is this a bad thing? If, after all, the nature of the phenomena being studied requires this integration, is it not appropriate to attempt to accomplish it?”. </a:t>
            </a:r>
            <a:endParaRPr lang="en-US" dirty="0"/>
          </a:p>
        </p:txBody>
      </p:sp>
    </p:spTree>
  </p:cSld>
  <p:clrMapOvr>
    <a:masterClrMapping/>
  </p:clrMapOvr>
  <p:transition spd="slow">
    <p:dissolve/>
    <p:sndAc>
      <p:stSnd>
        <p:snd r:embed="rId2" name="click.wav"/>
      </p:stSnd>
    </p:sndAc>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410200"/>
          </a:xfrm>
        </p:spPr>
        <p:txBody>
          <a:bodyPr>
            <a:normAutofit fontScale="62500" lnSpcReduction="20000"/>
          </a:bodyPr>
          <a:lstStyle/>
          <a:p>
            <a:pPr>
              <a:buNone/>
            </a:pPr>
            <a:r>
              <a:rPr lang="en-US" b="1" u="sng" dirty="0" smtClean="0"/>
              <a:t>Paul H. Rubin – Managing Business Transactions</a:t>
            </a:r>
          </a:p>
          <a:p>
            <a:endParaRPr lang="en-US" dirty="0" smtClean="0"/>
          </a:p>
          <a:p>
            <a:pPr algn="just"/>
            <a:r>
              <a:rPr lang="en-US" dirty="0" smtClean="0"/>
              <a:t>“focuses on the cost of maintaining the principal-agent relationship, how to minimize costs, and the effects of transaction costs on management decisions”.</a:t>
            </a:r>
          </a:p>
          <a:p>
            <a:pPr algn="just"/>
            <a:endParaRPr lang="en-US" dirty="0" smtClean="0"/>
          </a:p>
          <a:p>
            <a:pPr algn="just"/>
            <a:r>
              <a:rPr lang="en-US" dirty="0" smtClean="0"/>
              <a:t>“First people are self-interested and opportunistic. Second, it is impossible to write complete contracts with take account of any and all possible events and which eliminate all forms of opportunism or cheating”.</a:t>
            </a:r>
          </a:p>
          <a:p>
            <a:pPr algn="just"/>
            <a:endParaRPr lang="en-US" dirty="0" smtClean="0"/>
          </a:p>
          <a:p>
            <a:pPr algn="just"/>
            <a:r>
              <a:rPr lang="en-US" dirty="0" smtClean="0"/>
              <a:t>“Thus, other mechanisms must be used to minimize agency costs” such as “pre-contractual and post-contractual mechanisms, including adverse selection, the market, the ‘use of hostages and credible commitments to support exchange,’ strategically selected payment schemes, reputation, and ethics”.</a:t>
            </a:r>
          </a:p>
          <a:p>
            <a:pPr algn="just"/>
            <a:endParaRPr lang="en-US" dirty="0" smtClean="0"/>
          </a:p>
          <a:p>
            <a:pPr algn="just"/>
            <a:r>
              <a:rPr lang="en-US" dirty="0" smtClean="0"/>
              <a:t>“Because there is a limit to our willingness to reduce our own incomes in order to benefit others (another possible meaning of ethics), there are advantages of structuring transactions in ways which lead us to provide such benefits without harming ourselves”. </a:t>
            </a:r>
            <a:endParaRPr lang="en-US" dirty="0"/>
          </a:p>
        </p:txBody>
      </p:sp>
    </p:spTree>
  </p:cSld>
  <p:clrMapOvr>
    <a:masterClrMapping/>
  </p:clrMapOvr>
  <p:transition spd="slow">
    <p:dissolve/>
    <p:sndAc>
      <p:stSnd>
        <p:snd r:embed="rId2" name="click.wav"/>
      </p:stSnd>
    </p:sndAc>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Strengths and Weaknesses</a:t>
            </a:r>
            <a:endParaRPr lang="en-US" dirty="0"/>
          </a:p>
        </p:txBody>
      </p:sp>
      <p:sp>
        <p:nvSpPr>
          <p:cNvPr id="3" name="Content Placeholder 2"/>
          <p:cNvSpPr>
            <a:spLocks noGrp="1"/>
          </p:cNvSpPr>
          <p:nvPr>
            <p:ph idx="1"/>
          </p:nvPr>
        </p:nvSpPr>
        <p:spPr>
          <a:xfrm>
            <a:off x="0" y="1447800"/>
            <a:ext cx="9144000" cy="5410200"/>
          </a:xfrm>
        </p:spPr>
        <p:txBody>
          <a:bodyPr>
            <a:normAutofit fontScale="77500" lnSpcReduction="20000"/>
          </a:bodyPr>
          <a:lstStyle/>
          <a:p>
            <a:pPr>
              <a:buNone/>
            </a:pPr>
            <a:r>
              <a:rPr lang="en-US" b="1" u="sng" dirty="0" smtClean="0"/>
              <a:t>Strengths: </a:t>
            </a:r>
          </a:p>
          <a:p>
            <a:pPr>
              <a:buNone/>
            </a:pPr>
            <a:endParaRPr lang="en-US" dirty="0" smtClean="0"/>
          </a:p>
          <a:p>
            <a:pPr algn="just">
              <a:buNone/>
            </a:pPr>
            <a:r>
              <a:rPr lang="en-US" dirty="0" smtClean="0"/>
              <a:t>• Incorporated fields within economics. </a:t>
            </a:r>
          </a:p>
          <a:p>
            <a:pPr algn="just">
              <a:buNone/>
            </a:pPr>
            <a:endParaRPr lang="en-US" dirty="0" smtClean="0"/>
          </a:p>
          <a:p>
            <a:pPr algn="just">
              <a:buNone/>
            </a:pPr>
            <a:r>
              <a:rPr lang="en-US" dirty="0" smtClean="0"/>
              <a:t>• Helped explain that price theory alone does not control behavior. </a:t>
            </a:r>
          </a:p>
          <a:p>
            <a:pPr algn="just">
              <a:buNone/>
            </a:pPr>
            <a:endParaRPr lang="en-US" dirty="0" smtClean="0"/>
          </a:p>
          <a:p>
            <a:pPr algn="just">
              <a:buNone/>
            </a:pPr>
            <a:r>
              <a:rPr lang="en-US" dirty="0" smtClean="0"/>
              <a:t>• Helped spur production by providing additional tools and lenses (such as reducing transaction costs). </a:t>
            </a:r>
          </a:p>
          <a:p>
            <a:pPr algn="just">
              <a:buNone/>
            </a:pPr>
            <a:endParaRPr lang="en-US" dirty="0" smtClean="0"/>
          </a:p>
          <a:p>
            <a:pPr algn="just">
              <a:buNone/>
            </a:pPr>
            <a:r>
              <a:rPr lang="en-US" dirty="0" smtClean="0"/>
              <a:t>• Incorporated behavior into agency theory. </a:t>
            </a:r>
          </a:p>
          <a:p>
            <a:pPr algn="just">
              <a:buNone/>
            </a:pPr>
            <a:endParaRPr lang="en-US" dirty="0" smtClean="0"/>
          </a:p>
          <a:p>
            <a:pPr algn="just">
              <a:buNone/>
            </a:pPr>
            <a:r>
              <a:rPr lang="en-US" dirty="0" smtClean="0"/>
              <a:t>• Assisted in the legal foundation of “who” owns “what” information within an organization (property rights). </a:t>
            </a:r>
          </a:p>
        </p:txBody>
      </p:sp>
    </p:spTree>
  </p:cSld>
  <p:clrMapOvr>
    <a:masterClrMapping/>
  </p:clrMapOvr>
  <p:transition spd="slow">
    <p:dissolve/>
    <p:sndAc>
      <p:stSnd>
        <p:snd r:embed="rId2" name="click.wav"/>
      </p:stSnd>
    </p:sndAc>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447800"/>
            <a:ext cx="9144000" cy="5410200"/>
          </a:xfrm>
        </p:spPr>
        <p:txBody>
          <a:bodyPr>
            <a:normAutofit/>
          </a:bodyPr>
          <a:lstStyle/>
          <a:p>
            <a:pPr>
              <a:buNone/>
            </a:pPr>
            <a:r>
              <a:rPr lang="en-US" dirty="0" smtClean="0"/>
              <a:t>	</a:t>
            </a:r>
            <a:r>
              <a:rPr lang="en-US" b="1" u="sng" dirty="0" smtClean="0"/>
              <a:t>Weaknesses: </a:t>
            </a:r>
          </a:p>
          <a:p>
            <a:pPr>
              <a:buNone/>
            </a:pPr>
            <a:endParaRPr lang="en-US" b="1" u="sng" dirty="0" smtClean="0"/>
          </a:p>
          <a:p>
            <a:pPr algn="just">
              <a:buNone/>
            </a:pPr>
            <a:r>
              <a:rPr lang="en-US" dirty="0" smtClean="0"/>
              <a:t>• Complex and often technical. </a:t>
            </a:r>
          </a:p>
          <a:p>
            <a:pPr algn="just"/>
            <a:endParaRPr lang="en-US" dirty="0" smtClean="0"/>
          </a:p>
          <a:p>
            <a:pPr algn="just">
              <a:buNone/>
            </a:pPr>
            <a:r>
              <a:rPr lang="en-US" dirty="0" smtClean="0"/>
              <a:t>• Organizational structure and change through the economic lens is very limiting, and is based deeply within reduction of costs. </a:t>
            </a:r>
          </a:p>
          <a:p>
            <a:pPr algn="just">
              <a:buNone/>
            </a:pPr>
            <a:endParaRPr lang="en-US" dirty="0" smtClean="0"/>
          </a:p>
          <a:p>
            <a:pPr algn="just">
              <a:buNone/>
            </a:pPr>
            <a:r>
              <a:rPr lang="en-US" dirty="0" smtClean="0"/>
              <a:t>• Raises ethical/equity issues. </a:t>
            </a:r>
          </a:p>
        </p:txBody>
      </p:sp>
    </p:spTree>
  </p:cSld>
  <p:clrMapOvr>
    <a:masterClrMapping/>
  </p:clrMapOvr>
  <p:transition spd="slow">
    <p:dissolve/>
    <p:sndAc>
      <p:stSnd>
        <p:snd r:embed="rId2" name="click.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p:spPr>
        <p:txBody>
          <a:bodyPr>
            <a:normAutofit/>
          </a:bodyPr>
          <a:lstStyle/>
          <a:p>
            <a:r>
              <a:rPr lang="en-US" sz="2400" b="1" dirty="0" smtClean="0">
                <a:latin typeface="Times New Roman" pitchFamily="18" charset="0"/>
                <a:cs typeface="Times New Roman" pitchFamily="18" charset="0"/>
              </a:rPr>
              <a:t>Dominant Model, Metaphor, Underlying Assumptions: </a:t>
            </a:r>
            <a:endParaRPr lang="en-US" sz="2400" b="1" dirty="0">
              <a:latin typeface="Times New Roman" pitchFamily="18" charset="0"/>
              <a:cs typeface="Times New Roman" pitchFamily="18" charset="0"/>
            </a:endParaRPr>
          </a:p>
        </p:txBody>
      </p:sp>
      <p:sp>
        <p:nvSpPr>
          <p:cNvPr id="3" name="Content Placeholder 2"/>
          <p:cNvSpPr>
            <a:spLocks noGrp="1"/>
          </p:cNvSpPr>
          <p:nvPr>
            <p:ph idx="1"/>
          </p:nvPr>
        </p:nvSpPr>
        <p:spPr>
          <a:xfrm>
            <a:off x="0" y="1066800"/>
            <a:ext cx="9144000" cy="5791200"/>
          </a:xfrm>
        </p:spPr>
        <p:txBody>
          <a:bodyPr>
            <a:normAutofit/>
          </a:bodyPr>
          <a:lstStyle/>
          <a:p>
            <a:pPr algn="just">
              <a:buNone/>
            </a:pPr>
            <a:r>
              <a:rPr lang="en-US" sz="2800" dirty="0" smtClean="0"/>
              <a:t>• Uses “concepts and tools from the field of economics to study the internal processes and structures of the firm.</a:t>
            </a:r>
          </a:p>
          <a:p>
            <a:pPr algn="just">
              <a:buNone/>
            </a:pPr>
            <a:endParaRPr lang="en-US" sz="2800" dirty="0" smtClean="0"/>
          </a:p>
          <a:p>
            <a:pPr algn="just">
              <a:buNone/>
            </a:pPr>
            <a:r>
              <a:rPr lang="en-US" sz="2800" dirty="0" smtClean="0"/>
              <a:t> • Includes the fields of agency theory, behavioral theory, contract theory, transaction cost economics, </a:t>
            </a:r>
            <a:r>
              <a:rPr lang="en-US" sz="2800" dirty="0" smtClean="0"/>
              <a:t>game theory, price theory, and theory of property rights.</a:t>
            </a:r>
            <a:endParaRPr lang="en-US" sz="2800" dirty="0" smtClean="0"/>
          </a:p>
          <a:p>
            <a:pPr algn="just">
              <a:buNone/>
            </a:pPr>
            <a:endParaRPr lang="en-US" sz="2800" dirty="0" smtClean="0"/>
          </a:p>
          <a:p>
            <a:pPr algn="just">
              <a:buNone/>
            </a:pPr>
            <a:endParaRPr lang="en-US" sz="2800" dirty="0" smtClean="0"/>
          </a:p>
        </p:txBody>
      </p:sp>
    </p:spTree>
  </p:cSld>
  <p:clrMapOvr>
    <a:masterClrMapping/>
  </p:clrMapOvr>
  <p:transition spd="slow">
    <p:dissolve/>
    <p:sndAc>
      <p:stSnd>
        <p:snd r:embed="rId2" name="click.wav"/>
      </p:stSnd>
    </p:sndAc>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endParaRPr lang="en-US" dirty="0" smtClean="0"/>
          </a:p>
          <a:p>
            <a:pPr>
              <a:buNone/>
            </a:pPr>
            <a:endParaRPr lang="en-US" dirty="0" smtClean="0"/>
          </a:p>
          <a:p>
            <a:pPr>
              <a:buNone/>
            </a:pPr>
            <a:endParaRPr lang="en-US" dirty="0" smtClean="0"/>
          </a:p>
          <a:p>
            <a:pPr>
              <a:buNone/>
            </a:pPr>
            <a:r>
              <a:rPr lang="en-US" dirty="0" smtClean="0"/>
              <a:t>Question Hour</a:t>
            </a:r>
            <a:endParaRPr lang="en-US" dirty="0"/>
          </a:p>
        </p:txBody>
      </p:sp>
    </p:spTree>
  </p:cSld>
  <p:clrMapOvr>
    <a:masterClrMapping/>
  </p:clrMapOvr>
  <p:transition spd="slow">
    <p:dissolve/>
    <p:sndAc>
      <p:stSnd>
        <p:snd r:embed="rId2" name="click.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933688" cy="1143000"/>
          </a:xfrm>
        </p:spPr>
        <p:txBody>
          <a:bodyPr/>
          <a:lstStyle/>
          <a:p>
            <a:r>
              <a:rPr lang="en-US" dirty="0" smtClean="0"/>
              <a:t>Agency Theory</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570287" y="2609850"/>
            <a:ext cx="3228975" cy="2476500"/>
          </a:xfrm>
        </p:spPr>
      </p:pic>
      <p:sp>
        <p:nvSpPr>
          <p:cNvPr id="5" name="Rectangle 4"/>
          <p:cNvSpPr/>
          <p:nvPr/>
        </p:nvSpPr>
        <p:spPr>
          <a:xfrm>
            <a:off x="990600" y="5334000"/>
            <a:ext cx="8153400" cy="646331"/>
          </a:xfrm>
          <a:prstGeom prst="rect">
            <a:avLst/>
          </a:prstGeom>
        </p:spPr>
        <p:txBody>
          <a:bodyPr wrap="square">
            <a:spAutoFit/>
          </a:bodyPr>
          <a:lstStyle/>
          <a:p>
            <a:pPr algn="just">
              <a:buNone/>
            </a:pPr>
            <a:r>
              <a:rPr lang="en-US" dirty="0"/>
              <a:t> o “Agency theory defines managers and other employees as ‘agents’ of owners who must delegate some authority to agents out of necessity”. </a:t>
            </a:r>
            <a:endParaRPr lang="en-US" dirty="0"/>
          </a:p>
        </p:txBody>
      </p:sp>
    </p:spTree>
    <p:extLst>
      <p:ext uri="{BB962C8B-B14F-4D97-AF65-F5344CB8AC3E}">
        <p14:creationId xmlns:p14="http://schemas.microsoft.com/office/powerpoint/2010/main" val="273208368"/>
      </p:ext>
    </p:extLst>
  </p:cSld>
  <p:clrMapOvr>
    <a:masterClrMapping/>
  </p:clrMapOvr>
  <p:transition spd="slow">
    <p:dissolve/>
    <p:sndAc>
      <p:stSnd>
        <p:snd r:embed="rId2" name="click.wav"/>
      </p:stSnd>
    </p:sndAc>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t>Behavioral </a:t>
            </a:r>
            <a:r>
              <a:rPr lang="en-US" sz="4400" dirty="0"/>
              <a:t>theory</a:t>
            </a:r>
            <a:endParaRPr lang="en-US" dirty="0"/>
          </a:p>
        </p:txBody>
      </p:sp>
      <p:sp>
        <p:nvSpPr>
          <p:cNvPr id="3" name="Content Placeholder 2"/>
          <p:cNvSpPr>
            <a:spLocks noGrp="1"/>
          </p:cNvSpPr>
          <p:nvPr>
            <p:ph idx="1"/>
          </p:nvPr>
        </p:nvSpPr>
        <p:spPr>
          <a:xfrm>
            <a:off x="0" y="1447800"/>
            <a:ext cx="9144000" cy="4800600"/>
          </a:xfrm>
        </p:spPr>
        <p:txBody>
          <a:bodyPr/>
          <a:lstStyle/>
          <a:p>
            <a:pPr algn="just"/>
            <a:r>
              <a:rPr lang="en-US" dirty="0"/>
              <a:t>Behavioral economics combines elements of economics and psychology to understand how and why people behave the way they do in the real world.</a:t>
            </a:r>
          </a:p>
          <a:p>
            <a:pPr marL="82296" indent="0">
              <a:buNone/>
            </a:pPr>
            <a:r>
              <a:rPr lang="en-US" dirty="0"/>
              <a:t/>
            </a:r>
            <a:br>
              <a:rPr lang="en-US" dirty="0"/>
            </a:br>
            <a:endParaRPr lang="en-US" dirty="0"/>
          </a:p>
        </p:txBody>
      </p:sp>
    </p:spTree>
    <p:extLst>
      <p:ext uri="{BB962C8B-B14F-4D97-AF65-F5344CB8AC3E}">
        <p14:creationId xmlns:p14="http://schemas.microsoft.com/office/powerpoint/2010/main" val="3500778966"/>
      </p:ext>
    </p:extLst>
  </p:cSld>
  <p:clrMapOvr>
    <a:masterClrMapping/>
  </p:clrMapOvr>
  <p:transition spd="slow">
    <p:dissolve/>
    <p:sndAc>
      <p:stSnd>
        <p:snd r:embed="rId2" name="click.wav"/>
      </p:stSnd>
    </p:sndAc>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Contract Theory</a:t>
            </a:r>
            <a:endParaRPr lang="en-US" dirty="0"/>
          </a:p>
        </p:txBody>
      </p:sp>
      <p:sp>
        <p:nvSpPr>
          <p:cNvPr id="3" name="Content Placeholder 2"/>
          <p:cNvSpPr>
            <a:spLocks noGrp="1"/>
          </p:cNvSpPr>
          <p:nvPr>
            <p:ph idx="1"/>
          </p:nvPr>
        </p:nvSpPr>
        <p:spPr>
          <a:xfrm>
            <a:off x="0" y="1447800"/>
            <a:ext cx="9144000" cy="5410200"/>
          </a:xfrm>
        </p:spPr>
        <p:txBody>
          <a:bodyPr/>
          <a:lstStyle/>
          <a:p>
            <a:pPr algn="just"/>
            <a:r>
              <a:rPr lang="en-US" dirty="0"/>
              <a:t>Contract theory is the study of how people and organizations construct and develop legal agreements. It analyzes how parties with conflicting interests build formal and informal </a:t>
            </a:r>
            <a:r>
              <a:rPr lang="en-US" dirty="0" smtClean="0"/>
              <a:t>contracts. </a:t>
            </a:r>
            <a:r>
              <a:rPr lang="en-US" dirty="0"/>
              <a:t>Contract theory draws upon principles of financial </a:t>
            </a:r>
            <a:r>
              <a:rPr lang="en-US" dirty="0" smtClean="0"/>
              <a:t>and economic behavior</a:t>
            </a:r>
            <a:r>
              <a:rPr lang="en-US" dirty="0"/>
              <a:t> as different parties have different incentives to perform or not perform particular actions.</a:t>
            </a:r>
            <a:endParaRPr lang="en-US" dirty="0"/>
          </a:p>
        </p:txBody>
      </p:sp>
    </p:spTree>
    <p:extLst>
      <p:ext uri="{BB962C8B-B14F-4D97-AF65-F5344CB8AC3E}">
        <p14:creationId xmlns:p14="http://schemas.microsoft.com/office/powerpoint/2010/main" val="2733789726"/>
      </p:ext>
    </p:extLst>
  </p:cSld>
  <p:clrMapOvr>
    <a:masterClrMapping/>
  </p:clrMapOvr>
  <p:transition spd="slow">
    <p:dissolve/>
    <p:sndAc>
      <p:stSnd>
        <p:snd r:embed="rId2" name="click.wav"/>
      </p:stSnd>
    </p:sndAc>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933688" cy="1143000"/>
          </a:xfrm>
        </p:spPr>
        <p:txBody>
          <a:bodyPr/>
          <a:lstStyle/>
          <a:p>
            <a:r>
              <a:rPr lang="en-US" sz="4400" dirty="0" smtClean="0"/>
              <a:t>Transaction </a:t>
            </a:r>
            <a:r>
              <a:rPr lang="en-US" sz="4400" dirty="0"/>
              <a:t>cost economics</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 y="1154517"/>
            <a:ext cx="8942314" cy="3722283"/>
          </a:xfrm>
        </p:spPr>
      </p:pic>
      <p:sp>
        <p:nvSpPr>
          <p:cNvPr id="6" name="Rectangle 5"/>
          <p:cNvSpPr/>
          <p:nvPr/>
        </p:nvSpPr>
        <p:spPr>
          <a:xfrm>
            <a:off x="0" y="4800600"/>
            <a:ext cx="9220200" cy="3693319"/>
          </a:xfrm>
          <a:prstGeom prst="rect">
            <a:avLst/>
          </a:prstGeom>
        </p:spPr>
        <p:txBody>
          <a:bodyPr wrap="square">
            <a:spAutoFit/>
          </a:bodyPr>
          <a:lstStyle/>
          <a:p>
            <a:pPr algn="just">
              <a:buFont typeface="Arial" panose="020B0604020202020204" pitchFamily="34" charset="0"/>
              <a:buChar char="•"/>
            </a:pPr>
            <a:r>
              <a:rPr lang="en-US" dirty="0">
                <a:solidFill>
                  <a:srgbClr val="212121"/>
                </a:solidFill>
                <a:latin typeface="-apple-system"/>
              </a:rPr>
              <a:t>A person trying to buy a house incurs search costs when looking for a real estate agent, bargaining costs when looking through various houses to close a deal, and enforcement costs when hiring a lawyer to draw up the paperwork.</a:t>
            </a:r>
          </a:p>
          <a:p>
            <a:pPr algn="just">
              <a:buFont typeface="Arial" panose="020B0604020202020204" pitchFamily="34" charset="0"/>
              <a:buChar char="•"/>
            </a:pPr>
            <a:r>
              <a:rPr lang="en-US" dirty="0">
                <a:solidFill>
                  <a:srgbClr val="212121"/>
                </a:solidFill>
                <a:latin typeface="-apple-system"/>
              </a:rPr>
              <a:t>The transaction cost theory states that organizations always try to minimize transaction costs, either by managing resources internally or by outsourcing the service</a:t>
            </a:r>
            <a:r>
              <a:rPr lang="en-US" dirty="0" smtClean="0">
                <a:solidFill>
                  <a:srgbClr val="212121"/>
                </a:solidFill>
                <a:latin typeface="-apple-system"/>
              </a:rPr>
              <a:t>.</a:t>
            </a:r>
          </a:p>
          <a:p>
            <a:pPr algn="just">
              <a:buNone/>
            </a:pPr>
            <a:endParaRPr lang="en-US" dirty="0"/>
          </a:p>
          <a:p>
            <a:pPr algn="just">
              <a:buNone/>
            </a:pPr>
            <a:r>
              <a:rPr lang="en-US" dirty="0"/>
              <a:t>o "Transactional cost theory provides a general framework for understanding the origin of organizations as mechanisms to reduce transaction costs and to support management decisions under conditions of high uncertainty and opportunism”.</a:t>
            </a:r>
          </a:p>
          <a:p>
            <a:pPr algn="just">
              <a:buNone/>
            </a:pPr>
            <a:endParaRPr lang="en-US" dirty="0"/>
          </a:p>
          <a:p>
            <a:pPr algn="just">
              <a:buNone/>
            </a:pPr>
            <a:r>
              <a:rPr lang="en-US" dirty="0"/>
              <a:t> o According to this model, organizations are superior to markets in managing complex and uncertain exchanges because they reduce the cost of transactions.</a:t>
            </a:r>
          </a:p>
          <a:p>
            <a:pPr algn="just">
              <a:buFont typeface="Arial" panose="020B0604020202020204" pitchFamily="34" charset="0"/>
              <a:buChar char="•"/>
            </a:pPr>
            <a:endParaRPr lang="en-US" b="0" i="0" dirty="0">
              <a:solidFill>
                <a:srgbClr val="212121"/>
              </a:solidFill>
              <a:effectLst/>
              <a:latin typeface="-apple-system"/>
            </a:endParaRPr>
          </a:p>
        </p:txBody>
      </p:sp>
    </p:spTree>
    <p:extLst>
      <p:ext uri="{BB962C8B-B14F-4D97-AF65-F5344CB8AC3E}">
        <p14:creationId xmlns:p14="http://schemas.microsoft.com/office/powerpoint/2010/main" val="2313984150"/>
      </p:ext>
    </p:extLst>
  </p:cSld>
  <p:clrMapOvr>
    <a:masterClrMapping/>
  </p:clrMapOvr>
  <p:transition spd="slow">
    <p:dissolve/>
    <p:sndAc>
      <p:stSnd>
        <p:snd r:embed="rId2" name="click.wav"/>
      </p:stSnd>
    </p:sndAc>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p:spPr>
        <p:txBody>
          <a:bodyPr/>
          <a:lstStyle/>
          <a:p>
            <a:r>
              <a:rPr lang="en-US" dirty="0" smtClean="0"/>
              <a:t>Game theory</a:t>
            </a:r>
            <a:endParaRPr lang="en-US" dirty="0"/>
          </a:p>
        </p:txBody>
      </p:sp>
      <p:sp>
        <p:nvSpPr>
          <p:cNvPr id="3" name="Content Placeholder 2"/>
          <p:cNvSpPr>
            <a:spLocks noGrp="1"/>
          </p:cNvSpPr>
          <p:nvPr>
            <p:ph idx="1"/>
          </p:nvPr>
        </p:nvSpPr>
        <p:spPr>
          <a:xfrm>
            <a:off x="0" y="1066800"/>
            <a:ext cx="9144000" cy="5715000"/>
          </a:xfrm>
        </p:spPr>
        <p:txBody>
          <a:bodyPr>
            <a:normAutofit fontScale="77500" lnSpcReduction="20000"/>
          </a:bodyPr>
          <a:lstStyle/>
          <a:p>
            <a:pPr algn="just"/>
            <a:r>
              <a:rPr lang="en-US" dirty="0"/>
              <a:t>Game theory is the study of how people behave in strategic situations</a:t>
            </a:r>
            <a:r>
              <a:rPr lang="en-US" dirty="0" smtClean="0"/>
              <a:t>.</a:t>
            </a:r>
          </a:p>
          <a:p>
            <a:pPr algn="just"/>
            <a:r>
              <a:rPr lang="en-US" dirty="0" smtClean="0"/>
              <a:t>Strategic </a:t>
            </a:r>
            <a:r>
              <a:rPr lang="en-US" dirty="0"/>
              <a:t>decisions are those in which each person, in deciding what actions to take, must consider how others might respond to that action</a:t>
            </a:r>
            <a:r>
              <a:rPr lang="en-US" dirty="0" smtClean="0"/>
              <a:t>.</a:t>
            </a:r>
          </a:p>
          <a:p>
            <a:pPr algn="just"/>
            <a:r>
              <a:rPr lang="en-US" dirty="0" smtClean="0"/>
              <a:t>If </a:t>
            </a:r>
            <a:r>
              <a:rPr lang="en-US" dirty="0"/>
              <a:t>the market is composed by a small number of firms, each firm must act strategically</a:t>
            </a:r>
            <a:r>
              <a:rPr lang="en-US" dirty="0" smtClean="0"/>
              <a:t>.</a:t>
            </a:r>
          </a:p>
          <a:p>
            <a:pPr algn="just"/>
            <a:r>
              <a:rPr lang="en-US" dirty="0" smtClean="0"/>
              <a:t>Each </a:t>
            </a:r>
            <a:r>
              <a:rPr lang="en-US" dirty="0"/>
              <a:t>firm affects the market price changing the quantity produced</a:t>
            </a:r>
            <a:r>
              <a:rPr lang="en-US" dirty="0" smtClean="0"/>
              <a:t>.</a:t>
            </a:r>
          </a:p>
          <a:p>
            <a:pPr algn="just"/>
            <a:r>
              <a:rPr lang="en-US" dirty="0" smtClean="0"/>
              <a:t>Suppose </a:t>
            </a:r>
            <a:r>
              <a:rPr lang="en-US" dirty="0"/>
              <a:t>2 firms are producing 100 units</a:t>
            </a:r>
            <a:r>
              <a:rPr lang="en-US" dirty="0" smtClean="0"/>
              <a:t>. If </a:t>
            </a:r>
            <a:r>
              <a:rPr lang="en-US" dirty="0"/>
              <a:t>one of the firms decides to increase the production by 10 units</a:t>
            </a:r>
            <a:r>
              <a:rPr lang="en-US" dirty="0" smtClean="0"/>
              <a:t>. The </a:t>
            </a:r>
            <a:r>
              <a:rPr lang="en-US" dirty="0"/>
              <a:t>market supply will increase from 200 to 210 and the price has to drop to reach an equilibrium</a:t>
            </a:r>
            <a:r>
              <a:rPr lang="en-US" dirty="0" smtClean="0"/>
              <a:t>.</a:t>
            </a:r>
          </a:p>
          <a:p>
            <a:pPr algn="just"/>
            <a:r>
              <a:rPr lang="en-US" dirty="0"/>
              <a:t>Therefore, it also affects the profits of other firms</a:t>
            </a:r>
            <a:r>
              <a:rPr lang="en-US" dirty="0" smtClean="0"/>
              <a:t>. Each </a:t>
            </a:r>
            <a:r>
              <a:rPr lang="en-US" dirty="0"/>
              <a:t>firm knows that its profit depends not only on how much it produced but also on how much the other firms produce.</a:t>
            </a:r>
            <a:endParaRPr lang="en-US" dirty="0"/>
          </a:p>
        </p:txBody>
      </p:sp>
    </p:spTree>
    <p:extLst>
      <p:ext uri="{BB962C8B-B14F-4D97-AF65-F5344CB8AC3E}">
        <p14:creationId xmlns:p14="http://schemas.microsoft.com/office/powerpoint/2010/main" val="2697337180"/>
      </p:ext>
    </p:extLst>
  </p:cSld>
  <p:clrMapOvr>
    <a:masterClrMapping/>
  </p:clrMapOvr>
  <p:transition spd="slow">
    <p:dissolve/>
    <p:sndAc>
      <p:stSnd>
        <p:snd r:embed="rId2" name="click.wav"/>
      </p:stSnd>
    </p:sndAc>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p:spPr>
        <p:txBody>
          <a:bodyPr>
            <a:normAutofit/>
          </a:bodyPr>
          <a:lstStyle/>
          <a:p>
            <a:r>
              <a:rPr lang="en-US" b="1" u="sng" dirty="0"/>
              <a:t>Price Theory </a:t>
            </a:r>
            <a:br>
              <a:rPr lang="en-US" b="1" u="sng" dirty="0"/>
            </a:br>
            <a:endParaRPr lang="en-US" dirty="0"/>
          </a:p>
        </p:txBody>
      </p:sp>
      <p:sp>
        <p:nvSpPr>
          <p:cNvPr id="3" name="Content Placeholder 2"/>
          <p:cNvSpPr>
            <a:spLocks noGrp="1"/>
          </p:cNvSpPr>
          <p:nvPr>
            <p:ph idx="1"/>
          </p:nvPr>
        </p:nvSpPr>
        <p:spPr>
          <a:xfrm>
            <a:off x="0" y="1447800"/>
            <a:ext cx="9144000" cy="5410200"/>
          </a:xfrm>
        </p:spPr>
        <p:txBody>
          <a:bodyPr>
            <a:normAutofit fontScale="85000" lnSpcReduction="20000"/>
          </a:bodyPr>
          <a:lstStyle/>
          <a:p>
            <a:pPr algn="just">
              <a:buNone/>
            </a:pPr>
            <a:r>
              <a:rPr lang="en-US" dirty="0" smtClean="0"/>
              <a:t>	o “Price theory is concerned with how to structure organizations for the free interplay of markets among agents and principals”.</a:t>
            </a:r>
          </a:p>
          <a:p>
            <a:pPr algn="just">
              <a:buNone/>
            </a:pPr>
            <a:endParaRPr lang="en-US" dirty="0" smtClean="0"/>
          </a:p>
          <a:p>
            <a:pPr algn="just">
              <a:buNone/>
            </a:pPr>
            <a:r>
              <a:rPr lang="en-US" dirty="0" smtClean="0"/>
              <a:t>	o “However, price theory falls short ‘since the interests of the principal and agent are inclined to diverge, the delegation of authority from the principal to the agent allows a degree of under-fulfillment of the wishes of the principal by the agent”.</a:t>
            </a:r>
          </a:p>
          <a:p>
            <a:pPr algn="just">
              <a:buNone/>
            </a:pPr>
            <a:endParaRPr lang="en-US" dirty="0" smtClean="0"/>
          </a:p>
          <a:p>
            <a:pPr algn="just">
              <a:buNone/>
            </a:pPr>
            <a:r>
              <a:rPr lang="en-US" dirty="0" smtClean="0"/>
              <a:t>	o “Agents are utility </a:t>
            </a:r>
            <a:r>
              <a:rPr lang="en-US" dirty="0" err="1" smtClean="0"/>
              <a:t>maximizers</a:t>
            </a:r>
            <a:r>
              <a:rPr lang="en-US" dirty="0" smtClean="0"/>
              <a:t> who tent to act in their own best interests. Agency theory thus examines the use of price theory mechanisms and hierarchy mechanisms (for example, monitoring) by principals ‘to limit the aberrant activities of the agent’”.</a:t>
            </a:r>
          </a:p>
          <a:p>
            <a:pPr>
              <a:buNone/>
            </a:pPr>
            <a:endParaRPr lang="en-US" dirty="0" smtClean="0"/>
          </a:p>
        </p:txBody>
      </p:sp>
    </p:spTree>
    <p:extLst>
      <p:ext uri="{BB962C8B-B14F-4D97-AF65-F5344CB8AC3E}">
        <p14:creationId xmlns:p14="http://schemas.microsoft.com/office/powerpoint/2010/main" val="679319410"/>
      </p:ext>
    </p:extLst>
  </p:cSld>
  <p:clrMapOvr>
    <a:masterClrMapping/>
  </p:clrMapOvr>
  <p:transition spd="slow">
    <p:dissolve/>
    <p:sndAc>
      <p:stSnd>
        <p:snd r:embed="rId2" name="click.wav"/>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933688" cy="1143000"/>
          </a:xfrm>
        </p:spPr>
        <p:txBody>
          <a:bodyPr>
            <a:normAutofit fontScale="90000"/>
          </a:bodyPr>
          <a:lstStyle/>
          <a:p>
            <a:r>
              <a:rPr lang="en-US" b="1" u="sng" dirty="0"/>
              <a:t>Theory of Property Rights </a:t>
            </a:r>
            <a:br>
              <a:rPr lang="en-US" b="1" u="sng" dirty="0"/>
            </a:br>
            <a:endParaRPr lang="en-US" dirty="0"/>
          </a:p>
        </p:txBody>
      </p:sp>
      <p:sp>
        <p:nvSpPr>
          <p:cNvPr id="3" name="Content Placeholder 2"/>
          <p:cNvSpPr>
            <a:spLocks noGrp="1"/>
          </p:cNvSpPr>
          <p:nvPr>
            <p:ph idx="1"/>
          </p:nvPr>
        </p:nvSpPr>
        <p:spPr>
          <a:xfrm>
            <a:off x="0" y="1447800"/>
            <a:ext cx="9144000" cy="5410200"/>
          </a:xfrm>
        </p:spPr>
        <p:txBody>
          <a:bodyPr/>
          <a:lstStyle/>
          <a:p>
            <a:pPr algn="just">
              <a:buNone/>
            </a:pPr>
            <a:endParaRPr lang="en-US" dirty="0" smtClean="0"/>
          </a:p>
          <a:p>
            <a:pPr algn="just">
              <a:buNone/>
            </a:pPr>
            <a:r>
              <a:rPr lang="en-US" dirty="0" smtClean="0"/>
              <a:t>	“addresses the allocation of costs and rewards among the participants in an organization and, for example, how ‘claims on the assets and cash flows of the organizations……can generally be sold without permission of the other contracting individuals”. </a:t>
            </a:r>
          </a:p>
          <a:p>
            <a:endParaRPr lang="en-US" dirty="0"/>
          </a:p>
        </p:txBody>
      </p:sp>
    </p:spTree>
    <p:extLst>
      <p:ext uri="{BB962C8B-B14F-4D97-AF65-F5344CB8AC3E}">
        <p14:creationId xmlns:p14="http://schemas.microsoft.com/office/powerpoint/2010/main" val="1613456481"/>
      </p:ext>
    </p:extLst>
  </p:cSld>
  <p:clrMapOvr>
    <a:masterClrMapping/>
  </p:clrMapOvr>
  <p:transition spd="slow">
    <p:dissolve/>
    <p:sndAc>
      <p:stSnd>
        <p:snd r:embed="rId2" name="click.wav"/>
      </p:stSnd>
    </p:sndAc>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1937</TotalTime>
  <Words>894</Words>
  <Application>Microsoft Office PowerPoint</Application>
  <PresentationFormat>On-screen Show (4:3)</PresentationFormat>
  <Paragraphs>112</Paragraphs>
  <Slides>20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-apple-system</vt:lpstr>
      <vt:lpstr>Arial</vt:lpstr>
      <vt:lpstr>Gill Sans MT</vt:lpstr>
      <vt:lpstr>Times New Roman</vt:lpstr>
      <vt:lpstr>Verdana</vt:lpstr>
      <vt:lpstr>Wingdings 2</vt:lpstr>
      <vt:lpstr>Solstice</vt:lpstr>
      <vt:lpstr>School: Organizational Economics Theory</vt:lpstr>
      <vt:lpstr>Dominant Model, Metaphor, Underlying Assumptions: </vt:lpstr>
      <vt:lpstr>Agency Theory</vt:lpstr>
      <vt:lpstr>Behavioral theory</vt:lpstr>
      <vt:lpstr>Contract Theory</vt:lpstr>
      <vt:lpstr>Transaction cost economics</vt:lpstr>
      <vt:lpstr>Game theory</vt:lpstr>
      <vt:lpstr>Price Theory  </vt:lpstr>
      <vt:lpstr>Theory of Property Rights  </vt:lpstr>
      <vt:lpstr>PowerPoint Presentation</vt:lpstr>
      <vt:lpstr>Central Themes</vt:lpstr>
      <vt:lpstr>PowerPoint Presentation</vt:lpstr>
      <vt:lpstr>Major Theorists and Contributions: </vt:lpstr>
      <vt:lpstr>PowerPoint Presentation</vt:lpstr>
      <vt:lpstr>PowerPoint Presentation</vt:lpstr>
      <vt:lpstr>PowerPoint Presentation</vt:lpstr>
      <vt:lpstr>PowerPoint Presentation</vt:lpstr>
      <vt:lpstr>Strengths and Weaknesses</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Negotiation</dc:title>
  <dc:creator>User</dc:creator>
  <cp:lastModifiedBy>Nurul Momen</cp:lastModifiedBy>
  <cp:revision>42</cp:revision>
  <dcterms:created xsi:type="dcterms:W3CDTF">2014-04-18T16:39:57Z</dcterms:created>
  <dcterms:modified xsi:type="dcterms:W3CDTF">2022-12-06T18:20:36Z</dcterms:modified>
</cp:coreProperties>
</file>