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78" r:id="rId4"/>
    <p:sldId id="263" r:id="rId5"/>
    <p:sldId id="281" r:id="rId6"/>
    <p:sldId id="279" r:id="rId7"/>
    <p:sldId id="269" r:id="rId8"/>
    <p:sldId id="282" r:id="rId9"/>
    <p:sldId id="280" r:id="rId10"/>
    <p:sldId id="275" r:id="rId11"/>
    <p:sldId id="283" r:id="rId12"/>
    <p:sldId id="276" r:id="rId13"/>
    <p:sldId id="277" r:id="rId14"/>
    <p:sldId id="284" r:id="rId15"/>
    <p:sldId id="268" r:id="rId16"/>
    <p:sldId id="270" r:id="rId17"/>
    <p:sldId id="25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884"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11/11/2023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11/11/2023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153400" cy="1832082"/>
          </a:xfrm>
        </p:spPr>
        <p:txBody>
          <a:bodyPr>
            <a:normAutofit/>
          </a:bodyPr>
          <a:lstStyle/>
          <a:p>
            <a:r>
              <a:rPr lang="en-US" sz="2800" dirty="0" smtClean="0"/>
              <a:t>School: Power and Politics Organization Theory</a:t>
            </a:r>
            <a:endParaRPr lang="en-US" sz="2800" dirty="0"/>
          </a:p>
        </p:txBody>
      </p:sp>
      <p:sp>
        <p:nvSpPr>
          <p:cNvPr id="3" name="Subtitle 2"/>
          <p:cNvSpPr>
            <a:spLocks noGrp="1"/>
          </p:cNvSpPr>
          <p:nvPr>
            <p:ph type="subTitle" idx="1"/>
          </p:nvPr>
        </p:nvSpPr>
        <p:spPr>
          <a:xfrm>
            <a:off x="990600" y="2438400"/>
            <a:ext cx="7848600" cy="1164264"/>
          </a:xfrm>
        </p:spPr>
        <p:txBody>
          <a:bodyPr>
            <a:normAutofit/>
          </a:bodyPr>
          <a:lstStyle/>
          <a:p>
            <a:pPr algn="just"/>
            <a:r>
              <a:rPr lang="en-US" b="1" dirty="0" smtClean="0"/>
              <a:t>Time Line: </a:t>
            </a:r>
            <a:r>
              <a:rPr lang="en-US" dirty="0" smtClean="0"/>
              <a:t>1970s through today. </a:t>
            </a:r>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b="1" u="sng" dirty="0" smtClean="0"/>
              <a:t>John R. P. French and Bertram Raven (The Bases of Social Power)  </a:t>
            </a:r>
          </a:p>
          <a:p>
            <a:pPr algn="just">
              <a:buNone/>
            </a:pPr>
            <a:endParaRPr lang="en-US" b="1" u="sng" dirty="0" smtClean="0"/>
          </a:p>
          <a:p>
            <a:pPr marL="596646" indent="-514350" algn="just">
              <a:buNone/>
            </a:pPr>
            <a:endParaRPr lang="en-US" sz="3500" dirty="0" smtClean="0"/>
          </a:p>
          <a:p>
            <a:pPr algn="just">
              <a:buNone/>
            </a:pPr>
            <a:r>
              <a:rPr lang="en-US" sz="3500" dirty="0" smtClean="0"/>
              <a:t>• 	“Power and influence involve relations between at least two agents” and “the reaction of the recipient agent is the most useful focus for explaining the phenomena of social influence and power”. </a:t>
            </a:r>
          </a:p>
          <a:p>
            <a:pPr algn="just">
              <a:buNone/>
            </a:pPr>
            <a:endParaRPr lang="en-US" sz="3500" dirty="0" smtClean="0"/>
          </a:p>
          <a:p>
            <a:pPr algn="just">
              <a:buNone/>
            </a:pPr>
            <a:r>
              <a:rPr lang="en-US" sz="3500" dirty="0" smtClean="0"/>
              <a:t>• 	Identified “five bases of sources of social power: reward power, the perception of coercive power, legitimate power (organizational authority), referent power (through association with others who possess power), and expert power (power from knowledge or ability)”. </a:t>
            </a:r>
          </a:p>
          <a:p>
            <a:pPr algn="just">
              <a:buNone/>
            </a:pPr>
            <a:endParaRPr lang="en-US" sz="3500" dirty="0" smtClean="0"/>
          </a:p>
          <a:p>
            <a:pPr algn="just">
              <a:buNone/>
            </a:pPr>
            <a:r>
              <a:rPr lang="en-US" sz="3500" dirty="0" smtClean="0"/>
              <a:t>• 	“The use of power from the different bases has different consequences”. </a:t>
            </a:r>
            <a:endParaRPr lang="en-US" sz="3500"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marL="596646" indent="-514350" algn="just">
              <a:buAutoNum type="arabicPeriod"/>
            </a:pPr>
            <a:r>
              <a:rPr lang="en-US" dirty="0" smtClean="0"/>
              <a:t>“For all five types, the stronger the basis of power, the greater the power. </a:t>
            </a:r>
          </a:p>
          <a:p>
            <a:pPr marL="596646" indent="-514350" algn="just">
              <a:buAutoNum type="arabicPeriod"/>
            </a:pPr>
            <a:r>
              <a:rPr lang="en-US" dirty="0" smtClean="0"/>
              <a:t>For any type of power the size of the range may vary greatly, but in general referent power will have the broadest range. </a:t>
            </a:r>
          </a:p>
          <a:p>
            <a:pPr marL="596646" indent="-514350" algn="just">
              <a:buAutoNum type="arabicPeriod"/>
            </a:pPr>
            <a:r>
              <a:rPr lang="en-US" dirty="0" smtClean="0"/>
              <a:t>Any attempt to utilize power outside the range of power will tend to reduce the power. </a:t>
            </a:r>
          </a:p>
          <a:p>
            <a:pPr marL="596646" indent="-514350" algn="just">
              <a:buAutoNum type="arabicPeriod"/>
            </a:pPr>
            <a:r>
              <a:rPr lang="en-US" dirty="0" smtClean="0"/>
              <a:t>A new state of a system produced by reward power or coercive power will be highly dependent on O (social agent), and the more observable P’s (persons) conformity the more dependent the state. For the other three types of power, the new state is usually dependent, at least in the beginning, but in any case, the level of </a:t>
            </a:r>
            <a:r>
              <a:rPr lang="en-US" dirty="0" err="1" smtClean="0"/>
              <a:t>observability</a:t>
            </a:r>
            <a:r>
              <a:rPr lang="en-US" dirty="0" smtClean="0"/>
              <a:t> has no effect on the degree of dependence. </a:t>
            </a:r>
          </a:p>
          <a:p>
            <a:pPr marL="596646" indent="-514350" algn="just">
              <a:buAutoNum type="arabicPeriod"/>
            </a:pPr>
            <a:r>
              <a:rPr lang="en-US" dirty="0" smtClean="0"/>
              <a:t>Coercion results in the decreased attraction of P toward O and high resistance; reward power results in increased attraction and low resistance. </a:t>
            </a:r>
          </a:p>
          <a:p>
            <a:pPr marL="596646" indent="-514350" algn="just">
              <a:buAutoNum type="arabicPeriod"/>
            </a:pPr>
            <a:r>
              <a:rPr lang="en-US" dirty="0" smtClean="0"/>
              <a:t>The more legitimate the coercion the less it will produce resistance and decreased attraction”.</a:t>
            </a:r>
          </a:p>
          <a:p>
            <a:pPr>
              <a:buNone/>
            </a:pPr>
            <a:endParaRPr lang="en-US" dirty="0"/>
          </a:p>
        </p:txBody>
      </p:sp>
    </p:spTree>
  </p:cSld>
  <p:clrMapOvr>
    <a:masterClrMapping/>
  </p:clrMapOvr>
  <p:transition spd="slow">
    <p:dissolve/>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buNone/>
            </a:pPr>
            <a:r>
              <a:rPr lang="en-US" b="1" u="sng" dirty="0" smtClean="0"/>
              <a:t>James March (The Power of Power)</a:t>
            </a:r>
          </a:p>
          <a:p>
            <a:pPr>
              <a:buNone/>
            </a:pPr>
            <a:endParaRPr lang="en-US" dirty="0" smtClean="0"/>
          </a:p>
          <a:p>
            <a:pPr algn="just">
              <a:buNone/>
            </a:pPr>
            <a:r>
              <a:rPr lang="en-US" dirty="0" smtClean="0"/>
              <a:t>o “Power may become more useful as a concept if we can develop analytic and empirical procedures for coping with the more complicated forms of force models, involving activation, conditioning, and depletion of power.</a:t>
            </a:r>
          </a:p>
          <a:p>
            <a:pPr algn="just">
              <a:buNone/>
            </a:pPr>
            <a:endParaRPr lang="en-US" b="1" u="sng" dirty="0" smtClean="0"/>
          </a:p>
          <a:p>
            <a:pPr algn="just">
              <a:buNone/>
            </a:pPr>
            <a:r>
              <a:rPr lang="en-US" dirty="0" smtClean="0"/>
              <a:t>• “March discusses the advantages and limitations of three approaches to the study of power: experimental studies, community studies, and institutional studies” and “March assesses the usefulness of six types of models of social choice for arriving at empirically meaningful predictions about power”.</a:t>
            </a:r>
          </a:p>
          <a:p>
            <a:pPr algn="just">
              <a:buNone/>
            </a:pPr>
            <a:endParaRPr lang="en-US" dirty="0" smtClean="0"/>
          </a:p>
          <a:p>
            <a:pPr algn="just">
              <a:buNone/>
            </a:pPr>
            <a:r>
              <a:rPr lang="en-US" dirty="0" smtClean="0"/>
              <a:t>• 	Concludes “Although power and influence are useful concepts for many kinds of situations, they have not greatly helped us to understand many of the natural social-choice mechanisms in which they have traditionally been applied….On the whole,….power is a disappointing concept” for social research.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buNone/>
            </a:pPr>
            <a:r>
              <a:rPr lang="en-US" b="1" u="sng" dirty="0" smtClean="0"/>
              <a:t>Henry </a:t>
            </a:r>
            <a:r>
              <a:rPr lang="en-US" b="1" u="sng" dirty="0" err="1" smtClean="0"/>
              <a:t>Mintzberg</a:t>
            </a:r>
            <a:r>
              <a:rPr lang="en-US" b="1" u="sng" dirty="0" smtClean="0"/>
              <a:t> (The Power Game and the Players)</a:t>
            </a:r>
          </a:p>
          <a:p>
            <a:pPr>
              <a:buNone/>
            </a:pPr>
            <a:endParaRPr lang="en-US" b="1" u="sng" dirty="0" smtClean="0"/>
          </a:p>
          <a:p>
            <a:pPr algn="just">
              <a:buNone/>
            </a:pPr>
            <a:r>
              <a:rPr lang="en-US" sz="3700" dirty="0" smtClean="0"/>
              <a:t>o 	“People are of course driven by a variety of needs – by intrinsic values such as the need for control or autonomy, or in Maslow’s needs hierarchy theory, by physiological, safety, love, esteem, and self-actualization needs; by the values instilled in them as children or developed later through socialization and various identifications; by the need to exploit fully whatever skills and abilities they happen to have; by their desire to avoid repetition of painful experiences or repeat successful ones; by opportunism, the drive to exploit whatever opportunities happen to present themselves. All of these needs contribute to the makeup of each influencer and lead to an infinite variety of behaviors”. </a:t>
            </a:r>
          </a:p>
          <a:p>
            <a:pPr algn="just">
              <a:buNone/>
            </a:pPr>
            <a:endParaRPr lang="en-US" sz="3700" dirty="0" smtClean="0"/>
          </a:p>
          <a:p>
            <a:pPr algn="just">
              <a:buNone/>
            </a:pPr>
            <a:r>
              <a:rPr lang="en-US" sz="3700" dirty="0" smtClean="0"/>
              <a:t>•	“Organizational behavior is viewed as a power game. The ‘players” are ‘influencers’ with carrying personal needs who attempt to control organizational decisions and actions”. </a:t>
            </a:r>
          </a:p>
          <a:p>
            <a:pPr algn="just">
              <a:buNone/>
            </a:pPr>
            <a:endParaRPr lang="en-US" sz="3700" dirty="0" smtClean="0"/>
          </a:p>
          <a:p>
            <a:pPr algn="just">
              <a:buNone/>
            </a:pPr>
            <a:endParaRPr lang="en-US" sz="3700"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dirty="0" smtClean="0"/>
              <a:t>• “	Thus, to understand the behavior of the organization, it is necessary to understand which influencers are present, what needs each seeks to fulfill in the organization, and how each is able to exercise power to fulfill them”.</a:t>
            </a:r>
          </a:p>
          <a:p>
            <a:pPr algn="just">
              <a:buNone/>
            </a:pPr>
            <a:endParaRPr lang="en-US" dirty="0" smtClean="0"/>
          </a:p>
          <a:p>
            <a:pPr algn="just">
              <a:buNone/>
            </a:pPr>
            <a:endParaRPr lang="en-US" dirty="0" smtClean="0"/>
          </a:p>
          <a:p>
            <a:pPr algn="just">
              <a:buNone/>
            </a:pPr>
            <a:r>
              <a:rPr lang="en-US" dirty="0" smtClean="0"/>
              <a:t> • 	“Focuses on ‘influencers’ who they are, and where their power comes from. Eleven groups of possible influencers are listed; five are in the ‘external coalition’ and six in the ‘internal coalition’”.</a:t>
            </a:r>
          </a:p>
          <a:p>
            <a:pPr algn="just">
              <a:buNone/>
            </a:pPr>
            <a:endParaRPr lang="en-US" dirty="0" smtClean="0"/>
          </a:p>
          <a:p>
            <a:pPr algn="just">
              <a:buNone/>
            </a:pPr>
            <a:endParaRPr lang="en-US" dirty="0" smtClean="0"/>
          </a:p>
          <a:p>
            <a:pPr algn="just">
              <a:buNone/>
            </a:pPr>
            <a:r>
              <a:rPr lang="en-US" dirty="0" smtClean="0"/>
              <a:t>• 	The external coalition consists of the owners ‘associates’, employee associations, the organization’s various public, and the corporate directors. The internal coalition is composed of the chief executive officer, operators, line managers, analysts, the support staff, and – the final ‘actor’ in </a:t>
            </a:r>
            <a:r>
              <a:rPr lang="en-US" dirty="0" err="1" smtClean="0"/>
              <a:t>Mintzberg’s</a:t>
            </a:r>
            <a:r>
              <a:rPr lang="en-US" dirty="0" smtClean="0"/>
              <a:t> internal coalition – the ideology of the organization”. </a:t>
            </a:r>
          </a:p>
          <a:p>
            <a:endParaRPr lang="en-US" dirty="0"/>
          </a:p>
        </p:txBody>
      </p:sp>
    </p:spTree>
  </p:cSld>
  <p:clrMapOvr>
    <a:masterClrMapping/>
  </p:clrMapOvr>
  <p:transition spd="slow">
    <p:dissolve/>
    <p:sndAc>
      <p:stSnd>
        <p:snd r:embed="rId2" name="click.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and Weaknesses</a:t>
            </a:r>
            <a:endParaRPr lang="en-US" dirty="0"/>
          </a:p>
        </p:txBody>
      </p:sp>
      <p:sp>
        <p:nvSpPr>
          <p:cNvPr id="3" name="Content Placeholder 2"/>
          <p:cNvSpPr>
            <a:spLocks noGrp="1"/>
          </p:cNvSpPr>
          <p:nvPr>
            <p:ph idx="1"/>
          </p:nvPr>
        </p:nvSpPr>
        <p:spPr>
          <a:xfrm>
            <a:off x="0" y="1447800"/>
            <a:ext cx="9144000" cy="5410200"/>
          </a:xfrm>
        </p:spPr>
        <p:txBody>
          <a:bodyPr>
            <a:normAutofit fontScale="92500" lnSpcReduction="10000"/>
          </a:bodyPr>
          <a:lstStyle/>
          <a:p>
            <a:pPr>
              <a:buNone/>
            </a:pPr>
            <a:r>
              <a:rPr lang="en-US" b="1" u="sng" dirty="0" smtClean="0"/>
              <a:t>Strengths: </a:t>
            </a:r>
          </a:p>
          <a:p>
            <a:pPr>
              <a:buNone/>
            </a:pPr>
            <a:endParaRPr lang="en-US" b="1" u="sng" dirty="0" smtClean="0"/>
          </a:p>
          <a:p>
            <a:pPr algn="just">
              <a:buNone/>
            </a:pPr>
            <a:r>
              <a:rPr lang="en-US" dirty="0" smtClean="0"/>
              <a:t>• 	Adds a lens of power and politics to organizational function and behavior. </a:t>
            </a:r>
          </a:p>
          <a:p>
            <a:pPr algn="just">
              <a:buNone/>
            </a:pPr>
            <a:endParaRPr lang="en-US" dirty="0" smtClean="0"/>
          </a:p>
          <a:p>
            <a:pPr algn="just">
              <a:buNone/>
            </a:pPr>
            <a:r>
              <a:rPr lang="en-US" dirty="0" smtClean="0"/>
              <a:t>• Emphasizes that human behavior is not always rational. </a:t>
            </a:r>
          </a:p>
          <a:p>
            <a:pPr algn="just">
              <a:buNone/>
            </a:pPr>
            <a:endParaRPr lang="en-US" dirty="0" smtClean="0"/>
          </a:p>
          <a:p>
            <a:pPr algn="just">
              <a:buNone/>
            </a:pPr>
            <a:r>
              <a:rPr lang="en-US" dirty="0" smtClean="0"/>
              <a:t>• Builds on understanding of goal setting factors.</a:t>
            </a:r>
          </a:p>
          <a:p>
            <a:pPr algn="just">
              <a:buNone/>
            </a:pPr>
            <a:endParaRPr lang="en-US" dirty="0" smtClean="0"/>
          </a:p>
          <a:p>
            <a:pPr algn="just">
              <a:buNone/>
            </a:pPr>
            <a:r>
              <a:rPr lang="en-US" dirty="0" smtClean="0"/>
              <a:t>• Attempts to identify all aspects and players of political power and influence. </a:t>
            </a:r>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lnSpcReduction="10000"/>
          </a:bodyPr>
          <a:lstStyle/>
          <a:p>
            <a:pPr>
              <a:buNone/>
            </a:pPr>
            <a:r>
              <a:rPr lang="en-US" dirty="0" smtClean="0"/>
              <a:t>	</a:t>
            </a:r>
            <a:r>
              <a:rPr lang="en-US" b="1" u="sng" dirty="0" smtClean="0"/>
              <a:t>Weaknesses: </a:t>
            </a:r>
          </a:p>
          <a:p>
            <a:pPr>
              <a:buNone/>
            </a:pPr>
            <a:endParaRPr lang="en-US" b="1" u="sng" dirty="0" smtClean="0"/>
          </a:p>
          <a:p>
            <a:pPr algn="just">
              <a:buNone/>
            </a:pPr>
            <a:r>
              <a:rPr lang="en-US" dirty="0" smtClean="0"/>
              <a:t>• Raises awareness of competition, not necessarily solving them. </a:t>
            </a:r>
          </a:p>
          <a:p>
            <a:pPr algn="just">
              <a:buNone/>
            </a:pPr>
            <a:endParaRPr lang="en-US" dirty="0" smtClean="0"/>
          </a:p>
          <a:p>
            <a:pPr algn="just">
              <a:buNone/>
            </a:pPr>
            <a:r>
              <a:rPr lang="en-US" dirty="0" smtClean="0"/>
              <a:t>• Doesn’t explain, very well, how to increase immunity from power and politics. </a:t>
            </a:r>
          </a:p>
          <a:p>
            <a:pPr algn="just">
              <a:buNone/>
            </a:pPr>
            <a:endParaRPr lang="en-US" dirty="0" smtClean="0"/>
          </a:p>
          <a:p>
            <a:pPr algn="just">
              <a:buNone/>
            </a:pPr>
            <a:r>
              <a:rPr lang="en-US" dirty="0" smtClean="0"/>
              <a:t>• Attempts to discredit rational schools and their benefits. </a:t>
            </a:r>
            <a:endParaRPr lang="en-US" b="1" u="sng"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153400" cy="1417638"/>
          </a:xfrm>
        </p:spPr>
        <p:txBody>
          <a:bodyPr>
            <a:normAutofit/>
          </a:bodyPr>
          <a:lstStyle/>
          <a:p>
            <a:r>
              <a:rPr lang="en-US" sz="2400" b="1" dirty="0" smtClean="0">
                <a:latin typeface="Times New Roman" pitchFamily="18" charset="0"/>
                <a:cs typeface="Times New Roman" pitchFamily="18" charset="0"/>
              </a:rPr>
              <a:t>Dominant Model, Metaphor, Underlying Assumptions: </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rmAutofit fontScale="62500" lnSpcReduction="20000"/>
          </a:bodyPr>
          <a:lstStyle/>
          <a:p>
            <a:pPr algn="just">
              <a:buNone/>
            </a:pPr>
            <a:r>
              <a:rPr lang="en-US" sz="2800" dirty="0" smtClean="0"/>
              <a:t>• “</a:t>
            </a:r>
            <a:r>
              <a:rPr lang="en-US" sz="2800" dirty="0"/>
              <a:t>Sources of power in organizations include: control over scarce resources, access to others who are perceived as having power, a central place in a potent coalition, ability to ‘work the organizational rules”, and credibility</a:t>
            </a:r>
            <a:r>
              <a:rPr lang="en-US" sz="2800" dirty="0" smtClean="0"/>
              <a:t>”.</a:t>
            </a:r>
          </a:p>
          <a:p>
            <a:pPr algn="just">
              <a:buNone/>
            </a:pPr>
            <a:endParaRPr lang="en-US" sz="2800" dirty="0"/>
          </a:p>
          <a:p>
            <a:pPr algn="just">
              <a:buNone/>
            </a:pPr>
            <a:r>
              <a:rPr lang="en-US" sz="2800" dirty="0" smtClean="0"/>
              <a:t> </a:t>
            </a:r>
            <a:r>
              <a:rPr lang="en-US" sz="2800" dirty="0"/>
              <a:t>• </a:t>
            </a:r>
            <a:r>
              <a:rPr lang="en-US" sz="2800" dirty="0" smtClean="0"/>
              <a:t>“Organizations are viewed as complex systems of individuals and coalitions, each having its own interests, beliefs, values, preferences, perspectives, and perceptions”. </a:t>
            </a:r>
          </a:p>
          <a:p>
            <a:pPr algn="just">
              <a:buNone/>
            </a:pPr>
            <a:endParaRPr lang="en-US" sz="2800" dirty="0" smtClean="0"/>
          </a:p>
          <a:p>
            <a:pPr algn="just">
              <a:buNone/>
            </a:pPr>
            <a:r>
              <a:rPr lang="en-US" sz="2800" dirty="0" smtClean="0"/>
              <a:t>• “The coalitions continuously compete with each other for scarce organizational resources”.</a:t>
            </a:r>
          </a:p>
          <a:p>
            <a:pPr algn="just">
              <a:buNone/>
            </a:pPr>
            <a:endParaRPr lang="en-US" sz="2800" dirty="0" smtClean="0"/>
          </a:p>
          <a:p>
            <a:pPr algn="just">
              <a:buNone/>
            </a:pPr>
            <a:r>
              <a:rPr lang="en-US" sz="2800" dirty="0" smtClean="0"/>
              <a:t>• “Influence – as well as the power and political activities through which influence is acquired and maintained – is the primary ‘weapon’ for use in competition and conflicts”.</a:t>
            </a:r>
          </a:p>
          <a:p>
            <a:pPr algn="just">
              <a:buNone/>
            </a:pPr>
            <a:endParaRPr lang="en-US" sz="2800" dirty="0" smtClean="0"/>
          </a:p>
          <a:p>
            <a:pPr algn="just">
              <a:buNone/>
            </a:pPr>
            <a:r>
              <a:rPr lang="en-US" sz="2800" dirty="0" smtClean="0"/>
              <a:t> • “Organizational goals are only rarely established by people in positions of formal authority. Goals result from ongoing maneuvering and bargaining among individuals and coalitions”.</a:t>
            </a:r>
          </a:p>
          <a:p>
            <a:pPr algn="just">
              <a:buNone/>
            </a:pPr>
            <a:endParaRPr lang="en-US" sz="2800" dirty="0" smtClean="0"/>
          </a:p>
          <a:p>
            <a:pPr algn="just">
              <a:buNone/>
            </a:pPr>
            <a:r>
              <a:rPr lang="en-US" sz="2800" dirty="0" smtClean="0"/>
              <a:t>• “Most coalitions are transitory: They shift with issues and often cross vertical and horizontal organizational boundaries. Organizational goals change with shifts in the balance of power among coalitions”.</a:t>
            </a:r>
          </a:p>
          <a:p>
            <a:pPr algn="just">
              <a:buNone/>
            </a:pPr>
            <a:endParaRPr lang="en-US" sz="2800"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a:xfrm>
            <a:off x="0" y="1066800"/>
            <a:ext cx="9144000" cy="5791200"/>
          </a:xfrm>
        </p:spPr>
        <p:txBody>
          <a:bodyPr>
            <a:normAutofit fontScale="62500" lnSpcReduction="20000"/>
          </a:bodyPr>
          <a:lstStyle/>
          <a:p>
            <a:pPr algn="just">
              <a:buNone/>
            </a:pPr>
            <a:r>
              <a:rPr lang="en-US" dirty="0" smtClean="0"/>
              <a:t> • 	</a:t>
            </a:r>
            <a:r>
              <a:rPr lang="en-US" sz="3400" dirty="0" smtClean="0"/>
              <a:t>Power relations are permanent features of organizations primarily because specialization and the division of labor result in the creation of many interdependent organization units with varying degrees of importance to the well-being of the organization. The units compete with each other for scarce resources as well as with the transitory coalitions”.</a:t>
            </a:r>
          </a:p>
          <a:p>
            <a:pPr algn="just">
              <a:buNone/>
            </a:pPr>
            <a:endParaRPr lang="en-US" sz="3400" dirty="0" smtClean="0"/>
          </a:p>
          <a:p>
            <a:pPr algn="just">
              <a:buNone/>
            </a:pPr>
            <a:r>
              <a:rPr lang="en-US" sz="3400" dirty="0" smtClean="0"/>
              <a:t>• 	The power and politics theories view authority as only one of the many available sources of organizational power, and power is aimed in all directions – not just down through the hierarchy”.</a:t>
            </a:r>
          </a:p>
          <a:p>
            <a:pPr algn="just">
              <a:buNone/>
            </a:pPr>
            <a:endParaRPr lang="en-US" sz="3400" dirty="0" smtClean="0"/>
          </a:p>
          <a:p>
            <a:pPr algn="just">
              <a:buNone/>
            </a:pPr>
            <a:r>
              <a:rPr lang="en-US" sz="3400" dirty="0" smtClean="0"/>
              <a:t>• 	“Reemphasizes that organizational behavior and decisions are frequently not ‘rational’ – as the word is used by the ‘modern” structural, organizational economics, and the systems/environment schools, meaning ‘directed toward the accomplishment of established organizational goals’. Thus, this particular definition of power highlights the primary reason why the power and politics theories reject the basic assumptions of the ‘modern’ structural, organizational economics, and the systems/environment schools as being naïve and unrealistic and downplay the importance of those theories of organization”. </a:t>
            </a:r>
          </a:p>
          <a:p>
            <a:endParaRPr lang="en-US" sz="3400" dirty="0"/>
          </a:p>
        </p:txBody>
      </p:sp>
    </p:spTree>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019288" cy="1143000"/>
          </a:xfrm>
        </p:spPr>
        <p:txBody>
          <a:bodyPr>
            <a:normAutofit/>
          </a:bodyPr>
          <a:lstStyle/>
          <a:p>
            <a:r>
              <a:rPr lang="en-US" dirty="0" smtClean="0"/>
              <a:t>Major Theorists and Contributions: </a:t>
            </a:r>
            <a:endParaRPr lang="en-US" dirty="0"/>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lgn="just">
              <a:buNone/>
            </a:pPr>
            <a:r>
              <a:rPr lang="en-US" b="1" u="sng" dirty="0" err="1" smtClean="0"/>
              <a:t>Rosabeth</a:t>
            </a:r>
            <a:r>
              <a:rPr lang="en-US" b="1" u="sng" dirty="0" smtClean="0"/>
              <a:t> Moss Kantor (Power Failure in Management Crisis)</a:t>
            </a:r>
          </a:p>
          <a:p>
            <a:pPr algn="just">
              <a:buNone/>
            </a:pPr>
            <a:endParaRPr lang="en-US" dirty="0" smtClean="0"/>
          </a:p>
          <a:p>
            <a:pPr algn="just">
              <a:buNone/>
            </a:pPr>
            <a:r>
              <a:rPr lang="en-US" dirty="0" smtClean="0"/>
              <a:t>o 	The true sign of power, then, is accomplishment – not fear, terror, or tyranny. Where power is ‘on’ the system can be productive; where power is ‘off,’ the system bogs down”. </a:t>
            </a:r>
          </a:p>
          <a:p>
            <a:pPr algn="just">
              <a:buNone/>
            </a:pPr>
            <a:endParaRPr lang="en-US" dirty="0" smtClean="0"/>
          </a:p>
          <a:p>
            <a:pPr algn="just">
              <a:buNone/>
            </a:pPr>
            <a:r>
              <a:rPr lang="en-US" dirty="0" smtClean="0"/>
              <a:t>o 	“We can regard the uniquely organizational sources of power as consisting of three ‘lines’: 1. Lines of Supply 2. Lines of Information 3. Lines of Support.</a:t>
            </a:r>
          </a:p>
          <a:p>
            <a:pPr algn="just">
              <a:buNone/>
            </a:pPr>
            <a:endParaRPr lang="en-US" dirty="0" smtClean="0"/>
          </a:p>
          <a:p>
            <a:pPr algn="just">
              <a:buNone/>
            </a:pPr>
            <a:r>
              <a:rPr lang="en-US" dirty="0" smtClean="0"/>
              <a:t>o “Organizational power can grow, in part, by being shared”.</a:t>
            </a:r>
          </a:p>
          <a:p>
            <a:pPr algn="just">
              <a:buNone/>
            </a:pPr>
            <a:endParaRPr lang="en-US" dirty="0" smtClean="0"/>
          </a:p>
          <a:p>
            <a:pPr algn="just">
              <a:buNone/>
            </a:pPr>
            <a:r>
              <a:rPr lang="en-US" dirty="0" smtClean="0"/>
              <a:t>o 	“One might wonder why more organizations do not adopt such empowering strategies. There are standard answers; that giving up control is threatening to people who have fought for every shred of it; that people do not want to share power with those they look down on; that managers fear losing their own place and special privileges in the system; that ‘predictability’ often rates higher than ‘flexibility’ as an organizational value; and so forth” .</a:t>
            </a:r>
            <a:endParaRPr lang="en-US" b="1" u="sng" dirty="0" smtClean="0"/>
          </a:p>
          <a:p>
            <a:pPr algn="just">
              <a:buNone/>
            </a:pPr>
            <a:endParaRPr lang="en-US" dirty="0" smtClean="0"/>
          </a:p>
          <a:p>
            <a:pPr algn="just">
              <a:buNone/>
            </a:pPr>
            <a:endParaRPr lang="en-US" dirty="0" smtClean="0"/>
          </a:p>
          <a:p>
            <a:pPr algn="just">
              <a:buNone/>
            </a:pPr>
            <a:endParaRPr lang="en-US" b="1" u="sng"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933688" cy="685800"/>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0" y="457200"/>
            <a:ext cx="9144000" cy="6400800"/>
          </a:xfrm>
        </p:spPr>
        <p:txBody>
          <a:bodyPr>
            <a:normAutofit fontScale="62500" lnSpcReduction="20000"/>
          </a:bodyPr>
          <a:lstStyle/>
          <a:p>
            <a:pPr>
              <a:buNone/>
            </a:pPr>
            <a:r>
              <a:rPr lang="en-US" b="1" u="sng" dirty="0" err="1" smtClean="0"/>
              <a:t>Rosabeth</a:t>
            </a:r>
            <a:r>
              <a:rPr lang="en-US" b="1" u="sng" dirty="0" smtClean="0"/>
              <a:t> Moss Kantor (Power Failure in Management Crisis)</a:t>
            </a:r>
          </a:p>
          <a:p>
            <a:pPr>
              <a:buNone/>
            </a:pPr>
            <a:endParaRPr lang="en-US" b="1" u="sng" dirty="0" smtClean="0"/>
          </a:p>
          <a:p>
            <a:pPr algn="just">
              <a:buNone/>
            </a:pPr>
            <a:r>
              <a:rPr lang="en-US" dirty="0" smtClean="0"/>
              <a:t>• 	“Executive and managerial power is a necessary ingredient for moving organizations toward their goals. ‘Power can mean efficacy and capacity’ for organizations”.</a:t>
            </a:r>
          </a:p>
          <a:p>
            <a:pPr algn="just">
              <a:buNone/>
            </a:pPr>
            <a:endParaRPr lang="en-US" dirty="0" smtClean="0"/>
          </a:p>
          <a:p>
            <a:pPr algn="just">
              <a:buNone/>
            </a:pPr>
            <a:endParaRPr lang="en-US" dirty="0" smtClean="0"/>
          </a:p>
          <a:p>
            <a:pPr algn="just">
              <a:buNone/>
            </a:pPr>
            <a:r>
              <a:rPr lang="en-US" dirty="0" smtClean="0"/>
              <a:t>• 	“</a:t>
            </a:r>
            <a:r>
              <a:rPr lang="en-US" dirty="0" err="1" smtClean="0"/>
              <a:t>Kanter</a:t>
            </a:r>
            <a:r>
              <a:rPr lang="en-US" dirty="0" smtClean="0"/>
              <a:t> identifies three groups of positions within organizations that are particularly susceptible to powerlessness; first-line supervisors, staff professionals, and top executives”.</a:t>
            </a:r>
          </a:p>
          <a:p>
            <a:pPr algn="just">
              <a:buNone/>
            </a:pPr>
            <a:endParaRPr lang="en-US" dirty="0" smtClean="0"/>
          </a:p>
          <a:p>
            <a:pPr algn="just">
              <a:buNone/>
            </a:pPr>
            <a:endParaRPr lang="en-US" dirty="0" smtClean="0"/>
          </a:p>
          <a:p>
            <a:pPr algn="just">
              <a:buNone/>
            </a:pPr>
            <a:r>
              <a:rPr lang="en-US" dirty="0" smtClean="0"/>
              <a:t>• 	“Her primary concern is that at higher organizational levels, the power to ‘punish, to prevent, to sell off, to reduce, to fire, all without appropriate concern for consequences’ grows, but the power needed for positive accomplishments does not”.</a:t>
            </a:r>
          </a:p>
          <a:p>
            <a:pPr algn="just">
              <a:buNone/>
            </a:pPr>
            <a:endParaRPr lang="en-US" dirty="0" smtClean="0"/>
          </a:p>
          <a:p>
            <a:pPr algn="just">
              <a:buNone/>
            </a:pPr>
            <a:endParaRPr lang="en-US" dirty="0" smtClean="0"/>
          </a:p>
          <a:p>
            <a:pPr algn="just">
              <a:buNone/>
            </a:pPr>
            <a:r>
              <a:rPr lang="en-US" dirty="0" smtClean="0"/>
              <a:t>• 	“Thus, in larger organizations, powerlessness (or perceived powerlessness) can be a more substantive problem that possession of power. By empowering others, leaders can actually acquire more ‘productive power’ – the power needed to accomplish organizational goals”.</a:t>
            </a:r>
            <a:endParaRPr lang="en-US" b="1" u="sng" dirty="0" smtClean="0"/>
          </a:p>
          <a:p>
            <a:endParaRPr lang="en-US" dirty="0"/>
          </a:p>
        </p:txBody>
      </p:sp>
    </p:spTree>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buNone/>
            </a:pPr>
            <a:r>
              <a:rPr lang="en-US" dirty="0" smtClean="0"/>
              <a:t>	</a:t>
            </a:r>
            <a:r>
              <a:rPr lang="en-US" b="1" u="sng" dirty="0" smtClean="0"/>
              <a:t>Weber</a:t>
            </a:r>
          </a:p>
          <a:p>
            <a:pPr algn="just">
              <a:buNone/>
            </a:pPr>
            <a:r>
              <a:rPr lang="en-US" dirty="0" smtClean="0"/>
              <a:t>	Weber (1958) is one of the principal researchers who talked about the part of force in associations. He distinguished three sorts of force in a various leveled structure: Legitimate or formal, customary and appealing. He likewise recognized force and power. As per him, a force practiced by a director gets to be power when the subordinate considers it to be true blue. Formal power thusly was an attractive type of force that could guarantee improved productivity. </a:t>
            </a:r>
          </a:p>
          <a:p>
            <a:pPr>
              <a:buNone/>
            </a:pPr>
            <a:r>
              <a:rPr lang="en-US" b="1" u="sng" dirty="0" smtClean="0"/>
              <a:t>J.V. </a:t>
            </a:r>
            <a:r>
              <a:rPr lang="en-US" b="1" u="sng" dirty="0" err="1" smtClean="0"/>
              <a:t>Baldridge</a:t>
            </a:r>
            <a:r>
              <a:rPr lang="en-US" b="1" u="sng" dirty="0" smtClean="0"/>
              <a:t> </a:t>
            </a:r>
          </a:p>
          <a:p>
            <a:pPr algn="just">
              <a:buNone/>
            </a:pPr>
            <a:r>
              <a:rPr lang="en-US" dirty="0" smtClean="0"/>
              <a:t>• “Organizations have many conflicting goals, and different sets of goals take priority as the balance of power changes among coalitions – as different coalitions gain and use enough power to control them”.</a:t>
            </a:r>
          </a:p>
          <a:p>
            <a:pPr algn="just">
              <a:buNone/>
            </a:pPr>
            <a:endParaRPr lang="en-US" dirty="0" smtClean="0"/>
          </a:p>
          <a:p>
            <a:pPr algn="just">
              <a:buNone/>
            </a:pPr>
            <a:r>
              <a:rPr lang="en-US" dirty="0" smtClean="0"/>
              <a:t> </a:t>
            </a:r>
            <a:r>
              <a:rPr lang="en-US" b="1" u="sng" dirty="0" smtClean="0"/>
              <a:t>James D. Thompson  </a:t>
            </a:r>
          </a:p>
          <a:p>
            <a:pPr algn="just">
              <a:buNone/>
            </a:pPr>
            <a:r>
              <a:rPr lang="en-US" dirty="0" smtClean="0"/>
              <a:t>• “A lack of balance in the interdependence among units sets the stage for the use of power relations”. </a:t>
            </a:r>
            <a:endParaRPr lang="en-US" dirty="0"/>
          </a:p>
        </p:txBody>
      </p:sp>
    </p:spTree>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55000" lnSpcReduction="20000"/>
          </a:bodyPr>
          <a:lstStyle/>
          <a:p>
            <a:pPr algn="just">
              <a:buNone/>
            </a:pPr>
            <a:r>
              <a:rPr lang="en-US" sz="3700" b="1" u="sng" dirty="0" smtClean="0">
                <a:latin typeface="Times New Roman" pitchFamily="18" charset="0"/>
                <a:cs typeface="Times New Roman" pitchFamily="18" charset="0"/>
              </a:rPr>
              <a:t>Jeffrey </a:t>
            </a:r>
            <a:r>
              <a:rPr lang="en-US" sz="3700" b="1" u="sng" dirty="0" err="1" smtClean="0">
                <a:latin typeface="Times New Roman" pitchFamily="18" charset="0"/>
                <a:cs typeface="Times New Roman" pitchFamily="18" charset="0"/>
              </a:rPr>
              <a:t>Pfeffer</a:t>
            </a:r>
            <a:r>
              <a:rPr lang="en-US" sz="3700" b="1" u="sng" dirty="0" smtClean="0">
                <a:latin typeface="Times New Roman" pitchFamily="18" charset="0"/>
                <a:cs typeface="Times New Roman" pitchFamily="18" charset="0"/>
              </a:rPr>
              <a:t> (Understanding the Role of Power in Decision Making)</a:t>
            </a:r>
          </a:p>
          <a:p>
            <a:pPr algn="just">
              <a:buNone/>
            </a:pPr>
            <a:endParaRPr lang="en-US" dirty="0" smtClean="0"/>
          </a:p>
          <a:p>
            <a:pPr algn="just">
              <a:buNone/>
            </a:pPr>
            <a:r>
              <a:rPr lang="en-US" dirty="0" smtClean="0"/>
              <a:t>o 	“</a:t>
            </a:r>
            <a:r>
              <a:rPr lang="en-US" sz="4300" dirty="0" smtClean="0"/>
              <a:t>Standard operating procedures, rules, and behavior repertoires clearly exist and are important to organizations. Much organizational decision making involves issues that are neither important nor contested, and in such cases, standard operating procedures are sufficient to get the decisions made in an inexpensive fashion. However, it is necessary to be aware that these various rules, norms, and procedures have in themselves implications for the distribution of power and authority in organizations and for how contested decisions should be resolved. </a:t>
            </a:r>
          </a:p>
          <a:p>
            <a:pPr algn="just">
              <a:buNone/>
            </a:pPr>
            <a:endParaRPr lang="en-US" sz="4300" dirty="0" smtClean="0"/>
          </a:p>
          <a:p>
            <a:pPr algn="just">
              <a:buNone/>
            </a:pPr>
            <a:r>
              <a:rPr lang="en-US" sz="4300" dirty="0" smtClean="0"/>
              <a:t>o The rules and processes themselves become important focal points for the exercise of power. They are not always neutral and not always substantively rational”. </a:t>
            </a:r>
            <a:endParaRPr lang="en-US" sz="4300" b="1" u="sng" dirty="0" smtClean="0"/>
          </a:p>
          <a:p>
            <a:pPr algn="just">
              <a:buNone/>
            </a:pPr>
            <a:endParaRPr lang="en-US" sz="4300"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lgn="just">
              <a:buNone/>
            </a:pPr>
            <a:r>
              <a:rPr lang="en-US" b="1" u="sng" dirty="0" smtClean="0">
                <a:latin typeface="Times New Roman" pitchFamily="18" charset="0"/>
                <a:cs typeface="Times New Roman" pitchFamily="18" charset="0"/>
              </a:rPr>
              <a:t>Jeffrey </a:t>
            </a:r>
            <a:r>
              <a:rPr lang="en-US" b="1" u="sng" dirty="0" err="1" smtClean="0">
                <a:latin typeface="Times New Roman" pitchFamily="18" charset="0"/>
                <a:cs typeface="Times New Roman" pitchFamily="18" charset="0"/>
              </a:rPr>
              <a:t>Pfeffer</a:t>
            </a:r>
            <a:r>
              <a:rPr lang="en-US" b="1" u="sng" dirty="0" smtClean="0">
                <a:latin typeface="Times New Roman" pitchFamily="18" charset="0"/>
                <a:cs typeface="Times New Roman" pitchFamily="18" charset="0"/>
              </a:rPr>
              <a:t> (Understanding the Role of Power in Decision Making)</a:t>
            </a:r>
          </a:p>
          <a:p>
            <a:pPr algn="just">
              <a:buNone/>
            </a:pPr>
            <a:endParaRPr lang="en-US" dirty="0" smtClean="0"/>
          </a:p>
          <a:p>
            <a:pPr algn="just">
              <a:buNone/>
            </a:pPr>
            <a:r>
              <a:rPr lang="en-US" dirty="0" smtClean="0"/>
              <a:t>• 	“Those persons and those units that have the responsibility for performing the more critical tasks in the organization have a natural advantage in developing and exercising power in the organization…Power is first and foremost a structural phenomenon, and should be understood as such.</a:t>
            </a:r>
          </a:p>
          <a:p>
            <a:pPr algn="just">
              <a:buNone/>
            </a:pPr>
            <a:endParaRPr lang="en-US" dirty="0" smtClean="0"/>
          </a:p>
          <a:p>
            <a:pPr algn="just">
              <a:buNone/>
            </a:pPr>
            <a:r>
              <a:rPr lang="en-US" dirty="0" smtClean="0"/>
              <a:t>• 	“Power is the ability to get things done the way one wants them done; it is the latent ability to influence people”. </a:t>
            </a:r>
          </a:p>
          <a:p>
            <a:pPr algn="just">
              <a:buNone/>
            </a:pPr>
            <a:endParaRPr lang="en-US" dirty="0" smtClean="0"/>
          </a:p>
          <a:p>
            <a:pPr algn="just">
              <a:buNone/>
            </a:pPr>
            <a:r>
              <a:rPr lang="en-US" dirty="0" smtClean="0"/>
              <a:t>• 	“Power is context or relation specific. A person is not ‘powerful’ in general, but only with respect to other social actors in a specific social relationship”.</a:t>
            </a:r>
          </a:p>
          <a:p>
            <a:pPr algn="just">
              <a:buNone/>
            </a:pPr>
            <a:endParaRPr lang="en-US" dirty="0" smtClean="0"/>
          </a:p>
          <a:p>
            <a:pPr algn="just">
              <a:buNone/>
            </a:pPr>
            <a:r>
              <a:rPr lang="en-US" dirty="0" smtClean="0"/>
              <a:t>• 	“His basic theme is that power and politics are fundamental concepts for understanding behavior in organizations. He defines the concepts of power, authority, and organizational politics, and he identifies the ‘place of power’ in the literature of organization theory”. </a:t>
            </a:r>
          </a:p>
          <a:p>
            <a:endParaRPr lang="en-US" dirty="0"/>
          </a:p>
        </p:txBody>
      </p:sp>
    </p:spTree>
  </p:cSld>
  <p:clrMapOvr>
    <a:masterClrMapping/>
  </p:clrMapOvr>
  <p:transition spd="slow">
    <p:dissolve/>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algn="just">
              <a:buNone/>
            </a:pPr>
            <a:r>
              <a:rPr lang="en-US" b="1" u="sng" dirty="0" smtClean="0"/>
              <a:t>John </a:t>
            </a:r>
            <a:r>
              <a:rPr lang="en-US" b="1" u="sng" dirty="0" err="1" smtClean="0"/>
              <a:t>Kotter</a:t>
            </a:r>
            <a:r>
              <a:rPr lang="en-US" b="1" u="sng" dirty="0" smtClean="0"/>
              <a:t> </a:t>
            </a:r>
          </a:p>
          <a:p>
            <a:pPr algn="just"/>
            <a:endParaRPr lang="en-US" dirty="0" smtClean="0"/>
          </a:p>
          <a:p>
            <a:pPr algn="just">
              <a:buNone/>
            </a:pPr>
            <a:r>
              <a:rPr lang="en-US" dirty="0" smtClean="0"/>
              <a:t>• “In today’s organizational world, there is an increasing gap between the power one needs to get the job done and the power that automatically comes with the job (authority)”.</a:t>
            </a:r>
          </a:p>
          <a:p>
            <a:pPr algn="just">
              <a:buNone/>
            </a:pPr>
            <a:endParaRPr lang="en-US" dirty="0" smtClean="0"/>
          </a:p>
          <a:p>
            <a:pPr algn="just">
              <a:buNone/>
            </a:pPr>
            <a:r>
              <a:rPr lang="en-US" dirty="0" smtClean="0"/>
              <a:t> </a:t>
            </a:r>
            <a:r>
              <a:rPr lang="en-US" b="1" u="sng" dirty="0" smtClean="0"/>
              <a:t>Robert </a:t>
            </a:r>
            <a:r>
              <a:rPr lang="en-US" b="1" u="sng" dirty="0" err="1" smtClean="0"/>
              <a:t>Michels</a:t>
            </a:r>
            <a:r>
              <a:rPr lang="en-US" b="1" u="sng" dirty="0" smtClean="0"/>
              <a:t> (Democracy and the Iron Law of Oligarchy) </a:t>
            </a:r>
          </a:p>
          <a:p>
            <a:pPr algn="just">
              <a:buNone/>
            </a:pPr>
            <a:endParaRPr lang="en-US" dirty="0" smtClean="0"/>
          </a:p>
          <a:p>
            <a:pPr algn="just">
              <a:buNone/>
            </a:pPr>
            <a:r>
              <a:rPr lang="en-US" dirty="0" smtClean="0"/>
              <a:t>• “Organizations are oligarchic by their nature because majorities in organizations are not able to rule themselves”. </a:t>
            </a:r>
          </a:p>
          <a:p>
            <a:pPr algn="just">
              <a:buNone/>
            </a:pPr>
            <a:endParaRPr lang="en-US" dirty="0" smtClean="0"/>
          </a:p>
          <a:p>
            <a:pPr algn="just">
              <a:buNone/>
            </a:pPr>
            <a:r>
              <a:rPr lang="en-US" dirty="0" smtClean="0"/>
              <a:t>o “The party is created as a means to secure an end. Having, however, become an end in itself, endowed with aims and interests of its own, it undergoes detachment, from the teleological point of view, from the class which it represents”.  </a:t>
            </a:r>
            <a:endParaRPr lang="en-US" dirty="0"/>
          </a:p>
        </p:txBody>
      </p:sp>
    </p:spTree>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2410</TotalTime>
  <Words>694</Words>
  <Application>Microsoft Office PowerPoint</Application>
  <PresentationFormat>On-screen Show (4:3)</PresentationFormat>
  <Paragraphs>128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Gill Sans MT</vt:lpstr>
      <vt:lpstr>Times New Roman</vt:lpstr>
      <vt:lpstr>Verdana</vt:lpstr>
      <vt:lpstr>Wingdings 2</vt:lpstr>
      <vt:lpstr>Solstice</vt:lpstr>
      <vt:lpstr>School: Power and Politics Organization Theory</vt:lpstr>
      <vt:lpstr>Dominant Model, Metaphor, Underlying Assumptions: </vt:lpstr>
      <vt:lpstr>Continued……</vt:lpstr>
      <vt:lpstr>Major Theorists and Contributions: </vt:lpstr>
      <vt:lpstr>Continued…..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Strengths and Weaknesses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49</cp:revision>
  <dcterms:created xsi:type="dcterms:W3CDTF">2014-04-18T16:39:57Z</dcterms:created>
  <dcterms:modified xsi:type="dcterms:W3CDTF">2023-11-11T18:41:58Z</dcterms:modified>
</cp:coreProperties>
</file>