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8" r:id="rId4"/>
    <p:sldId id="282" r:id="rId5"/>
    <p:sldId id="289" r:id="rId6"/>
    <p:sldId id="283" r:id="rId7"/>
    <p:sldId id="263" r:id="rId8"/>
    <p:sldId id="286" r:id="rId9"/>
    <p:sldId id="290" r:id="rId10"/>
    <p:sldId id="291" r:id="rId11"/>
    <p:sldId id="285" r:id="rId12"/>
    <p:sldId id="284" r:id="rId13"/>
    <p:sldId id="281" r:id="rId14"/>
    <p:sldId id="279" r:id="rId15"/>
    <p:sldId id="269" r:id="rId16"/>
    <p:sldId id="288" r:id="rId17"/>
    <p:sldId id="287" r:id="rId18"/>
    <p:sldId id="280" r:id="rId19"/>
    <p:sldId id="275" r:id="rId20"/>
    <p:sldId id="292" r:id="rId21"/>
    <p:sldId id="276" r:id="rId22"/>
    <p:sldId id="268" r:id="rId23"/>
    <p:sldId id="270" r:id="rId24"/>
    <p:sldId id="25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88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11/21/2023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11/21/2023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1219200"/>
          </a:xfrm>
        </p:spPr>
        <p:txBody>
          <a:bodyPr>
            <a:normAutofit/>
          </a:bodyPr>
          <a:lstStyle/>
          <a:p>
            <a:r>
              <a:rPr lang="en-US" sz="2400" dirty="0" smtClean="0"/>
              <a:t>School: Theories of Organizational Culture and Change </a:t>
            </a:r>
            <a:endParaRPr lang="en-US" sz="2400" dirty="0"/>
          </a:p>
        </p:txBody>
      </p:sp>
      <p:sp>
        <p:nvSpPr>
          <p:cNvPr id="3" name="Subtitle 2"/>
          <p:cNvSpPr>
            <a:spLocks noGrp="1"/>
          </p:cNvSpPr>
          <p:nvPr>
            <p:ph type="subTitle" idx="1"/>
          </p:nvPr>
        </p:nvSpPr>
        <p:spPr>
          <a:xfrm>
            <a:off x="990600" y="2438400"/>
            <a:ext cx="7848600" cy="1164264"/>
          </a:xfrm>
        </p:spPr>
        <p:txBody>
          <a:bodyPr>
            <a:normAutofit/>
          </a:bodyPr>
          <a:lstStyle/>
          <a:p>
            <a:pPr algn="just"/>
            <a:r>
              <a:rPr lang="en-US" b="1" dirty="0" smtClean="0"/>
              <a:t>Time Line: </a:t>
            </a:r>
            <a:r>
              <a:rPr lang="en-US" dirty="0" smtClean="0"/>
              <a:t>Some early writings in the 1950s-1960s, but gained notoriety in the 1980s. </a:t>
            </a:r>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pPr algn="just">
              <a:buNone/>
            </a:pPr>
            <a:r>
              <a:rPr lang="en-US" b="1" i="1" dirty="0"/>
              <a:t>Val </a:t>
            </a:r>
            <a:r>
              <a:rPr lang="en-US" b="1" i="1" dirty="0" err="1"/>
              <a:t>Feigenbaum</a:t>
            </a:r>
            <a:r>
              <a:rPr lang="en-US" b="1" i="1" dirty="0"/>
              <a:t> </a:t>
            </a:r>
          </a:p>
          <a:p>
            <a:pPr algn="just">
              <a:buNone/>
            </a:pPr>
            <a:r>
              <a:rPr lang="en-US" dirty="0"/>
              <a:t>• 	Introduced “total quality control (TQC), a management approach that allowed employees across organizations to participate in quality improvement activities – from the chair of the board to hourly workers, from suppliers to customers, and the community”. </a:t>
            </a:r>
          </a:p>
          <a:p>
            <a:endParaRPr lang="en-US" dirty="0"/>
          </a:p>
        </p:txBody>
      </p:sp>
    </p:spTree>
    <p:extLst>
      <p:ext uri="{BB962C8B-B14F-4D97-AF65-F5344CB8AC3E}">
        <p14:creationId xmlns:p14="http://schemas.microsoft.com/office/powerpoint/2010/main" val="2646160144"/>
      </p:ext>
    </p:extLst>
  </p:cSld>
  <p:clrMapOvr>
    <a:masterClrMapping/>
  </p:clrMapOvr>
  <p:transition spd="slow">
    <p:dissolve/>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lgn="just">
              <a:buNone/>
            </a:pPr>
            <a:r>
              <a:rPr lang="en-US" dirty="0" smtClean="0"/>
              <a:t>Elliott Jacques – The Changing Culture of a Factory (1951). </a:t>
            </a:r>
          </a:p>
          <a:p>
            <a:pPr algn="just">
              <a:buNone/>
            </a:pPr>
            <a:endParaRPr lang="en-US" dirty="0" smtClean="0"/>
          </a:p>
          <a:p>
            <a:pPr algn="just">
              <a:buNone/>
            </a:pPr>
            <a:r>
              <a:rPr lang="en-US" dirty="0" smtClean="0"/>
              <a:t>William H. Whyte Jr. – The Organization Man (1956). </a:t>
            </a:r>
          </a:p>
          <a:p>
            <a:pPr algn="just">
              <a:buNone/>
            </a:pPr>
            <a:endParaRPr lang="en-US" dirty="0" smtClean="0"/>
          </a:p>
          <a:p>
            <a:pPr algn="just">
              <a:buNone/>
            </a:pPr>
            <a:r>
              <a:rPr lang="en-US" dirty="0" smtClean="0"/>
              <a:t>Herbert Kaufman – The Forest Ranger (1960) – U.S. Forest Service’s “will and capacity to conform”.</a:t>
            </a:r>
          </a:p>
          <a:p>
            <a:pPr algn="just">
              <a:buNone/>
            </a:pPr>
            <a:endParaRPr lang="en-US" dirty="0" smtClean="0"/>
          </a:p>
          <a:p>
            <a:pPr algn="just">
              <a:buNone/>
            </a:pPr>
            <a:r>
              <a:rPr lang="en-US" dirty="0" smtClean="0"/>
              <a:t>Becker, Geer, Hughes, and Strauss – The Boys in White (1961). </a:t>
            </a:r>
          </a:p>
          <a:p>
            <a:pPr algn="just">
              <a:buNone/>
            </a:pPr>
            <a:endParaRPr lang="en-US" dirty="0" smtClean="0"/>
          </a:p>
          <a:p>
            <a:pPr algn="just">
              <a:buNone/>
            </a:pPr>
            <a:r>
              <a:rPr lang="en-US" dirty="0" smtClean="0"/>
              <a:t>Edgar Schein – Organizational Socialization and the Profession of Management (1968). </a:t>
            </a:r>
          </a:p>
          <a:p>
            <a:pPr algn="just">
              <a:buNone/>
            </a:pPr>
            <a:endParaRPr lang="en-US" dirty="0" smtClean="0"/>
          </a:p>
          <a:p>
            <a:pPr algn="just">
              <a:buNone/>
            </a:pPr>
            <a:r>
              <a:rPr lang="en-US" dirty="0" smtClean="0"/>
              <a:t>John Van </a:t>
            </a:r>
            <a:r>
              <a:rPr lang="en-US" dirty="0" err="1" smtClean="0"/>
              <a:t>Maanen</a:t>
            </a:r>
            <a:r>
              <a:rPr lang="en-US" dirty="0" smtClean="0"/>
              <a:t> – Police Socialization (1975)</a:t>
            </a:r>
          </a:p>
          <a:p>
            <a:pPr algn="just">
              <a:buNone/>
            </a:pPr>
            <a:endParaRPr lang="en-US" dirty="0" smtClean="0"/>
          </a:p>
          <a:p>
            <a:pPr algn="just">
              <a:buNone/>
            </a:pPr>
            <a:r>
              <a:rPr lang="en-US" dirty="0" smtClean="0"/>
              <a:t>Thomas Peters and Robert Waterman – In search of Excellence (1980)</a:t>
            </a:r>
          </a:p>
          <a:p>
            <a:pPr algn="just">
              <a:buNone/>
            </a:pPr>
            <a:endParaRPr lang="en-US" dirty="0" smtClean="0"/>
          </a:p>
          <a:p>
            <a:pPr algn="just">
              <a:buNone/>
            </a:pPr>
            <a:r>
              <a:rPr lang="en-US" dirty="0" smtClean="0"/>
              <a:t>Terrence Deal and Allan Kennedy – Corporate Cultures (1982). </a:t>
            </a:r>
            <a:endParaRPr lang="en-US" b="1" u="sng" dirty="0" smtClean="0"/>
          </a:p>
          <a:p>
            <a:endParaRPr lang="en-US" dirty="0"/>
          </a:p>
        </p:txBody>
      </p:sp>
    </p:spTree>
  </p:cSld>
  <p:clrMapOvr>
    <a:masterClrMapping/>
  </p:clrMapOvr>
  <p:transition spd="slow">
    <p:dissolve/>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	The first comprehensive, theoretically based, integrative writings on organizational culture were published in 1984-1986, including: </a:t>
            </a:r>
          </a:p>
          <a:p>
            <a:pPr algn="just">
              <a:buNone/>
            </a:pPr>
            <a:endParaRPr lang="en-US" dirty="0" smtClean="0"/>
          </a:p>
          <a:p>
            <a:pPr algn="just"/>
            <a:r>
              <a:rPr lang="en-US" dirty="0" smtClean="0"/>
              <a:t>Thomas </a:t>
            </a:r>
            <a:r>
              <a:rPr lang="en-US" dirty="0" err="1" smtClean="0"/>
              <a:t>Sergiovanni</a:t>
            </a:r>
            <a:r>
              <a:rPr lang="en-US" dirty="0" smtClean="0"/>
              <a:t> and John </a:t>
            </a:r>
            <a:r>
              <a:rPr lang="en-US" dirty="0" err="1" smtClean="0"/>
              <a:t>Corbally</a:t>
            </a:r>
            <a:r>
              <a:rPr lang="en-US" dirty="0" smtClean="0"/>
              <a:t> – Leadership and Organizational Culture (1984).</a:t>
            </a:r>
          </a:p>
          <a:p>
            <a:pPr algn="just"/>
            <a:endParaRPr lang="en-US" dirty="0" smtClean="0"/>
          </a:p>
          <a:p>
            <a:pPr algn="just"/>
            <a:r>
              <a:rPr lang="en-US" dirty="0" smtClean="0"/>
              <a:t>Edgar Schein – Organizational Culture and Leadership (1985). </a:t>
            </a:r>
          </a:p>
          <a:p>
            <a:pPr algn="just"/>
            <a:endParaRPr lang="en-US" dirty="0" smtClean="0"/>
          </a:p>
          <a:p>
            <a:pPr algn="just"/>
            <a:r>
              <a:rPr lang="en-US" dirty="0" smtClean="0"/>
              <a:t>Vijay </a:t>
            </a:r>
            <a:r>
              <a:rPr lang="en-US" dirty="0" err="1" smtClean="0"/>
              <a:t>Sathe</a:t>
            </a:r>
            <a:r>
              <a:rPr lang="en-US" dirty="0" smtClean="0"/>
              <a:t> – Culture and Related Corporate realities (1985). </a:t>
            </a:r>
          </a:p>
          <a:p>
            <a:pPr algn="just"/>
            <a:endParaRPr lang="en-US" dirty="0" smtClean="0"/>
          </a:p>
          <a:p>
            <a:pPr algn="just"/>
            <a:r>
              <a:rPr lang="en-US" dirty="0" smtClean="0"/>
              <a:t>Ralph </a:t>
            </a:r>
            <a:r>
              <a:rPr lang="en-US" dirty="0" err="1" smtClean="0"/>
              <a:t>Kilmann</a:t>
            </a:r>
            <a:r>
              <a:rPr lang="en-US" dirty="0" smtClean="0"/>
              <a:t> – Gaining Control of the Corporate Culture (1985).  “Culture is to the organization what personality is to the individual – a hidden, yet unifying theme that provides meaning, direction, and mobilization”.</a:t>
            </a:r>
          </a:p>
          <a:p>
            <a:pPr algn="just"/>
            <a:endParaRPr lang="en-US" dirty="0" smtClean="0"/>
          </a:p>
          <a:p>
            <a:pPr algn="just"/>
            <a:r>
              <a:rPr lang="en-US" dirty="0" smtClean="0"/>
              <a:t>Gareth Morgan – Images of Organization (1986). </a:t>
            </a:r>
          </a:p>
          <a:p>
            <a:endParaRPr lang="en-US" dirty="0"/>
          </a:p>
        </p:txBody>
      </p:sp>
    </p:spTree>
  </p:cSld>
  <p:clrMapOvr>
    <a:masterClrMapping/>
  </p:clrMapOvr>
  <p:transition spd="slow">
    <p:dissolve/>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20000"/>
          </a:bodyPr>
          <a:lstStyle/>
          <a:p>
            <a:pPr algn="just">
              <a:buNone/>
            </a:pPr>
            <a:r>
              <a:rPr lang="en-US" dirty="0" smtClean="0"/>
              <a:t>	Examples of Reform Movements that Require Changes in Organizational Culture:</a:t>
            </a:r>
          </a:p>
          <a:p>
            <a:pPr algn="just">
              <a:buNone/>
            </a:pPr>
            <a:r>
              <a:rPr lang="en-US" dirty="0" smtClean="0"/>
              <a:t> </a:t>
            </a:r>
          </a:p>
          <a:p>
            <a:pPr algn="just">
              <a:buNone/>
            </a:pPr>
            <a:r>
              <a:rPr lang="en-US" dirty="0" smtClean="0"/>
              <a:t>o Total Quality Management </a:t>
            </a:r>
          </a:p>
          <a:p>
            <a:pPr algn="just">
              <a:buNone/>
            </a:pPr>
            <a:r>
              <a:rPr lang="en-US" dirty="0" smtClean="0"/>
              <a:t>o Japanese Movement </a:t>
            </a:r>
          </a:p>
          <a:p>
            <a:pPr algn="just">
              <a:buNone/>
            </a:pPr>
            <a:r>
              <a:rPr lang="en-US" dirty="0" smtClean="0"/>
              <a:t>o The Search for Excellence </a:t>
            </a:r>
          </a:p>
          <a:p>
            <a:pPr algn="just">
              <a:buNone/>
            </a:pPr>
            <a:r>
              <a:rPr lang="en-US" dirty="0" smtClean="0"/>
              <a:t>o Socio-technical Systems of Quality of Work Life </a:t>
            </a:r>
          </a:p>
          <a:p>
            <a:pPr algn="just">
              <a:buNone/>
            </a:pPr>
            <a:r>
              <a:rPr lang="en-US" dirty="0" smtClean="0"/>
              <a:t>o Learning Organizations </a:t>
            </a:r>
          </a:p>
          <a:p>
            <a:pPr algn="just">
              <a:buNone/>
            </a:pPr>
            <a:r>
              <a:rPr lang="en-US" dirty="0" smtClean="0"/>
              <a:t>o Productivity Measurement/Balanced Scorecard </a:t>
            </a:r>
          </a:p>
          <a:p>
            <a:pPr algn="just">
              <a:buNone/>
            </a:pPr>
            <a:r>
              <a:rPr lang="en-US" dirty="0" smtClean="0"/>
              <a:t>o Reinventing Government </a:t>
            </a:r>
          </a:p>
          <a:p>
            <a:pPr algn="just">
              <a:buNone/>
            </a:pPr>
            <a:r>
              <a:rPr lang="en-US" dirty="0" smtClean="0"/>
              <a:t>o Reengineering, Process Reengineering, or Business Reengineering </a:t>
            </a:r>
            <a:endParaRPr lang="en-US" dirty="0"/>
          </a:p>
        </p:txBody>
      </p:sp>
    </p:spTree>
  </p:cSld>
  <p:clrMapOvr>
    <a:masterClrMapping/>
  </p:clrMapOvr>
  <p:transition spd="slow">
    <p:dissolve/>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fontScale="90000"/>
          </a:bodyPr>
          <a:lstStyle/>
          <a:p>
            <a:r>
              <a:rPr lang="en-US" sz="2700" b="1" dirty="0" smtClean="0"/>
              <a:t>Techniques </a:t>
            </a:r>
            <a:r>
              <a:rPr lang="en-US" sz="2700" b="1" dirty="0"/>
              <a:t>associated with these reform movements: </a:t>
            </a:r>
            <a:r>
              <a:rPr lang="en-US" b="1" dirty="0"/>
              <a:t/>
            </a:r>
            <a:br>
              <a:rPr lang="en-US" b="1" dirty="0"/>
            </a:br>
            <a:endParaRPr lang="en-US" dirty="0"/>
          </a:p>
        </p:txBody>
      </p:sp>
      <p:sp>
        <p:nvSpPr>
          <p:cNvPr id="3" name="Content Placeholder 2"/>
          <p:cNvSpPr>
            <a:spLocks noGrp="1"/>
          </p:cNvSpPr>
          <p:nvPr>
            <p:ph idx="1"/>
          </p:nvPr>
        </p:nvSpPr>
        <p:spPr>
          <a:xfrm>
            <a:off x="0" y="533400"/>
            <a:ext cx="9144000" cy="6324600"/>
          </a:xfrm>
        </p:spPr>
        <p:txBody>
          <a:bodyPr>
            <a:normAutofit fontScale="70000" lnSpcReduction="20000"/>
          </a:bodyPr>
          <a:lstStyle/>
          <a:p>
            <a:pPr>
              <a:buNone/>
            </a:pPr>
            <a:endParaRPr lang="en-US" dirty="0" smtClean="0"/>
          </a:p>
          <a:p>
            <a:pPr algn="just">
              <a:buNone/>
            </a:pPr>
            <a:r>
              <a:rPr lang="en-US" dirty="0" smtClean="0"/>
              <a:t>• Sought to increase productivity, flexibility, responsiveness, and customer service by reshaping organizational cultures. </a:t>
            </a:r>
          </a:p>
          <a:p>
            <a:pPr algn="just">
              <a:buNone/>
            </a:pPr>
            <a:endParaRPr lang="en-US" dirty="0" smtClean="0"/>
          </a:p>
          <a:p>
            <a:pPr algn="just">
              <a:buNone/>
            </a:pPr>
            <a:r>
              <a:rPr lang="en-US" dirty="0" smtClean="0"/>
              <a:t>• Empowered employees and work teams are granted autonomy and discretion to make decisions.</a:t>
            </a:r>
          </a:p>
          <a:p>
            <a:pPr algn="just">
              <a:buNone/>
            </a:pPr>
            <a:endParaRPr lang="en-US" dirty="0" smtClean="0"/>
          </a:p>
          <a:p>
            <a:pPr algn="just">
              <a:buNone/>
            </a:pPr>
            <a:r>
              <a:rPr lang="en-US" dirty="0" smtClean="0"/>
              <a:t>• Work teams coordinate tasks and discipline their own members. </a:t>
            </a:r>
          </a:p>
          <a:p>
            <a:pPr algn="just">
              <a:buNone/>
            </a:pPr>
            <a:endParaRPr lang="en-US" dirty="0" smtClean="0"/>
          </a:p>
          <a:p>
            <a:pPr algn="just">
              <a:buNone/>
            </a:pPr>
            <a:r>
              <a:rPr lang="en-US" dirty="0" smtClean="0"/>
              <a:t>• Policies, procedures, and layers of hierarchy are eliminated. </a:t>
            </a:r>
          </a:p>
          <a:p>
            <a:pPr algn="just">
              <a:buNone/>
            </a:pPr>
            <a:endParaRPr lang="en-US" dirty="0" smtClean="0"/>
          </a:p>
          <a:p>
            <a:pPr algn="just">
              <a:buNone/>
            </a:pPr>
            <a:r>
              <a:rPr lang="en-US" dirty="0" smtClean="0"/>
              <a:t>• Accountability to the bosses is replaced by accountability to customers or clients. Data-based information systems provide the information needed to coordinate and correct actions in real time. </a:t>
            </a:r>
          </a:p>
          <a:p>
            <a:pPr algn="just">
              <a:buNone/>
            </a:pPr>
            <a:endParaRPr lang="en-US" dirty="0" smtClean="0"/>
          </a:p>
          <a:p>
            <a:pPr algn="just">
              <a:buNone/>
            </a:pPr>
            <a:r>
              <a:rPr lang="en-US" dirty="0" smtClean="0"/>
              <a:t>• Levels of middle managers and supervisors are eliminated because they are not needed, do not add value, cost too much, and get in the way of empowered employees. </a:t>
            </a:r>
            <a:endParaRPr lang="en-US" dirty="0"/>
          </a:p>
        </p:txBody>
      </p:sp>
    </p:spTree>
  </p:cSld>
  <p:clrMapOvr>
    <a:masterClrMapping/>
  </p:clrMapOvr>
  <p:transition spd="slow">
    <p:dissolve/>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r>
              <a:rPr lang="en-US" sz="2000" b="1" u="sng" dirty="0"/>
              <a:t>Edgar H. Schein – The Concept of Organizational Culture:  Why Bother </a:t>
            </a:r>
            <a:br>
              <a:rPr lang="en-US" sz="2000" b="1" u="sng" dirty="0"/>
            </a:br>
            <a:endParaRPr lang="en-US" sz="2000" dirty="0"/>
          </a:p>
        </p:txBody>
      </p:sp>
      <p:sp>
        <p:nvSpPr>
          <p:cNvPr id="3" name="Content Placeholder 2"/>
          <p:cNvSpPr>
            <a:spLocks noGrp="1"/>
          </p:cNvSpPr>
          <p:nvPr>
            <p:ph idx="1"/>
          </p:nvPr>
        </p:nvSpPr>
        <p:spPr>
          <a:xfrm>
            <a:off x="0" y="685800"/>
            <a:ext cx="9144000" cy="6172200"/>
          </a:xfrm>
        </p:spPr>
        <p:txBody>
          <a:bodyPr>
            <a:normAutofit lnSpcReduction="10000"/>
          </a:bodyPr>
          <a:lstStyle/>
          <a:p>
            <a:pPr algn="just">
              <a:buNone/>
            </a:pPr>
            <a:endParaRPr lang="en-US" sz="4400" dirty="0" smtClean="0"/>
          </a:p>
          <a:p>
            <a:pPr algn="just">
              <a:buNone/>
            </a:pPr>
            <a:r>
              <a:rPr lang="en-US" sz="4400" dirty="0" smtClean="0"/>
              <a:t>o Schein’s definition of Organizational Culture has gained wide, but not universal acceptance. </a:t>
            </a:r>
          </a:p>
          <a:p>
            <a:pPr algn="just">
              <a:buNone/>
            </a:pPr>
            <a:endParaRPr lang="en-US" sz="4400" dirty="0" smtClean="0"/>
          </a:p>
          <a:p>
            <a:pPr algn="just">
              <a:buNone/>
            </a:pPr>
            <a:r>
              <a:rPr lang="en-US" sz="4400" dirty="0" smtClean="0"/>
              <a:t>o “His definition consists of a model with three levels of culture; Artifacts, </a:t>
            </a:r>
            <a:r>
              <a:rPr lang="en-US" sz="4400" dirty="0" err="1" smtClean="0"/>
              <a:t>Epoused</a:t>
            </a:r>
            <a:r>
              <a:rPr lang="en-US" sz="4400" dirty="0" smtClean="0"/>
              <a:t> Values and Basic assumptions and values.</a:t>
            </a:r>
          </a:p>
          <a:p>
            <a:pPr algn="just">
              <a:buNone/>
            </a:pPr>
            <a:endParaRPr lang="en-US" sz="4400" dirty="0"/>
          </a:p>
          <a:p>
            <a:pPr algn="just">
              <a:buNone/>
            </a:pPr>
            <a:endParaRPr lang="en-US" sz="4400" dirty="0" smtClean="0"/>
          </a:p>
          <a:p>
            <a:pPr algn="just">
              <a:buNone/>
            </a:pPr>
            <a:endParaRPr lang="en-US" sz="4400"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50559" y="1838044"/>
            <a:ext cx="6668431" cy="4020111"/>
          </a:xfrm>
          <a:prstGeom prst="rect">
            <a:avLst/>
          </a:prstGeom>
        </p:spPr>
      </p:pic>
    </p:spTree>
    <p:extLst>
      <p:ext uri="{BB962C8B-B14F-4D97-AF65-F5344CB8AC3E}">
        <p14:creationId xmlns:p14="http://schemas.microsoft.com/office/powerpoint/2010/main" val="263022275"/>
      </p:ext>
    </p:extLst>
  </p:cSld>
  <p:clrMapOvr>
    <a:masterClrMapping/>
  </p:clrMapOvr>
  <p:transition spd="slow">
    <p:dissolve/>
    <p:sndAc>
      <p:stSnd>
        <p:snd r:embed="rId2" name="click.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86400"/>
          </a:xfrm>
        </p:spPr>
        <p:txBody>
          <a:bodyPr>
            <a:normAutofit fontScale="77500" lnSpcReduction="20000"/>
          </a:bodyPr>
          <a:lstStyle/>
          <a:p>
            <a:pPr algn="just">
              <a:buNone/>
            </a:pPr>
            <a:r>
              <a:rPr lang="en-US" dirty="0"/>
              <a:t>o “The culture of a group can now be defined as a pattern of shared basic assumptions that was learned by a group as it solved its problems of external adaption and internal integration, that has worked well enough to be considered valid and, therefore, to be taught to new members as the correct way to perceive, think, and feel in relation to those problems.</a:t>
            </a:r>
          </a:p>
          <a:p>
            <a:pPr algn="just">
              <a:buNone/>
            </a:pPr>
            <a:endParaRPr lang="en-US" dirty="0"/>
          </a:p>
          <a:p>
            <a:pPr algn="just">
              <a:buNone/>
            </a:pPr>
            <a:r>
              <a:rPr lang="en-US" dirty="0"/>
              <a:t>o Mentions the difficulty of “outsiders” assessing true organizational culture. </a:t>
            </a:r>
          </a:p>
          <a:p>
            <a:pPr algn="just">
              <a:buNone/>
            </a:pPr>
            <a:endParaRPr lang="en-US" dirty="0"/>
          </a:p>
          <a:p>
            <a:pPr algn="just">
              <a:buNone/>
            </a:pPr>
            <a:r>
              <a:rPr lang="en-US" dirty="0"/>
              <a:t>o “The bottom line for leaders is that if they do not become conscious of the cultures in which they are embedded, those cultures will manage them”.</a:t>
            </a:r>
          </a:p>
          <a:p>
            <a:pPr algn="just">
              <a:buNone/>
            </a:pPr>
            <a:endParaRPr lang="en-US" dirty="0"/>
          </a:p>
          <a:p>
            <a:pPr algn="just">
              <a:buNone/>
            </a:pPr>
            <a:r>
              <a:rPr lang="en-US" dirty="0"/>
              <a:t>o “Cultural understanding is desirable for all of us, but it is essential to leaders if they are to lead….”. </a:t>
            </a:r>
          </a:p>
          <a:p>
            <a:endParaRPr lang="en-US" dirty="0"/>
          </a:p>
        </p:txBody>
      </p:sp>
    </p:spTree>
    <p:extLst>
      <p:ext uri="{BB962C8B-B14F-4D97-AF65-F5344CB8AC3E}">
        <p14:creationId xmlns:p14="http://schemas.microsoft.com/office/powerpoint/2010/main" val="2572076819"/>
      </p:ext>
    </p:extLst>
  </p:cSld>
  <p:clrMapOvr>
    <a:masterClrMapping/>
  </p:clrMapOvr>
  <p:transition spd="slow">
    <p:dissolve/>
    <p:sndAc>
      <p:stSnd>
        <p:snd r:embed="rId2" name="click.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fontScale="90000"/>
          </a:bodyPr>
          <a:lstStyle/>
          <a:p>
            <a:r>
              <a:rPr lang="en-US" sz="2700" b="1" u="sng" dirty="0"/>
              <a:t>Joanne Martin – Organizational Culture: Pieces of the Puzzle</a:t>
            </a:r>
            <a:r>
              <a:rPr lang="en-US" b="1" u="sng" dirty="0"/>
              <a:t/>
            </a:r>
            <a:br>
              <a:rPr lang="en-US" b="1" u="sng" dirty="0"/>
            </a:br>
            <a:endParaRPr lang="en-US" dirty="0"/>
          </a:p>
        </p:txBody>
      </p:sp>
      <p:sp>
        <p:nvSpPr>
          <p:cNvPr id="3" name="Content Placeholder 2"/>
          <p:cNvSpPr>
            <a:spLocks noGrp="1"/>
          </p:cNvSpPr>
          <p:nvPr>
            <p:ph idx="1"/>
          </p:nvPr>
        </p:nvSpPr>
        <p:spPr>
          <a:xfrm>
            <a:off x="0" y="533400"/>
            <a:ext cx="9144000" cy="6324600"/>
          </a:xfrm>
        </p:spPr>
        <p:txBody>
          <a:bodyPr>
            <a:normAutofit fontScale="62500" lnSpcReduction="20000"/>
          </a:bodyPr>
          <a:lstStyle/>
          <a:p>
            <a:pPr algn="just">
              <a:buNone/>
            </a:pPr>
            <a:endParaRPr lang="en-US" dirty="0" smtClean="0"/>
          </a:p>
          <a:p>
            <a:pPr algn="just">
              <a:buNone/>
            </a:pPr>
            <a:r>
              <a:rPr lang="en-US" dirty="0" smtClean="0"/>
              <a:t>o “Attempts to answer the questions ‘what is culture’ and ‘what is not culture?’ using the intellectual traditions of functionalism, critical theory, and postmodernism”.</a:t>
            </a:r>
          </a:p>
          <a:p>
            <a:pPr algn="just">
              <a:buNone/>
            </a:pPr>
            <a:endParaRPr lang="en-US" dirty="0" smtClean="0"/>
          </a:p>
          <a:p>
            <a:pPr algn="just">
              <a:buNone/>
            </a:pPr>
            <a:r>
              <a:rPr lang="en-US" dirty="0" smtClean="0"/>
              <a:t>o “What distinguishes a cultural study from an inventory……is a willingness to look beneath the surface, to gain an in-depth understanding of how people interpret the meanings of ……manifestations and how……interpretations form patterns of clarity, inconsistency, and ambiguity that can be used to characterize understandings of working lives”.</a:t>
            </a:r>
          </a:p>
          <a:p>
            <a:pPr algn="just">
              <a:buNone/>
            </a:pPr>
            <a:endParaRPr lang="en-US" dirty="0" smtClean="0"/>
          </a:p>
          <a:p>
            <a:pPr algn="just">
              <a:buNone/>
            </a:pPr>
            <a:r>
              <a:rPr lang="en-US" dirty="0" smtClean="0"/>
              <a:t>o “She concludes ‘Because cultural researchers do not agree what we should study when we claim to be studying culture, and because our definitions of culture do not always agree with how we </a:t>
            </a:r>
            <a:r>
              <a:rPr lang="en-US" dirty="0" err="1" smtClean="0"/>
              <a:t>operationalize</a:t>
            </a:r>
            <a:r>
              <a:rPr lang="en-US" dirty="0" smtClean="0"/>
              <a:t> the concept, it is no wonder that we also disagree about what we have learned, so far, about culture’”.</a:t>
            </a:r>
          </a:p>
          <a:p>
            <a:pPr algn="just">
              <a:buNone/>
            </a:pPr>
            <a:endParaRPr lang="en-US" dirty="0" smtClean="0"/>
          </a:p>
          <a:p>
            <a:pPr algn="just">
              <a:buNone/>
            </a:pPr>
            <a:r>
              <a:rPr lang="en-US" dirty="0" smtClean="0"/>
              <a:t>o “Common types of rituals”.</a:t>
            </a:r>
          </a:p>
          <a:p>
            <a:pPr algn="just">
              <a:buNone/>
            </a:pPr>
            <a:endParaRPr lang="en-US" dirty="0" smtClean="0"/>
          </a:p>
          <a:p>
            <a:pPr algn="just">
              <a:buNone/>
            </a:pPr>
            <a:r>
              <a:rPr lang="en-US" dirty="0" smtClean="0"/>
              <a:t>o “Cultural manifestations are consistent or not, cultural members appear to agree or not, and interpretations are singular and clear or multiple and ambiguous”. </a:t>
            </a:r>
            <a:endParaRPr lang="en-US" dirty="0"/>
          </a:p>
        </p:txBody>
      </p:sp>
    </p:spTree>
  </p:cSld>
  <p:clrMapOvr>
    <a:masterClrMapping/>
  </p:clrMapOvr>
  <p:transition spd="slow">
    <p:dissolve/>
    <p:sndAc>
      <p:stSnd>
        <p:snd r:embed="rId2" name="click.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312" y="304800"/>
            <a:ext cx="8933688" cy="685800"/>
          </a:xfrm>
        </p:spPr>
        <p:txBody>
          <a:bodyPr>
            <a:normAutofit fontScale="90000"/>
          </a:bodyPr>
          <a:lstStyle/>
          <a:p>
            <a:r>
              <a:rPr lang="en-US" sz="3100" b="1" u="sng" dirty="0" smtClean="0"/>
              <a:t>William G. </a:t>
            </a:r>
            <a:r>
              <a:rPr lang="en-US" sz="3100" b="1" u="sng" dirty="0" err="1" smtClean="0"/>
              <a:t>Ouchi</a:t>
            </a:r>
            <a:r>
              <a:rPr lang="en-US" sz="3100" b="1" u="sng" dirty="0" smtClean="0"/>
              <a:t> – The Z Organization </a:t>
            </a:r>
            <a:r>
              <a:rPr lang="en-US" sz="4400" b="1" u="sng" dirty="0" smtClean="0"/>
              <a:t/>
            </a:r>
            <a:br>
              <a:rPr lang="en-US" sz="4400" b="1" u="sng" dirty="0" smtClean="0"/>
            </a:br>
            <a:endParaRPr lang="en-US" dirty="0"/>
          </a:p>
        </p:txBody>
      </p:sp>
      <p:sp>
        <p:nvSpPr>
          <p:cNvPr id="3" name="Content Placeholder 2"/>
          <p:cNvSpPr>
            <a:spLocks noGrp="1"/>
          </p:cNvSpPr>
          <p:nvPr>
            <p:ph idx="1"/>
          </p:nvPr>
        </p:nvSpPr>
        <p:spPr>
          <a:xfrm>
            <a:off x="0" y="685800"/>
            <a:ext cx="9144000" cy="6172200"/>
          </a:xfrm>
        </p:spPr>
        <p:txBody>
          <a:bodyPr>
            <a:normAutofit fontScale="47500" lnSpcReduction="20000"/>
          </a:bodyPr>
          <a:lstStyle/>
          <a:p>
            <a:pPr algn="just">
              <a:buNone/>
            </a:pPr>
            <a:endParaRPr lang="en-US" sz="3600" dirty="0" smtClean="0"/>
          </a:p>
          <a:p>
            <a:pPr algn="just">
              <a:buNone/>
            </a:pPr>
            <a:r>
              <a:rPr lang="en-US" sz="3600" dirty="0" smtClean="0"/>
              <a:t>o Focuses on “Could Japanese management methods be utilized in the United States?” </a:t>
            </a:r>
          </a:p>
          <a:p>
            <a:pPr algn="just">
              <a:buNone/>
            </a:pPr>
            <a:endParaRPr lang="en-US" sz="3600" dirty="0" smtClean="0"/>
          </a:p>
          <a:p>
            <a:pPr algn="just">
              <a:buNone/>
            </a:pPr>
            <a:r>
              <a:rPr lang="en-US" sz="3600" dirty="0" smtClean="0"/>
              <a:t>o His “objective became to separate the culturally specific principles from those universally applicable to economic organizations”. </a:t>
            </a:r>
          </a:p>
          <a:p>
            <a:pPr algn="just">
              <a:buNone/>
            </a:pPr>
            <a:endParaRPr lang="en-US" sz="3600" dirty="0" smtClean="0"/>
          </a:p>
          <a:p>
            <a:pPr algn="just">
              <a:buNone/>
            </a:pPr>
            <a:r>
              <a:rPr lang="en-US" sz="3600" dirty="0" smtClean="0"/>
              <a:t>o The Z Organization “describes the style and substance of companies that achieved a high state of consistency in their organizational cultures. In the sense that Z organizations are more like clans than markets or bureaucracies, they foster close interchange between work and social life”.</a:t>
            </a:r>
          </a:p>
          <a:p>
            <a:pPr algn="just">
              <a:buNone/>
            </a:pPr>
            <a:endParaRPr lang="en-US" sz="3600" dirty="0" smtClean="0"/>
          </a:p>
          <a:p>
            <a:pPr algn="just">
              <a:buNone/>
            </a:pPr>
            <a:r>
              <a:rPr lang="en-US" sz="3600" dirty="0" smtClean="0"/>
              <a:t>o “</a:t>
            </a:r>
            <a:r>
              <a:rPr lang="en-US" sz="3600" dirty="0" err="1" smtClean="0"/>
              <a:t>Ouchi</a:t>
            </a:r>
            <a:r>
              <a:rPr lang="en-US" sz="3600" dirty="0" smtClean="0"/>
              <a:t> contends that ‘social organizations are incompatible with formality, distance, and </a:t>
            </a:r>
            <a:r>
              <a:rPr lang="en-US" sz="3600" dirty="0" err="1" smtClean="0"/>
              <a:t>contractualism</a:t>
            </a:r>
            <a:r>
              <a:rPr lang="en-US" sz="3600" dirty="0" smtClean="0"/>
              <a:t>. They proceed smoothly only with intimacy, subtlety, and trust”.</a:t>
            </a:r>
          </a:p>
          <a:p>
            <a:pPr algn="just">
              <a:buNone/>
            </a:pPr>
            <a:endParaRPr lang="en-US" sz="3600" dirty="0" smtClean="0"/>
          </a:p>
          <a:p>
            <a:pPr algn="just">
              <a:buNone/>
            </a:pPr>
            <a:r>
              <a:rPr lang="en-US" sz="3600" dirty="0" smtClean="0"/>
              <a:t>o “Organizational life is a life of interdependence, or relying upon others”.</a:t>
            </a:r>
          </a:p>
          <a:p>
            <a:pPr algn="just">
              <a:buNone/>
            </a:pPr>
            <a:endParaRPr lang="en-US" sz="3600" dirty="0" smtClean="0"/>
          </a:p>
          <a:p>
            <a:pPr algn="just">
              <a:buNone/>
            </a:pPr>
            <a:r>
              <a:rPr lang="en-US" sz="3600" dirty="0" smtClean="0"/>
              <a:t>o 	“All too often a federal bureau will fail to do that which makes sense because common sense does not fit the rules. All too often bureaucrats, trained not to allow personal values to intrude on decisions, will treat us, their customers, in an unfeeling manner. All too often the machinery of government will respond slowly and inefficiently with poor coordination between agencies, because they have learned not to trust one another, not to rely on subtlety, not to develop intimacy”. </a:t>
            </a:r>
            <a:endParaRPr lang="en-US" sz="3500"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2400" b="1" dirty="0" smtClean="0">
                <a:latin typeface="Times New Roman" pitchFamily="18" charset="0"/>
                <a:cs typeface="Times New Roman" pitchFamily="18" charset="0"/>
              </a:rPr>
              <a:t>Dominant Model, Metaphor, Underlying Assumptions: </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Autofit/>
          </a:bodyPr>
          <a:lstStyle/>
          <a:p>
            <a:pPr algn="just">
              <a:buNone/>
            </a:pPr>
            <a:r>
              <a:rPr lang="en-US" sz="1800" dirty="0" smtClean="0"/>
              <a:t>• 	“Organizational culture, like societal culture, is “comprised of many intangible phenomena, such as values, beliefs, assumptions, perceptions, behavioral norms, artifacts, and patterns of behavior”.</a:t>
            </a:r>
          </a:p>
          <a:p>
            <a:pPr algn="just">
              <a:buNone/>
            </a:pPr>
            <a:r>
              <a:rPr lang="en-US" sz="1800" dirty="0" smtClean="0"/>
              <a:t>• 	“Lasting organizational reform requires changes in organizational culture”. </a:t>
            </a:r>
          </a:p>
          <a:p>
            <a:pPr algn="just">
              <a:buNone/>
            </a:pPr>
            <a:r>
              <a:rPr lang="en-US" sz="1800" dirty="0" smtClean="0"/>
              <a:t>• “Organizational cultures that reflect unwanted values, such as hierarchy, rigidity, homogeneity, power based on authority and associations in closed networks, and reliance on rules, restrict flexibility and can be formidable barriers to effecting lasting change”. </a:t>
            </a:r>
          </a:p>
          <a:p>
            <a:pPr algn="just">
              <a:buNone/>
            </a:pPr>
            <a:r>
              <a:rPr lang="en-US" sz="1800" dirty="0" smtClean="0"/>
              <a:t>• “Organizational members often hang onto familiar ‘tried and true’ beliefs, values, policies and practices of the organizational culture even when these ‘old ways’ have ceased to serve the organization well”. </a:t>
            </a:r>
          </a:p>
          <a:p>
            <a:pPr algn="just">
              <a:buNone/>
            </a:pPr>
            <a:r>
              <a:rPr lang="en-US" sz="1800" dirty="0" smtClean="0"/>
              <a:t>• “The task is to replace these cultures with cultures where horizontal relations, open and accessible networks, flexibility, responsiveness, individual and group empowerment, diversity, and customer service are valued”.</a:t>
            </a:r>
          </a:p>
          <a:p>
            <a:pPr algn="just">
              <a:buNone/>
            </a:pPr>
            <a:r>
              <a:rPr lang="en-US" sz="1800" dirty="0" smtClean="0"/>
              <a:t>• “Therefore, understanding and appreciating the theory of organizational culture – the organizational culture perspective – as well as the existing culture of a particular organization, is necessary for effecting lasting organizational change”. </a:t>
            </a:r>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00287" y="1676400"/>
            <a:ext cx="4410075" cy="4343400"/>
          </a:xfrm>
        </p:spPr>
      </p:pic>
    </p:spTree>
    <p:extLst>
      <p:ext uri="{BB962C8B-B14F-4D97-AF65-F5344CB8AC3E}">
        <p14:creationId xmlns:p14="http://schemas.microsoft.com/office/powerpoint/2010/main" val="3703068929"/>
      </p:ext>
    </p:extLst>
  </p:cSld>
  <p:clrMapOvr>
    <a:masterClrMapping/>
  </p:clrMapOvr>
  <p:transition spd="slow">
    <p:dissolve/>
    <p:sndAc>
      <p:stSnd>
        <p:snd r:embed="rId2" name="click.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63562"/>
          </a:xfrm>
        </p:spPr>
        <p:txBody>
          <a:bodyPr>
            <a:normAutofit fontScale="90000"/>
          </a:bodyPr>
          <a:lstStyle/>
          <a:p>
            <a:r>
              <a:rPr lang="en-US" sz="2700" b="1" u="sng" dirty="0"/>
              <a:t>David L. </a:t>
            </a:r>
            <a:r>
              <a:rPr lang="en-US" sz="2700" b="1" u="sng" dirty="0" err="1"/>
              <a:t>Cooperrider</a:t>
            </a:r>
            <a:r>
              <a:rPr lang="en-US" sz="2700" b="1" u="sng" dirty="0"/>
              <a:t> and Diana Whitney – Appreciative Inquiry</a:t>
            </a:r>
            <a:r>
              <a:rPr lang="en-US" b="1" u="sng" dirty="0"/>
              <a:t/>
            </a:r>
            <a:br>
              <a:rPr lang="en-US" b="1" u="sng" dirty="0"/>
            </a:br>
            <a:endParaRPr lang="en-US" dirty="0"/>
          </a:p>
        </p:txBody>
      </p:sp>
      <p:sp>
        <p:nvSpPr>
          <p:cNvPr id="3" name="Content Placeholder 2"/>
          <p:cNvSpPr>
            <a:spLocks noGrp="1"/>
          </p:cNvSpPr>
          <p:nvPr>
            <p:ph idx="1"/>
          </p:nvPr>
        </p:nvSpPr>
        <p:spPr>
          <a:xfrm>
            <a:off x="0" y="685800"/>
            <a:ext cx="9144000" cy="6172200"/>
          </a:xfrm>
        </p:spPr>
        <p:txBody>
          <a:bodyPr>
            <a:normAutofit fontScale="77500" lnSpcReduction="20000"/>
          </a:bodyPr>
          <a:lstStyle/>
          <a:p>
            <a:pPr>
              <a:buNone/>
            </a:pPr>
            <a:endParaRPr lang="en-US" dirty="0" smtClean="0"/>
          </a:p>
          <a:p>
            <a:pPr algn="just">
              <a:buNone/>
            </a:pPr>
            <a:r>
              <a:rPr lang="en-US" dirty="0" smtClean="0"/>
              <a:t>o 	Appreciative Inquiry (AI) “proposes, quite bluntly, that organizations are not, at their core, problems to be solved……Organizations are centers of vital connections and life-giving potentials: relationships, partnerships, alliances, and ever-expanding webs of knowledge and action that are capable of harnessing the power of combinations of strengths”. </a:t>
            </a:r>
          </a:p>
          <a:p>
            <a:pPr algn="just">
              <a:buNone/>
            </a:pPr>
            <a:endParaRPr lang="en-US" dirty="0" smtClean="0"/>
          </a:p>
          <a:p>
            <a:pPr algn="just">
              <a:buNone/>
            </a:pPr>
            <a:r>
              <a:rPr lang="en-US" dirty="0" smtClean="0"/>
              <a:t>o Based on a “socio-rationalist” view “that engages organizational members in a process for appreciating and valuing what might be rather than analyzing existing problems or their causes”.</a:t>
            </a:r>
          </a:p>
          <a:p>
            <a:pPr algn="just">
              <a:buNone/>
            </a:pPr>
            <a:endParaRPr lang="en-US" dirty="0" smtClean="0"/>
          </a:p>
          <a:p>
            <a:pPr algn="just">
              <a:buNone/>
            </a:pPr>
            <a:r>
              <a:rPr lang="en-US" dirty="0" smtClean="0"/>
              <a:t>o “The principles of Appreciative Inquiry suggest the idea that collective strengths do more than perform – they transform. </a:t>
            </a:r>
          </a:p>
          <a:p>
            <a:pPr algn="just">
              <a:buNone/>
            </a:pPr>
            <a:endParaRPr lang="en-US" dirty="0" smtClean="0"/>
          </a:p>
          <a:p>
            <a:pPr algn="just">
              <a:buNone/>
            </a:pPr>
            <a:r>
              <a:rPr lang="en-US" dirty="0" smtClean="0"/>
              <a:t>o The Positive Core of Organizational Life.</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33688" cy="990600"/>
          </a:xfrm>
        </p:spPr>
        <p:txBody>
          <a:bodyPr/>
          <a:lstStyle/>
          <a:p>
            <a:r>
              <a:rPr lang="en-US" dirty="0" smtClean="0"/>
              <a:t>Strengths and Weaknesses</a:t>
            </a:r>
            <a:endParaRPr lang="en-US" dirty="0"/>
          </a:p>
        </p:txBody>
      </p:sp>
      <p:sp>
        <p:nvSpPr>
          <p:cNvPr id="3" name="Content Placeholder 2"/>
          <p:cNvSpPr>
            <a:spLocks noGrp="1"/>
          </p:cNvSpPr>
          <p:nvPr>
            <p:ph idx="1"/>
          </p:nvPr>
        </p:nvSpPr>
        <p:spPr>
          <a:xfrm>
            <a:off x="0" y="914400"/>
            <a:ext cx="9144000" cy="5943600"/>
          </a:xfrm>
        </p:spPr>
        <p:txBody>
          <a:bodyPr>
            <a:normAutofit fontScale="92500" lnSpcReduction="20000"/>
          </a:bodyPr>
          <a:lstStyle/>
          <a:p>
            <a:pPr>
              <a:buNone/>
            </a:pPr>
            <a:r>
              <a:rPr lang="en-US" b="1" u="sng" dirty="0" smtClean="0"/>
              <a:t>Strengths: </a:t>
            </a:r>
          </a:p>
          <a:p>
            <a:pPr algn="just">
              <a:buNone/>
            </a:pPr>
            <a:r>
              <a:rPr lang="en-US" dirty="0" smtClean="0"/>
              <a:t>• It is an open system that seeks to better understand external environments. </a:t>
            </a:r>
          </a:p>
          <a:p>
            <a:pPr algn="just">
              <a:buNone/>
            </a:pPr>
            <a:r>
              <a:rPr lang="en-US" dirty="0" smtClean="0"/>
              <a:t>• Offers many tools to understand organizational culture. </a:t>
            </a:r>
          </a:p>
          <a:p>
            <a:pPr algn="just">
              <a:buNone/>
            </a:pPr>
            <a:r>
              <a:rPr lang="en-US" dirty="0" smtClean="0"/>
              <a:t>• Diverse collection of subjects. </a:t>
            </a:r>
          </a:p>
          <a:p>
            <a:pPr algn="just">
              <a:buNone/>
            </a:pPr>
            <a:r>
              <a:rPr lang="en-US" dirty="0" smtClean="0"/>
              <a:t>• Helped address the U.S. economic slowdown from the 1970s-1990s. </a:t>
            </a:r>
          </a:p>
          <a:p>
            <a:pPr algn="just">
              <a:buNone/>
            </a:pPr>
            <a:r>
              <a:rPr lang="en-US" dirty="0" smtClean="0"/>
              <a:t>• Explains symbolism within organizations. </a:t>
            </a:r>
          </a:p>
          <a:p>
            <a:pPr algn="just">
              <a:buNone/>
            </a:pPr>
            <a:r>
              <a:rPr lang="en-US" dirty="0" smtClean="0"/>
              <a:t>• Offers viewpoints of “how” to initiate changes in organizational culture. </a:t>
            </a:r>
          </a:p>
          <a:p>
            <a:pPr algn="just">
              <a:buNone/>
            </a:pPr>
            <a:r>
              <a:rPr lang="en-US" dirty="0" smtClean="0"/>
              <a:t>• Blends human relations aspects with other schools of thought. </a:t>
            </a:r>
          </a:p>
          <a:p>
            <a:pPr algn="just">
              <a:buNone/>
            </a:pPr>
            <a:r>
              <a:rPr lang="en-US" dirty="0" smtClean="0"/>
              <a:t>• Incorporated, and resulted in, a huge body of organizational change tools (for instance, TQM). </a:t>
            </a:r>
            <a:endParaRPr lang="en-US" b="1" u="sng"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52400"/>
            <a:ext cx="9144000" cy="6705600"/>
          </a:xfrm>
        </p:spPr>
        <p:txBody>
          <a:bodyPr>
            <a:normAutofit/>
          </a:bodyPr>
          <a:lstStyle/>
          <a:p>
            <a:pPr>
              <a:buNone/>
            </a:pPr>
            <a:r>
              <a:rPr lang="en-US" dirty="0" smtClean="0"/>
              <a:t>	</a:t>
            </a:r>
            <a:r>
              <a:rPr lang="en-US" b="1" u="sng" dirty="0" smtClean="0"/>
              <a:t>Weaknesses: </a:t>
            </a:r>
          </a:p>
          <a:p>
            <a:pPr>
              <a:buNone/>
            </a:pPr>
            <a:endParaRPr lang="en-US" b="1" u="sng" dirty="0" smtClean="0"/>
          </a:p>
          <a:p>
            <a:pPr algn="just">
              <a:buNone/>
            </a:pPr>
            <a:r>
              <a:rPr lang="en-US" dirty="0" smtClean="0"/>
              <a:t>• Focuses mainly on external environments.</a:t>
            </a:r>
          </a:p>
          <a:p>
            <a:pPr algn="just">
              <a:buNone/>
            </a:pPr>
            <a:endParaRPr lang="en-US" dirty="0" smtClean="0"/>
          </a:p>
          <a:p>
            <a:pPr algn="just">
              <a:buNone/>
            </a:pPr>
            <a:r>
              <a:rPr lang="en-US" dirty="0" smtClean="0"/>
              <a:t>• Explains organizational culture is difficult to identify and measure (such as the predetermined patterns). </a:t>
            </a:r>
          </a:p>
          <a:p>
            <a:pPr algn="just">
              <a:buNone/>
            </a:pPr>
            <a:endParaRPr lang="en-US" dirty="0" smtClean="0"/>
          </a:p>
          <a:p>
            <a:pPr algn="just">
              <a:buNone/>
            </a:pPr>
            <a:r>
              <a:rPr lang="en-US" dirty="0" smtClean="0"/>
              <a:t>• Less rational. </a:t>
            </a:r>
          </a:p>
          <a:p>
            <a:pPr algn="just">
              <a:buNone/>
            </a:pPr>
            <a:endParaRPr lang="en-US" dirty="0" smtClean="0"/>
          </a:p>
          <a:p>
            <a:pPr algn="just">
              <a:buNone/>
            </a:pPr>
            <a:r>
              <a:rPr lang="en-US" dirty="0" smtClean="0"/>
              <a:t>• Since culture and symbolism are hard to identify, changes based on such need rational approaches. </a:t>
            </a:r>
            <a:endParaRPr lang="en-US" b="1" u="sng"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8933688" cy="5410200"/>
          </a:xfrm>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fontScale="90000"/>
          </a:bodyPr>
          <a:lstStyle/>
          <a:p>
            <a:r>
              <a:rPr lang="en-US" sz="3600" b="1" u="sng" dirty="0"/>
              <a:t>The Organizational Culture Perspective</a:t>
            </a:r>
            <a:r>
              <a:rPr lang="en-US" b="1" u="sng" dirty="0"/>
              <a:t/>
            </a:r>
            <a:br>
              <a:rPr lang="en-US" b="1" u="sng" dirty="0"/>
            </a:br>
            <a:endParaRPr lang="en-US" dirty="0"/>
          </a:p>
        </p:txBody>
      </p:sp>
      <p:sp>
        <p:nvSpPr>
          <p:cNvPr id="3" name="Content Placeholder 2"/>
          <p:cNvSpPr>
            <a:spLocks noGrp="1"/>
          </p:cNvSpPr>
          <p:nvPr>
            <p:ph idx="1"/>
          </p:nvPr>
        </p:nvSpPr>
        <p:spPr>
          <a:xfrm>
            <a:off x="0" y="609600"/>
            <a:ext cx="9144000" cy="6248400"/>
          </a:xfrm>
        </p:spPr>
        <p:txBody>
          <a:bodyPr>
            <a:normAutofit fontScale="62500" lnSpcReduction="20000"/>
          </a:bodyPr>
          <a:lstStyle/>
          <a:p>
            <a:endParaRPr lang="en-US" dirty="0" smtClean="0"/>
          </a:p>
          <a:p>
            <a:pPr algn="just"/>
            <a:r>
              <a:rPr lang="en-US" dirty="0" smtClean="0"/>
              <a:t>“is a set of organization theories with its own assumptions about organizational realities and relationships”.</a:t>
            </a:r>
          </a:p>
          <a:p>
            <a:pPr algn="just"/>
            <a:endParaRPr lang="en-US" dirty="0" smtClean="0"/>
          </a:p>
          <a:p>
            <a:pPr algn="just"/>
            <a:r>
              <a:rPr lang="en-US" dirty="0" smtClean="0"/>
              <a:t>“challenges the basic views of these more rational perspectives (Modern structural, organizational economics, and systems/environment theories) about, for example, how organizations make decisions and how and why organizations – and people in organizations – act as they do”.</a:t>
            </a:r>
          </a:p>
          <a:p>
            <a:pPr algn="just"/>
            <a:endParaRPr lang="en-US" dirty="0" smtClean="0"/>
          </a:p>
          <a:p>
            <a:pPr algn="just"/>
            <a:r>
              <a:rPr lang="en-US" dirty="0" smtClean="0"/>
              <a:t>“The organizational culture perspective thus assumes that many organizational behaviors and decisions are not determined by rational analysis. Instead, they are, in effect, predetermined by the patterns of basic assumptions held by members of an organization. These patterns of assumptions continue to exist and influence behaviors in an organization because they have repeatedly led people to make decisions that ‘worked best in the past’”.</a:t>
            </a:r>
          </a:p>
          <a:p>
            <a:pPr algn="just"/>
            <a:endParaRPr lang="en-US" dirty="0" smtClean="0"/>
          </a:p>
          <a:p>
            <a:pPr algn="just"/>
            <a:r>
              <a:rPr lang="en-US" dirty="0" smtClean="0"/>
              <a:t>“In sum, the organizational culture perspective believes that the ‘modern’ structural, organizational economic, and systems/environment schools of organization theory are using the wrong tools (or the wrong ‘lenses’) to look at the wrong organizational elements in their attempts to understand and predict organizational behavior”. </a:t>
            </a:r>
            <a:endParaRPr lang="en-US" dirty="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401762"/>
          </a:xfrm>
        </p:spPr>
        <p:txBody>
          <a:bodyPr>
            <a:normAutofit/>
          </a:bodyPr>
          <a:lstStyle/>
          <a:p>
            <a:pPr algn="just"/>
            <a:r>
              <a:rPr lang="en-US" sz="2000" b="1" u="sng" dirty="0" smtClean="0"/>
              <a:t>The Context in the 1970s, 1980s, and 1990s: The Need for Organizational Reform </a:t>
            </a:r>
            <a:endParaRPr lang="en-US" sz="2000" dirty="0"/>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buNone/>
            </a:pPr>
            <a:r>
              <a:rPr lang="en-US" dirty="0" smtClean="0"/>
              <a:t>	</a:t>
            </a:r>
            <a:endParaRPr lang="en-US" b="1" u="sng" dirty="0" smtClean="0"/>
          </a:p>
          <a:p>
            <a:pPr algn="just"/>
            <a:r>
              <a:rPr lang="en-US" dirty="0" smtClean="0"/>
              <a:t>“The approaches to major organizational change-reforming organizations – that had dominated the literature in the 1970s, 1980s, and through most of the 1990s shared their origins in the realization that U.S. companies and government agencies had lost their competitiveness and agility during the last three decades of the 20th century, as well as the understanding that organizational change required more than structural or functional ‘tweaking’ – that organizational cultures had to be reformed”.</a:t>
            </a:r>
          </a:p>
          <a:p>
            <a:pPr algn="just"/>
            <a:endParaRPr lang="en-US" dirty="0" smtClean="0"/>
          </a:p>
          <a:p>
            <a:pPr algn="just"/>
            <a:r>
              <a:rPr lang="en-US" dirty="0" smtClean="0"/>
              <a:t>“The turning point for the ‘total quality movement’ in the United States” was due to the “NBC television documentary, If Japan Can, Why Can’t We?” which “documented Edwards Deming’s experience and successes in Japan”. </a:t>
            </a:r>
            <a:endParaRPr lang="en-US" dirty="0"/>
          </a:p>
        </p:txBody>
      </p:sp>
    </p:spTree>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796417" y="1447800"/>
            <a:ext cx="4776716" cy="4800600"/>
          </a:xfrm>
        </p:spPr>
      </p:pic>
    </p:spTree>
    <p:extLst>
      <p:ext uri="{BB962C8B-B14F-4D97-AF65-F5344CB8AC3E}">
        <p14:creationId xmlns:p14="http://schemas.microsoft.com/office/powerpoint/2010/main" val="1765823454"/>
      </p:ext>
    </p:extLst>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r>
              <a:rPr lang="en-US" sz="2800" b="1" u="sng" dirty="0"/>
              <a:t>Organizational Culture and Symbolic Management in the 1980s and 1990s</a:t>
            </a:r>
            <a:br>
              <a:rPr lang="en-US" sz="2800" b="1" u="sng" dirty="0"/>
            </a:br>
            <a:endParaRPr lang="en-US" sz="2800" dirty="0"/>
          </a:p>
        </p:txBody>
      </p:sp>
      <p:sp>
        <p:nvSpPr>
          <p:cNvPr id="3" name="Content Placeholder 2"/>
          <p:cNvSpPr>
            <a:spLocks noGrp="1"/>
          </p:cNvSpPr>
          <p:nvPr>
            <p:ph idx="1"/>
          </p:nvPr>
        </p:nvSpPr>
        <p:spPr>
          <a:xfrm>
            <a:off x="0" y="1447800"/>
            <a:ext cx="9144000" cy="5410200"/>
          </a:xfrm>
        </p:spPr>
        <p:txBody>
          <a:bodyPr>
            <a:normAutofit fontScale="55000" lnSpcReduction="20000"/>
          </a:bodyPr>
          <a:lstStyle/>
          <a:p>
            <a:pPr>
              <a:buNone/>
            </a:pPr>
            <a:endParaRPr lang="en-US" dirty="0" smtClean="0"/>
          </a:p>
          <a:p>
            <a:pPr algn="just"/>
            <a:r>
              <a:rPr lang="en-US" dirty="0" smtClean="0"/>
              <a:t>“the symbolic frame, symbolic management, or organizational symbolism: </a:t>
            </a:r>
          </a:p>
          <a:p>
            <a:pPr algn="just">
              <a:buNone/>
            </a:pPr>
            <a:endParaRPr lang="en-US" dirty="0" smtClean="0"/>
          </a:p>
          <a:p>
            <a:pPr marL="596646" indent="-514350" algn="just">
              <a:buAutoNum type="arabicPeriod"/>
            </a:pPr>
            <a:r>
              <a:rPr lang="en-US" dirty="0" smtClean="0"/>
              <a:t>The meaning or interpretation of what is happening in organizations is more important that what is actually happening; </a:t>
            </a:r>
          </a:p>
          <a:p>
            <a:pPr marL="596646" indent="-514350" algn="just">
              <a:buAutoNum type="arabicPeriod"/>
            </a:pPr>
            <a:r>
              <a:rPr lang="en-US" dirty="0" smtClean="0"/>
              <a:t>Ambiguity and uncertainty, which are prevalent in most organizations, preclude rational problem-solving and decision-making; and, </a:t>
            </a:r>
          </a:p>
          <a:p>
            <a:pPr marL="596646" indent="-514350" algn="just">
              <a:buAutoNum type="arabicPeriod"/>
            </a:pPr>
            <a:r>
              <a:rPr lang="en-US" dirty="0" smtClean="0"/>
              <a:t>People use symbols to reduce ambiguity and to gain a sense of direction when they are faced with uncertainty”.</a:t>
            </a:r>
          </a:p>
          <a:p>
            <a:pPr algn="just"/>
            <a:endParaRPr lang="en-US" dirty="0" smtClean="0"/>
          </a:p>
          <a:p>
            <a:pPr algn="just"/>
            <a:r>
              <a:rPr lang="en-US" dirty="0" smtClean="0"/>
              <a:t>Peter Berger and Thomas </a:t>
            </a:r>
            <a:r>
              <a:rPr lang="en-US" dirty="0" err="1" smtClean="0"/>
              <a:t>Luckmann</a:t>
            </a:r>
            <a:r>
              <a:rPr lang="en-US" dirty="0" smtClean="0"/>
              <a:t> had defined meanings as “socially constructed realities” and “thus paved the way for the symbolic frame. Things are not real in and of themselves; the perceptions of them are, in fact, reality”.</a:t>
            </a:r>
          </a:p>
          <a:p>
            <a:pPr algn="just"/>
            <a:endParaRPr lang="en-US" dirty="0" smtClean="0"/>
          </a:p>
          <a:p>
            <a:pPr algn="just"/>
            <a:r>
              <a:rPr lang="en-US" dirty="0" smtClean="0"/>
              <a:t>A.I. Thomas wrote “If people believe things are real, they are real in their consequence”. </a:t>
            </a:r>
          </a:p>
          <a:p>
            <a:pPr algn="just"/>
            <a:endParaRPr lang="en-US" dirty="0" smtClean="0"/>
          </a:p>
          <a:p>
            <a:pPr algn="just"/>
            <a:r>
              <a:rPr lang="en-US" dirty="0" smtClean="0"/>
              <a:t>“According to the organizational culture perspective, meaning (reality) is established by and among the people in organizations – by the organizational culture”. </a:t>
            </a:r>
            <a:endParaRPr lang="en-US" dirty="0"/>
          </a:p>
        </p:txBody>
      </p:sp>
    </p:spTree>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a:bodyPr>
          <a:lstStyle/>
          <a:p>
            <a:r>
              <a:rPr lang="en-US" dirty="0" smtClean="0"/>
              <a:t>Major Theorists and Contributions: </a:t>
            </a:r>
            <a:endParaRPr lang="en-US" dirty="0"/>
          </a:p>
        </p:txBody>
      </p:sp>
      <p:sp>
        <p:nvSpPr>
          <p:cNvPr id="3" name="Content Placeholder 2"/>
          <p:cNvSpPr>
            <a:spLocks noGrp="1"/>
          </p:cNvSpPr>
          <p:nvPr>
            <p:ph idx="1"/>
          </p:nvPr>
        </p:nvSpPr>
        <p:spPr>
          <a:xfrm>
            <a:off x="0" y="1447800"/>
            <a:ext cx="9144000" cy="5410200"/>
          </a:xfrm>
        </p:spPr>
        <p:txBody>
          <a:bodyPr>
            <a:normAutofit fontScale="40000" lnSpcReduction="20000"/>
          </a:bodyPr>
          <a:lstStyle/>
          <a:p>
            <a:pPr algn="just">
              <a:buNone/>
            </a:pPr>
            <a:r>
              <a:rPr lang="en-US" b="1" u="sng" dirty="0" smtClean="0"/>
              <a:t>Early organization contributors: </a:t>
            </a:r>
          </a:p>
          <a:p>
            <a:pPr algn="just">
              <a:buNone/>
            </a:pPr>
            <a:endParaRPr lang="en-US" dirty="0" smtClean="0"/>
          </a:p>
          <a:p>
            <a:pPr algn="just">
              <a:buNone/>
            </a:pPr>
            <a:r>
              <a:rPr lang="en-US" b="1" i="1" dirty="0" smtClean="0"/>
              <a:t>Dr. W. Edward Deming </a:t>
            </a:r>
          </a:p>
          <a:p>
            <a:pPr algn="just">
              <a:buNone/>
            </a:pPr>
            <a:endParaRPr lang="en-US" dirty="0" smtClean="0"/>
          </a:p>
          <a:p>
            <a:pPr algn="just">
              <a:buNone/>
            </a:pPr>
            <a:r>
              <a:rPr lang="en-US" dirty="0" smtClean="0"/>
              <a:t>• 1950 trip to Japan, “succeeded in convincing a number of Japanese executives to adopt his approach to statistical quality control”.</a:t>
            </a:r>
          </a:p>
          <a:p>
            <a:pPr algn="just">
              <a:buNone/>
            </a:pPr>
            <a:endParaRPr lang="en-US" dirty="0" smtClean="0"/>
          </a:p>
          <a:p>
            <a:pPr algn="just">
              <a:buNone/>
            </a:pPr>
            <a:r>
              <a:rPr lang="en-US" dirty="0" smtClean="0"/>
              <a:t>• Deming’s 14 points of management. </a:t>
            </a:r>
          </a:p>
          <a:p>
            <a:pPr algn="just"/>
            <a:r>
              <a:rPr lang="en-US" dirty="0" smtClean="0"/>
              <a:t>Create constancy of purpose for improving products and services.</a:t>
            </a:r>
          </a:p>
          <a:p>
            <a:pPr algn="just"/>
            <a:r>
              <a:rPr lang="en-US" dirty="0" smtClean="0"/>
              <a:t>Adopt the new philosophy.</a:t>
            </a:r>
          </a:p>
          <a:p>
            <a:pPr algn="just"/>
            <a:r>
              <a:rPr lang="en-US" dirty="0" smtClean="0"/>
              <a:t>Cease dependence on inspection to achieve quality.</a:t>
            </a:r>
          </a:p>
          <a:p>
            <a:pPr algn="just"/>
            <a:r>
              <a:rPr lang="en-US" dirty="0" smtClean="0"/>
              <a:t>End the practice of awarding business on price alone; instead, minimize total cost by working with a single supplier.</a:t>
            </a:r>
          </a:p>
          <a:p>
            <a:pPr algn="just"/>
            <a:r>
              <a:rPr lang="en-US" dirty="0" smtClean="0"/>
              <a:t>Improve constantly and forever every process for planning, production and service.</a:t>
            </a:r>
          </a:p>
          <a:p>
            <a:pPr algn="just"/>
            <a:r>
              <a:rPr lang="en-US" dirty="0" smtClean="0"/>
              <a:t>Institute training on the job.</a:t>
            </a:r>
          </a:p>
          <a:p>
            <a:pPr algn="just"/>
            <a:r>
              <a:rPr lang="en-US" dirty="0" smtClean="0"/>
              <a:t>Adopt and institute leadership.</a:t>
            </a:r>
          </a:p>
          <a:p>
            <a:pPr algn="just"/>
            <a:r>
              <a:rPr lang="en-US" dirty="0" smtClean="0"/>
              <a:t>Drive out fear.</a:t>
            </a:r>
          </a:p>
          <a:p>
            <a:pPr algn="just"/>
            <a:r>
              <a:rPr lang="en-US" dirty="0" smtClean="0"/>
              <a:t>Break down barriers between staff areas.</a:t>
            </a:r>
          </a:p>
          <a:p>
            <a:pPr algn="just"/>
            <a:r>
              <a:rPr lang="en-US" dirty="0" smtClean="0"/>
              <a:t>Eliminate slogans, exhortations and targets for the workforce.</a:t>
            </a:r>
          </a:p>
          <a:p>
            <a:pPr algn="just"/>
            <a:r>
              <a:rPr lang="en-US" dirty="0" smtClean="0"/>
              <a:t>Eliminate numerical quotas for the workforce and numerical goals for management.</a:t>
            </a:r>
          </a:p>
          <a:p>
            <a:pPr algn="just"/>
            <a:r>
              <a:rPr lang="en-US" dirty="0" smtClean="0"/>
              <a:t>Remove barriers that rob people of pride of workmanship, and eliminate the annual rating or merit system.</a:t>
            </a:r>
          </a:p>
          <a:p>
            <a:pPr algn="just"/>
            <a:r>
              <a:rPr lang="en-US" dirty="0" smtClean="0"/>
              <a:t>Institute a vigorous program of education and self-improvement for everyone.</a:t>
            </a:r>
          </a:p>
          <a:p>
            <a:pPr algn="just"/>
            <a:r>
              <a:rPr lang="en-US" dirty="0" smtClean="0"/>
              <a:t>Put everybody in the company to work accomplishing the transformation.</a:t>
            </a:r>
          </a:p>
          <a:p>
            <a:pPr algn="just">
              <a:buNone/>
            </a:pPr>
            <a:endParaRPr lang="en-US" dirty="0" smtClean="0"/>
          </a:p>
          <a:p>
            <a:pPr algn="just">
              <a:buNone/>
            </a:pPr>
            <a:endParaRPr lang="en-US" dirty="0" smtClean="0"/>
          </a:p>
          <a:p>
            <a:pPr algn="just">
              <a:buNone/>
            </a:pPr>
            <a:endParaRPr lang="en-US"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b="1" i="1" dirty="0" smtClean="0"/>
              <a:t>Joseph </a:t>
            </a:r>
            <a:r>
              <a:rPr lang="en-US" b="1" i="1" dirty="0" err="1" smtClean="0"/>
              <a:t>Juran</a:t>
            </a:r>
            <a:r>
              <a:rPr lang="en-US" b="1" i="1" dirty="0" smtClean="0"/>
              <a:t> </a:t>
            </a:r>
          </a:p>
          <a:p>
            <a:pPr algn="just">
              <a:buNone/>
            </a:pPr>
            <a:r>
              <a:rPr lang="en-US" dirty="0" smtClean="0"/>
              <a:t>• Also went to Japan and “emphasized the management part of quality”.</a:t>
            </a:r>
          </a:p>
          <a:p>
            <a:pPr algn="just">
              <a:buNone/>
            </a:pPr>
            <a:endParaRPr lang="en-US" dirty="0" smtClean="0"/>
          </a:p>
          <a:p>
            <a:endParaRPr lang="en-US" dirty="0"/>
          </a:p>
        </p:txBody>
      </p:sp>
    </p:spTree>
  </p:cSld>
  <p:clrMapOvr>
    <a:masterClrMapping/>
  </p:clrMapOvr>
  <p:transition spd="slow">
    <p:dissolve/>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447800"/>
            <a:ext cx="9144000" cy="5410200"/>
          </a:xfrm>
        </p:spPr>
      </p:pic>
    </p:spTree>
    <p:extLst>
      <p:ext uri="{BB962C8B-B14F-4D97-AF65-F5344CB8AC3E}">
        <p14:creationId xmlns:p14="http://schemas.microsoft.com/office/powerpoint/2010/main" val="3352440246"/>
      </p:ext>
    </p:extLst>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2758</TotalTime>
  <Words>1488</Words>
  <Application>Microsoft Office PowerPoint</Application>
  <PresentationFormat>On-screen Show (4:3)</PresentationFormat>
  <Paragraphs>181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Gill Sans MT</vt:lpstr>
      <vt:lpstr>Times New Roman</vt:lpstr>
      <vt:lpstr>Verdana</vt:lpstr>
      <vt:lpstr>Wingdings 2</vt:lpstr>
      <vt:lpstr>Solstice</vt:lpstr>
      <vt:lpstr>School: Theories of Organizational Culture and Change </vt:lpstr>
      <vt:lpstr>Dominant Model, Metaphor, Underlying Assumptions: </vt:lpstr>
      <vt:lpstr>The Organizational Culture Perspective </vt:lpstr>
      <vt:lpstr>The Context in the 1970s, 1980s, and 1990s: The Need for Organizational Reform </vt:lpstr>
      <vt:lpstr>PowerPoint Presentation</vt:lpstr>
      <vt:lpstr>Organizational Culture and Symbolic Management in the 1980s and 1990s </vt:lpstr>
      <vt:lpstr>Major Theorists and Contributions: </vt:lpstr>
      <vt:lpstr>PowerPoint Presentation</vt:lpstr>
      <vt:lpstr>PowerPoint Presentation</vt:lpstr>
      <vt:lpstr>PowerPoint Presentation</vt:lpstr>
      <vt:lpstr>PowerPoint Presentation</vt:lpstr>
      <vt:lpstr>PowerPoint Presentation</vt:lpstr>
      <vt:lpstr>PowerPoint Presentation</vt:lpstr>
      <vt:lpstr>Techniques associated with these reform movements:  </vt:lpstr>
      <vt:lpstr>Edgar H. Schein – The Concept of Organizational Culture:  Why Bother  </vt:lpstr>
      <vt:lpstr>PowerPoint Presentation</vt:lpstr>
      <vt:lpstr>PowerPoint Presentation</vt:lpstr>
      <vt:lpstr>Joanne Martin – Organizational Culture: Pieces of the Puzzle </vt:lpstr>
      <vt:lpstr>William G. Ouchi – The Z Organization  </vt:lpstr>
      <vt:lpstr>PowerPoint Presentation</vt:lpstr>
      <vt:lpstr>David L. Cooperrider and Diana Whitney – Appreciative Inquiry </vt:lpstr>
      <vt:lpstr>Strengths and Weaknesses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64</cp:revision>
  <dcterms:created xsi:type="dcterms:W3CDTF">2014-04-18T16:39:57Z</dcterms:created>
  <dcterms:modified xsi:type="dcterms:W3CDTF">2023-11-21T03:35:14Z</dcterms:modified>
</cp:coreProperties>
</file>