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87" r:id="rId4"/>
    <p:sldId id="286" r:id="rId5"/>
    <p:sldId id="278" r:id="rId6"/>
    <p:sldId id="282" r:id="rId7"/>
    <p:sldId id="283" r:id="rId8"/>
    <p:sldId id="290" r:id="rId9"/>
    <p:sldId id="288" r:id="rId10"/>
    <p:sldId id="263" r:id="rId11"/>
    <p:sldId id="289" r:id="rId12"/>
    <p:sldId id="285" r:id="rId13"/>
    <p:sldId id="281" r:id="rId14"/>
    <p:sldId id="279" r:id="rId15"/>
    <p:sldId id="269" r:id="rId16"/>
    <p:sldId id="280" r:id="rId17"/>
    <p:sldId id="275" r:id="rId18"/>
    <p:sldId id="276" r:id="rId19"/>
    <p:sldId id="292" r:id="rId20"/>
    <p:sldId id="293" r:id="rId21"/>
    <p:sldId id="294" r:id="rId22"/>
    <p:sldId id="295" r:id="rId23"/>
    <p:sldId id="296" r:id="rId24"/>
    <p:sldId id="291" r:id="rId25"/>
    <p:sldId id="268" r:id="rId26"/>
    <p:sldId id="270" r:id="rId27"/>
    <p:sldId id="25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8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11/26/2023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11/26/2023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1219200"/>
          </a:xfrm>
        </p:spPr>
        <p:txBody>
          <a:bodyPr>
            <a:normAutofit/>
          </a:bodyPr>
          <a:lstStyle/>
          <a:p>
            <a:r>
              <a:rPr lang="en-US" sz="2400" dirty="0" smtClean="0"/>
              <a:t>School: Theories of Organizations and Environments</a:t>
            </a:r>
            <a:endParaRPr lang="en-US" sz="2400" dirty="0"/>
          </a:p>
        </p:txBody>
      </p:sp>
      <p:sp>
        <p:nvSpPr>
          <p:cNvPr id="3" name="Subtitle 2"/>
          <p:cNvSpPr>
            <a:spLocks noGrp="1"/>
          </p:cNvSpPr>
          <p:nvPr>
            <p:ph type="subTitle" idx="1"/>
          </p:nvPr>
        </p:nvSpPr>
        <p:spPr>
          <a:xfrm>
            <a:off x="990600" y="2438400"/>
            <a:ext cx="7848600" cy="1164264"/>
          </a:xfrm>
        </p:spPr>
        <p:txBody>
          <a:bodyPr>
            <a:normAutofit/>
          </a:bodyPr>
          <a:lstStyle/>
          <a:p>
            <a:pPr algn="just"/>
            <a:r>
              <a:rPr lang="en-US" b="1" dirty="0" smtClean="0"/>
              <a:t>Time Line: </a:t>
            </a:r>
            <a:r>
              <a:rPr lang="en-US" dirty="0" smtClean="0"/>
              <a:t>Began to dominate organizational theory in 1966-1967.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019288" cy="11430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fontScale="40000" lnSpcReduction="20000"/>
          </a:bodyPr>
          <a:lstStyle/>
          <a:p>
            <a:pPr algn="just">
              <a:buNone/>
            </a:pPr>
            <a:r>
              <a:rPr lang="en-US" sz="3700" b="1" u="sng" dirty="0" smtClean="0"/>
              <a:t>Daniel Katz and Robert Kahn (Organizations and the System Concept)</a:t>
            </a:r>
          </a:p>
          <a:p>
            <a:pPr algn="just">
              <a:buNone/>
            </a:pPr>
            <a:endParaRPr lang="en-US" sz="4300" dirty="0" smtClean="0"/>
          </a:p>
          <a:p>
            <a:pPr algn="just">
              <a:buNone/>
            </a:pPr>
            <a:r>
              <a:rPr lang="en-US" sz="4300" dirty="0" smtClean="0"/>
              <a:t>o 	Conclude “that the traditional closed-system view of organizations has led to a failure to fully appreciate the interdependencies and interactions between organizations and their environments”.</a:t>
            </a:r>
          </a:p>
          <a:p>
            <a:pPr algn="just">
              <a:buNone/>
            </a:pPr>
            <a:endParaRPr lang="en-US" sz="4300" dirty="0" smtClean="0"/>
          </a:p>
          <a:p>
            <a:pPr algn="just">
              <a:buNone/>
            </a:pPr>
            <a:r>
              <a:rPr lang="en-US" sz="4300" dirty="0" smtClean="0"/>
              <a:t>o 	Common characteristics of open systems”:  Importation of Energy;  The Through-Put;  The Output;  Systems as Cycles of Events;  Negative Entropy;  Information Input, Negative Feedback, and the Coding process;  The Steady State and Dynamic Homeostasis;  Differentiation;  </a:t>
            </a:r>
            <a:r>
              <a:rPr lang="en-US" sz="4300" dirty="0" err="1" smtClean="0"/>
              <a:t>Equifinality</a:t>
            </a:r>
            <a:endParaRPr lang="en-US" sz="4300" dirty="0" smtClean="0"/>
          </a:p>
          <a:p>
            <a:pPr algn="just">
              <a:buNone/>
            </a:pPr>
            <a:endParaRPr lang="en-US" sz="4300" dirty="0" smtClean="0"/>
          </a:p>
          <a:p>
            <a:pPr algn="just">
              <a:buNone/>
            </a:pPr>
            <a:r>
              <a:rPr lang="en-US" sz="4300" dirty="0" smtClean="0"/>
              <a:t>o 	The open-system approach to organizations is contrasted with common-sense approaches, which tend to accept popular names and stereotypes as basic organizational properties and to identify the purpose of an organization in terms of the goals of its founders and leaders. </a:t>
            </a:r>
          </a:p>
          <a:p>
            <a:pPr algn="just">
              <a:buNone/>
            </a:pPr>
            <a:endParaRPr lang="en-US" sz="4300" dirty="0" smtClean="0"/>
          </a:p>
          <a:p>
            <a:pPr algn="just">
              <a:buNone/>
            </a:pPr>
            <a:r>
              <a:rPr lang="en-US" sz="4300" dirty="0" smtClean="0"/>
              <a:t>o 	The open system approach, on the other hand, begins by identify and mapping the repeated cycles of input, transformation, output, and renewed input which comprise the organizational pattern. </a:t>
            </a:r>
          </a:p>
          <a:p>
            <a:pPr algn="just">
              <a:buNone/>
            </a:pPr>
            <a:endParaRPr lang="en-US" sz="4300" dirty="0" smtClean="0"/>
          </a:p>
          <a:p>
            <a:pPr algn="just">
              <a:buNone/>
            </a:pPr>
            <a:r>
              <a:rPr lang="en-US" sz="4300" dirty="0" smtClean="0"/>
              <a:t>o 	Traditional organizational theories have tended to view the human organization as a closed system. This tendency has led to a disregard of differing organizational environments and the nature of organizational dependency on environment. It has led also to an overconcentration on principles of internal organizational functioning, with consequent failure to develop and understand the processes of feedback which are essential to survival”. </a:t>
            </a:r>
          </a:p>
          <a:p>
            <a:pPr algn="just">
              <a:buNone/>
            </a:pPr>
            <a:endParaRPr lang="en-US" sz="3700" b="1" u="sng" dirty="0" smtClean="0"/>
          </a:p>
          <a:p>
            <a:pPr algn="just">
              <a:buNone/>
            </a:pPr>
            <a:endParaRPr lang="en-US"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lgn="just">
              <a:buNone/>
            </a:pPr>
            <a:endParaRPr lang="en-US" b="1" u="sng" dirty="0" smtClean="0"/>
          </a:p>
          <a:p>
            <a:pPr algn="just">
              <a:buNone/>
            </a:pPr>
            <a:r>
              <a:rPr lang="en-US" dirty="0" smtClean="0"/>
              <a:t> • “Articulated the concept of organizations as open systems”.</a:t>
            </a:r>
          </a:p>
          <a:p>
            <a:pPr algn="just">
              <a:buNone/>
            </a:pPr>
            <a:endParaRPr lang="en-US" dirty="0" smtClean="0"/>
          </a:p>
          <a:p>
            <a:pPr algn="just">
              <a:buNone/>
            </a:pPr>
            <a:r>
              <a:rPr lang="en-US" dirty="0" smtClean="0"/>
              <a:t>• “Provided the intellectual basis for merging classical, neoclassical, human relations/behavioral, “modern” structural, and systems perspectives of organizations. They balanced these perspectives through their concept of organizations as open systems- systems that include organizations and their environments”. </a:t>
            </a:r>
          </a:p>
          <a:p>
            <a:pPr algn="just">
              <a:buNone/>
            </a:pPr>
            <a:endParaRPr lang="en-US" dirty="0" smtClean="0"/>
          </a:p>
          <a:p>
            <a:pPr algn="just">
              <a:buNone/>
            </a:pPr>
            <a:r>
              <a:rPr lang="en-US" dirty="0" smtClean="0"/>
              <a:t>	</a:t>
            </a:r>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9762"/>
          </a:xfrm>
        </p:spPr>
        <p:txBody>
          <a:bodyPr>
            <a:normAutofit fontScale="90000"/>
          </a:bodyPr>
          <a:lstStyle/>
          <a:p>
            <a:r>
              <a:rPr lang="en-US" sz="3600" b="1" u="sng" dirty="0"/>
              <a:t>James D. Thompson (Organizations in Action)</a:t>
            </a:r>
            <a:r>
              <a:rPr lang="en-US" b="1" u="sng" dirty="0"/>
              <a:t/>
            </a:r>
            <a:br>
              <a:rPr lang="en-US" b="1" u="sng" dirty="0"/>
            </a:br>
            <a:endParaRPr lang="en-US" dirty="0"/>
          </a:p>
        </p:txBody>
      </p:sp>
      <p:sp>
        <p:nvSpPr>
          <p:cNvPr id="3" name="Content Placeholder 2"/>
          <p:cNvSpPr>
            <a:spLocks noGrp="1"/>
          </p:cNvSpPr>
          <p:nvPr>
            <p:ph idx="1"/>
          </p:nvPr>
        </p:nvSpPr>
        <p:spPr>
          <a:xfrm>
            <a:off x="0" y="685800"/>
            <a:ext cx="9144000" cy="6172200"/>
          </a:xfrm>
        </p:spPr>
        <p:txBody>
          <a:bodyPr>
            <a:normAutofit fontScale="77500" lnSpcReduction="20000"/>
          </a:bodyPr>
          <a:lstStyle/>
          <a:p>
            <a:pPr algn="just">
              <a:buNone/>
            </a:pPr>
            <a:endParaRPr lang="en-US" dirty="0" smtClean="0"/>
          </a:p>
          <a:p>
            <a:pPr algn="just">
              <a:buNone/>
            </a:pPr>
            <a:r>
              <a:rPr lang="en-US" dirty="0" smtClean="0"/>
              <a:t> o Thompson “seeks to bridge the gap between open and closed systems by postulating that organizations ‘abhor uncertainty’ and deal with it in the environment by creating specific elements designed to cope with the outside world, while other elements are able to focus on the rational nature of technical operations”.</a:t>
            </a:r>
          </a:p>
          <a:p>
            <a:pPr algn="just">
              <a:buNone/>
            </a:pPr>
            <a:endParaRPr lang="en-US" dirty="0" smtClean="0"/>
          </a:p>
          <a:p>
            <a:pPr algn="just">
              <a:buNone/>
            </a:pPr>
            <a:r>
              <a:rPr lang="en-US" dirty="0" smtClean="0"/>
              <a:t>o “Core technologies rest on closed systems of logic, but are invariably embedded in a larger organizational rationality which pins the technology to a time and place, and links it with the larger environment through input and output activities. Organizational rationality thus calls for an open-system of logic, for when the organization is opened to environmental influences”.</a:t>
            </a:r>
          </a:p>
          <a:p>
            <a:pPr algn="just">
              <a:buNone/>
            </a:pPr>
            <a:endParaRPr lang="en-US" b="1" u="sng" dirty="0" smtClean="0"/>
          </a:p>
          <a:p>
            <a:pPr algn="just">
              <a:buNone/>
            </a:pPr>
            <a:r>
              <a:rPr lang="en-US" dirty="0" smtClean="0"/>
              <a:t>• 	Suggested that “the closed system approach may be realistic only at the technical level or organizational operations”.</a:t>
            </a:r>
          </a:p>
          <a:p>
            <a:pPr algn="just">
              <a:buNone/>
            </a:pPr>
            <a:endParaRPr lang="en-US" dirty="0" smtClean="0"/>
          </a:p>
          <a:p>
            <a:endParaRPr lang="en-US" dirty="0"/>
          </a:p>
        </p:txBody>
      </p:sp>
    </p:spTree>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b="1" u="sng" dirty="0" smtClean="0"/>
              <a:t>Norbert Weiner – Cybernetics</a:t>
            </a:r>
          </a:p>
          <a:p>
            <a:pPr algn="just">
              <a:buNone/>
            </a:pPr>
            <a:r>
              <a:rPr lang="en-US" dirty="0" smtClean="0"/>
              <a:t>• “The basic concept behind cybernetics is self-regulation – through biological, social, or technological systems that can identify problems, do something about them, and receive feedback to adjust themselves automatically”. </a:t>
            </a:r>
          </a:p>
          <a:p>
            <a:pPr algn="just">
              <a:buNone/>
            </a:pPr>
            <a:endParaRPr lang="en-US" dirty="0"/>
          </a:p>
        </p:txBody>
      </p:sp>
    </p:spTree>
  </p:cSld>
  <p:clrMapOvr>
    <a:masterClrMapping/>
  </p:clrMapOvr>
  <p:transition spd="slow">
    <p:dissolve/>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220200" cy="1143000"/>
          </a:xfrm>
        </p:spPr>
        <p:txBody>
          <a:bodyPr>
            <a:normAutofit fontScale="90000"/>
          </a:bodyPr>
          <a:lstStyle/>
          <a:p>
            <a:r>
              <a:rPr lang="en-US" sz="4400" b="1" u="sng" dirty="0"/>
              <a:t>John W. Meyer and Brian Rowan – </a:t>
            </a:r>
            <a:r>
              <a:rPr lang="en-US" sz="2000" b="1" u="sng" dirty="0"/>
              <a:t>Institutionalized Organizations: Formal Structure as Myth and Ceremony </a:t>
            </a:r>
            <a:r>
              <a:rPr lang="en-US" sz="4400" b="1" u="sng" dirty="0"/>
              <a:t/>
            </a:r>
            <a:br>
              <a:rPr lang="en-US" sz="4400" b="1" u="sng" dirty="0"/>
            </a:b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buNone/>
            </a:pPr>
            <a:r>
              <a:rPr lang="en-US" sz="2000" b="1" dirty="0" smtClean="0"/>
              <a:t>	</a:t>
            </a:r>
            <a:endParaRPr lang="en-US" dirty="0" smtClean="0"/>
          </a:p>
          <a:p>
            <a:pPr algn="just">
              <a:buNone/>
            </a:pPr>
            <a:r>
              <a:rPr lang="en-US" dirty="0" smtClean="0"/>
              <a:t> o “Emphasize cultural and institutional environmental influences while arguing that the modern world contains socially constructed practices and norms that provide the framework for the creation and elaboration of formal organizations.</a:t>
            </a:r>
          </a:p>
          <a:p>
            <a:pPr algn="just">
              <a:buNone/>
            </a:pPr>
            <a:endParaRPr lang="en-US" dirty="0" smtClean="0"/>
          </a:p>
          <a:p>
            <a:pPr algn="just">
              <a:buNone/>
            </a:pPr>
            <a:r>
              <a:rPr lang="en-US" dirty="0" smtClean="0"/>
              <a:t>o “Organizational structures are created and made more elaborate with the rise of institutionalized myths, and, in highly institutionalized contexts, organizational action must support these myths. But an organization must also tend to practical activity. The two requirements are at odds. A stable solution is to maintain the organization in a loosely coupled nature”. </a:t>
            </a:r>
            <a:endParaRPr lang="en-US" dirty="0"/>
          </a:p>
        </p:txBody>
      </p:sp>
    </p:spTree>
  </p:cSld>
  <p:clrMapOvr>
    <a:masterClrMapping/>
  </p:clrMapOvr>
  <p:transition spd="slow">
    <p:dissolve/>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92162"/>
          </a:xfrm>
        </p:spPr>
        <p:txBody>
          <a:bodyPr>
            <a:normAutofit fontScale="90000"/>
          </a:bodyPr>
          <a:lstStyle/>
          <a:p>
            <a:r>
              <a:rPr lang="en-US" sz="2700" b="1" u="sng" dirty="0"/>
              <a:t>Jeffrey </a:t>
            </a:r>
            <a:r>
              <a:rPr lang="en-US" sz="2700" b="1" u="sng" dirty="0" err="1"/>
              <a:t>Pfeffer</a:t>
            </a:r>
            <a:r>
              <a:rPr lang="en-US" sz="2700" b="1" u="sng" dirty="0"/>
              <a:t> and Gerald R. </a:t>
            </a:r>
            <a:r>
              <a:rPr lang="en-US" sz="2700" b="1" u="sng" dirty="0" err="1"/>
              <a:t>Salancik</a:t>
            </a:r>
            <a:r>
              <a:rPr lang="en-US" sz="2700" b="1" u="sng" dirty="0"/>
              <a:t> – External Control of Organizations: A Resource Dependence Perspective </a:t>
            </a:r>
            <a:r>
              <a:rPr lang="en-US" sz="4000" b="1" u="sng" dirty="0"/>
              <a:t/>
            </a:r>
            <a:br>
              <a:rPr lang="en-US" sz="4000" b="1" u="sng" dirty="0"/>
            </a:br>
            <a:endParaRPr lang="en-US" dirty="0"/>
          </a:p>
        </p:txBody>
      </p:sp>
      <p:sp>
        <p:nvSpPr>
          <p:cNvPr id="3" name="Content Placeholder 2"/>
          <p:cNvSpPr>
            <a:spLocks noGrp="1"/>
          </p:cNvSpPr>
          <p:nvPr>
            <p:ph idx="1"/>
          </p:nvPr>
        </p:nvSpPr>
        <p:spPr>
          <a:xfrm>
            <a:off x="0" y="914400"/>
            <a:ext cx="9144000" cy="5943600"/>
          </a:xfrm>
        </p:spPr>
        <p:txBody>
          <a:bodyPr>
            <a:normAutofit fontScale="62500" lnSpcReduction="20000"/>
          </a:bodyPr>
          <a:lstStyle/>
          <a:p>
            <a:pPr algn="just">
              <a:buNone/>
            </a:pPr>
            <a:endParaRPr lang="en-US" sz="4400" dirty="0" smtClean="0"/>
          </a:p>
          <a:p>
            <a:pPr algn="just">
              <a:buNone/>
            </a:pPr>
            <a:r>
              <a:rPr lang="en-US" sz="4400" dirty="0" smtClean="0"/>
              <a:t>o Explain that “one cannot understand the structure and behavior of an organization without understanding the context within which it operates”.</a:t>
            </a:r>
          </a:p>
          <a:p>
            <a:pPr algn="just">
              <a:buNone/>
            </a:pPr>
            <a:endParaRPr lang="en-US" sz="4400" dirty="0" smtClean="0"/>
          </a:p>
          <a:p>
            <a:pPr algn="just">
              <a:buNone/>
            </a:pPr>
            <a:r>
              <a:rPr lang="en-US" sz="4400" dirty="0" smtClean="0"/>
              <a:t>o “No organizations are self-sufficient, and thus they must engage in exchanges with their environment in order to survive. Organizations need to acquire resources from their environment, and the importance and scarcity of these resources determine the extent of organizational dependency in and on their environment. For example, information is a resource organizations need to reduce uncertainty and dependency, and thus organizations seek information to survive”. </a:t>
            </a:r>
            <a:endParaRPr lang="en-US" sz="430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45719"/>
          </a:xfrm>
        </p:spPr>
        <p:txBody>
          <a:bodyPr>
            <a:normAutofit fontScale="90000"/>
          </a:bodyPr>
          <a:lstStyle/>
          <a:p>
            <a:endParaRPr lang="en-US" dirty="0"/>
          </a:p>
        </p:txBody>
      </p:sp>
      <p:sp>
        <p:nvSpPr>
          <p:cNvPr id="3" name="Content Placeholder 2"/>
          <p:cNvSpPr>
            <a:spLocks noGrp="1"/>
          </p:cNvSpPr>
          <p:nvPr>
            <p:ph idx="1"/>
          </p:nvPr>
        </p:nvSpPr>
        <p:spPr>
          <a:xfrm>
            <a:off x="0" y="533400"/>
            <a:ext cx="9144000" cy="6324600"/>
          </a:xfrm>
        </p:spPr>
        <p:txBody>
          <a:bodyPr>
            <a:normAutofit fontScale="85000" lnSpcReduction="20000"/>
          </a:bodyPr>
          <a:lstStyle/>
          <a:p>
            <a:pPr algn="just">
              <a:buNone/>
            </a:pPr>
            <a:r>
              <a:rPr lang="en-US" dirty="0" smtClean="0"/>
              <a:t>o “The key to organizational survival is the ability to acquire and maintain resources”. </a:t>
            </a:r>
          </a:p>
          <a:p>
            <a:pPr algn="just">
              <a:buNone/>
            </a:pPr>
            <a:endParaRPr lang="en-US" dirty="0" smtClean="0"/>
          </a:p>
          <a:p>
            <a:pPr algn="just">
              <a:buNone/>
            </a:pPr>
            <a:r>
              <a:rPr lang="en-US" dirty="0" smtClean="0"/>
              <a:t>o “When the administrator really does make a difference and really does affect organizational performance, his effect will be obvious to all and there will be little need to make a show of power and control. It is only when the administrator makes little or no difference that some symbol of control and effectiveness is needed”.</a:t>
            </a:r>
          </a:p>
          <a:p>
            <a:pPr algn="just">
              <a:buNone/>
            </a:pPr>
            <a:endParaRPr lang="en-US" dirty="0" smtClean="0"/>
          </a:p>
          <a:p>
            <a:pPr algn="just">
              <a:buNone/>
            </a:pPr>
            <a:r>
              <a:rPr lang="en-US" dirty="0" smtClean="0"/>
              <a:t>o “Many organizational troubles stem from inaccurate perceptions of external demands or from patterns of dependence on the environment. </a:t>
            </a:r>
          </a:p>
          <a:p>
            <a:pPr algn="just">
              <a:buNone/>
            </a:pPr>
            <a:endParaRPr lang="en-US" dirty="0" smtClean="0"/>
          </a:p>
          <a:p>
            <a:pPr algn="just">
              <a:buNone/>
            </a:pPr>
            <a:r>
              <a:rPr lang="en-US" dirty="0" smtClean="0"/>
              <a:t>o “After all, anyone can make decisions or take actions – it requires more skill to be correct”.</a:t>
            </a:r>
            <a:endParaRPr lang="en-US" dirty="0"/>
          </a:p>
        </p:txBody>
      </p:sp>
    </p:spTree>
  </p:cSld>
  <p:clrMapOvr>
    <a:masterClrMapping/>
  </p:clrMapOvr>
  <p:transition spd="slow">
    <p:dissolve/>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487362"/>
          </a:xfrm>
        </p:spPr>
        <p:txBody>
          <a:bodyPr>
            <a:normAutofit fontScale="90000"/>
          </a:bodyPr>
          <a:lstStyle/>
          <a:p>
            <a:r>
              <a:rPr lang="en-US" sz="2400" b="1" u="sng" dirty="0"/>
              <a:t>Glenn R. Carroll and Michael T. </a:t>
            </a:r>
            <a:r>
              <a:rPr lang="en-US" sz="2400" b="1" u="sng" dirty="0" err="1"/>
              <a:t>Hannan</a:t>
            </a:r>
            <a:r>
              <a:rPr lang="en-US" sz="2400" b="1" u="sng" dirty="0"/>
              <a:t> – Demography of Corporations and Industries </a:t>
            </a:r>
            <a:br>
              <a:rPr lang="en-US" sz="2400" b="1" u="sng" dirty="0"/>
            </a:br>
            <a:endParaRPr lang="en-US" sz="2400" dirty="0"/>
          </a:p>
        </p:txBody>
      </p:sp>
      <p:sp>
        <p:nvSpPr>
          <p:cNvPr id="3" name="Content Placeholder 2"/>
          <p:cNvSpPr>
            <a:spLocks noGrp="1"/>
          </p:cNvSpPr>
          <p:nvPr>
            <p:ph idx="1"/>
          </p:nvPr>
        </p:nvSpPr>
        <p:spPr>
          <a:xfrm>
            <a:off x="0" y="685800"/>
            <a:ext cx="9144000" cy="6172200"/>
          </a:xfrm>
        </p:spPr>
        <p:txBody>
          <a:bodyPr>
            <a:normAutofit fontScale="70000" lnSpcReduction="20000"/>
          </a:bodyPr>
          <a:lstStyle/>
          <a:p>
            <a:pPr algn="just">
              <a:buNone/>
            </a:pPr>
            <a:r>
              <a:rPr lang="en-US" sz="3600" dirty="0" smtClean="0"/>
              <a:t>	</a:t>
            </a:r>
          </a:p>
          <a:p>
            <a:pPr algn="just">
              <a:buNone/>
            </a:pPr>
            <a:r>
              <a:rPr lang="en-US" sz="3600" dirty="0" smtClean="0"/>
              <a:t>o 	Draw “on the theories of organizational ecology to explore theories, models, methods, and data used in demographic approaches to organizational studies. Organizational ecologists assess the applicability of bio-ecological models to the study or organization–environment relations.</a:t>
            </a:r>
          </a:p>
          <a:p>
            <a:pPr algn="just">
              <a:buNone/>
            </a:pPr>
            <a:endParaRPr lang="en-US" sz="3600" dirty="0" smtClean="0"/>
          </a:p>
          <a:p>
            <a:pPr algn="just">
              <a:buNone/>
            </a:pPr>
            <a:r>
              <a:rPr lang="en-US" sz="3600" dirty="0" smtClean="0"/>
              <a:t>o “From this perspective, organizational environments are the loci of competition, selection, and the survival of the fittest. Organizations do not adapt to their changing environments by making decisions, instead, the environment selects the fittest among different organizational forms”.</a:t>
            </a:r>
          </a:p>
          <a:p>
            <a:pPr algn="just">
              <a:buNone/>
            </a:pPr>
            <a:endParaRPr lang="en-US" sz="3600" dirty="0" smtClean="0"/>
          </a:p>
          <a:p>
            <a:pPr algn="just">
              <a:buNone/>
            </a:pPr>
            <a:r>
              <a:rPr lang="en-US" sz="3600" dirty="0" smtClean="0"/>
              <a:t>o “Explain how ‘populations of organizations’ change over time through the processes of founding, growth, decline, transformation, and mortality”. </a:t>
            </a:r>
            <a:endParaRPr lang="en-US" sz="350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85000" lnSpcReduction="10000"/>
          </a:bodyPr>
          <a:lstStyle/>
          <a:p>
            <a:pPr algn="just">
              <a:buNone/>
            </a:pPr>
            <a:r>
              <a:rPr lang="en-US" dirty="0" smtClean="0"/>
              <a:t>o The organizational ecology approach differs from other open system theory approaches in that it focuses on populations of organizations rather than individual organizational units” and “organizational ecology attempts to explain why certain types or species of organizations survive and multiply whereas others languish and die”.</a:t>
            </a:r>
          </a:p>
          <a:p>
            <a:pPr algn="just">
              <a:buNone/>
            </a:pPr>
            <a:endParaRPr lang="en-US" dirty="0" smtClean="0"/>
          </a:p>
          <a:p>
            <a:pPr algn="just">
              <a:buNone/>
            </a:pPr>
            <a:r>
              <a:rPr lang="en-US" dirty="0" smtClean="0"/>
              <a:t> o “Environments differentially select organizations for survival on the basis of the fit between organization forms and environmental characteristics” and “the stronger the pressures are from within or outside an organization, the less flexibly adaptive it can be and the higher likelihood that environmental selection will prevail”.</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Contingency theory</a:t>
            </a:r>
          </a:p>
        </p:txBody>
      </p:sp>
      <p:sp>
        <p:nvSpPr>
          <p:cNvPr id="3" name="Content Placeholder 2"/>
          <p:cNvSpPr>
            <a:spLocks noGrp="1"/>
          </p:cNvSpPr>
          <p:nvPr>
            <p:ph idx="1"/>
          </p:nvPr>
        </p:nvSpPr>
        <p:spPr>
          <a:xfrm>
            <a:off x="0" y="1447800"/>
            <a:ext cx="9144000" cy="5562600"/>
          </a:xfrm>
        </p:spPr>
        <p:txBody>
          <a:bodyPr/>
          <a:lstStyle/>
          <a:p>
            <a:pPr algn="just"/>
            <a:r>
              <a:rPr lang="en-US" dirty="0"/>
              <a:t>Contingency theory states “that a leader's effectiveness is contingent on how well the leader's style matches a specific setting or situation” (</a:t>
            </a:r>
            <a:r>
              <a:rPr lang="en-US" dirty="0" err="1"/>
              <a:t>Wolinksi</a:t>
            </a:r>
            <a:r>
              <a:rPr lang="en-US" dirty="0"/>
              <a:t>, 2010</a:t>
            </a:r>
            <a:r>
              <a:rPr lang="en-US" dirty="0" smtClean="0"/>
              <a:t>).</a:t>
            </a:r>
          </a:p>
          <a:p>
            <a:pPr algn="just"/>
            <a:endParaRPr lang="en-US" dirty="0" smtClean="0"/>
          </a:p>
          <a:p>
            <a:pPr algn="just"/>
            <a:r>
              <a:rPr lang="en-US" dirty="0"/>
              <a:t>According to this theory, someone can be an effective leader in one circumstance and an ineffective leader in another.</a:t>
            </a:r>
            <a:endParaRPr lang="en-US" dirty="0"/>
          </a:p>
        </p:txBody>
      </p:sp>
    </p:spTree>
    <p:extLst>
      <p:ext uri="{BB962C8B-B14F-4D97-AF65-F5344CB8AC3E}">
        <p14:creationId xmlns:p14="http://schemas.microsoft.com/office/powerpoint/2010/main" val="1325360556"/>
      </p:ext>
    </p:extLst>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fontScale="77500" lnSpcReduction="20000"/>
          </a:bodyPr>
          <a:lstStyle/>
          <a:p>
            <a:pPr algn="just">
              <a:buNone/>
            </a:pPr>
            <a:r>
              <a:rPr lang="en-US" sz="2800" dirty="0" smtClean="0"/>
              <a:t>	</a:t>
            </a:r>
            <a:r>
              <a:rPr lang="en-US" sz="2800" b="1" u="sng" dirty="0" smtClean="0"/>
              <a:t>Open Systems Theory vs. Closed </a:t>
            </a:r>
          </a:p>
          <a:p>
            <a:pPr algn="just">
              <a:buNone/>
            </a:pPr>
            <a:endParaRPr lang="en-US" sz="2800" dirty="0" smtClean="0"/>
          </a:p>
          <a:p>
            <a:pPr algn="just">
              <a:buNone/>
            </a:pPr>
            <a:r>
              <a:rPr lang="en-US" sz="2800" dirty="0" smtClean="0"/>
              <a:t>• “The primary focus of research and theory building shifted from the internal characteristics of organizations to the external dynamics of organizational competition, interaction, and interdependency”.</a:t>
            </a:r>
          </a:p>
          <a:p>
            <a:pPr algn="just">
              <a:buNone/>
            </a:pPr>
            <a:endParaRPr lang="en-US" sz="2800" dirty="0" smtClean="0"/>
          </a:p>
          <a:p>
            <a:pPr algn="just">
              <a:buNone/>
            </a:pPr>
            <a:r>
              <a:rPr lang="en-US" sz="2800" dirty="0" smtClean="0"/>
              <a:t>• “The organization as open systems perspective views organizations as systems of interdependent activities embedded in and dependent on wider environments”.</a:t>
            </a:r>
          </a:p>
          <a:p>
            <a:pPr algn="just">
              <a:buNone/>
            </a:pPr>
            <a:endParaRPr lang="en-US" sz="2800" dirty="0" smtClean="0"/>
          </a:p>
          <a:p>
            <a:pPr algn="just">
              <a:buNone/>
            </a:pPr>
            <a:r>
              <a:rPr lang="en-US" sz="2800" dirty="0" smtClean="0"/>
              <a:t>• “System theories of organization have two major conceptual themes or components: </a:t>
            </a:r>
          </a:p>
          <a:p>
            <a:pPr marL="596646" indent="-514350" algn="just">
              <a:buAutoNum type="arabicPeriod"/>
            </a:pPr>
            <a:r>
              <a:rPr lang="en-US" sz="2800" dirty="0" smtClean="0"/>
              <a:t>Applications of Ludwig Von </a:t>
            </a:r>
            <a:r>
              <a:rPr lang="en-US" sz="2800" dirty="0" err="1" smtClean="0"/>
              <a:t>Bertalanffy’s</a:t>
            </a:r>
            <a:r>
              <a:rPr lang="en-US" sz="2800" dirty="0" smtClean="0"/>
              <a:t> general systems theory to organizations, and </a:t>
            </a:r>
          </a:p>
          <a:p>
            <a:pPr marL="596646" indent="-514350" algn="just">
              <a:buNone/>
            </a:pPr>
            <a:endParaRPr lang="en-US" sz="2800" dirty="0" smtClean="0"/>
          </a:p>
          <a:p>
            <a:pPr marL="596646" indent="-514350" algn="just">
              <a:buAutoNum type="arabicPeriod"/>
            </a:pPr>
            <a:r>
              <a:rPr lang="en-US" sz="2800" dirty="0" smtClean="0"/>
              <a:t>The use of quantitative tools and techniques to understand complex relationships among organizational and environmental variables and thereby to optimize decisions”. </a:t>
            </a:r>
          </a:p>
          <a:p>
            <a:pPr algn="just">
              <a:buNone/>
            </a:pPr>
            <a:endParaRPr lang="en-US" sz="28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r>
              <a:rPr lang="en-US" b="1" dirty="0"/>
              <a:t>1. Fiedler’s contingency </a:t>
            </a:r>
            <a:r>
              <a:rPr lang="en-US" b="1" dirty="0" smtClean="0"/>
              <a:t>theory</a:t>
            </a:r>
          </a:p>
          <a:p>
            <a:pPr marL="82296" indent="0" algn="just">
              <a:buNone/>
            </a:pPr>
            <a:r>
              <a:rPr lang="en-US" dirty="0"/>
              <a:t>Fred Fielder developed one of the first contingency theories called Fiedler’s contingency theory of leadership. In the Fiedler contingency model, leadership styles are fixed and unchangeable. According to the Fiedler model, you cannot mold the leader. It is better to put leaders in a situation that matches their styles. </a:t>
            </a:r>
          </a:p>
          <a:p>
            <a:endParaRPr lang="en-US" dirty="0"/>
          </a:p>
        </p:txBody>
      </p:sp>
    </p:spTree>
    <p:extLst>
      <p:ext uri="{BB962C8B-B14F-4D97-AF65-F5344CB8AC3E}">
        <p14:creationId xmlns:p14="http://schemas.microsoft.com/office/powerpoint/2010/main" val="91411785"/>
      </p:ext>
    </p:extLst>
  </p:cSld>
  <p:clrMapOvr>
    <a:masterClrMapping/>
  </p:clrMapOvr>
  <p:transition spd="slow">
    <p:dissolve/>
    <p:sndAc>
      <p:stSnd>
        <p:snd r:embed="rId2" name="click.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r>
              <a:rPr lang="en-US" b="1" dirty="0"/>
              <a:t>2. Situational Leadership </a:t>
            </a:r>
            <a:r>
              <a:rPr lang="en-US" b="1" dirty="0" smtClean="0"/>
              <a:t>theories</a:t>
            </a:r>
          </a:p>
          <a:p>
            <a:pPr marL="82296" indent="0" algn="just">
              <a:buNone/>
            </a:pPr>
            <a:r>
              <a:rPr lang="en-US" dirty="0"/>
              <a:t>Individual or group performance readiness level – According to situational-contingency theory, the group or person being led decides the right leadership style. The situation theory identified four maturity levels ranging from M1 to M4.</a:t>
            </a:r>
          </a:p>
          <a:p>
            <a:endParaRPr lang="en-US" dirty="0"/>
          </a:p>
        </p:txBody>
      </p:sp>
    </p:spTree>
    <p:extLst>
      <p:ext uri="{BB962C8B-B14F-4D97-AF65-F5344CB8AC3E}">
        <p14:creationId xmlns:p14="http://schemas.microsoft.com/office/powerpoint/2010/main" val="69036515"/>
      </p:ext>
    </p:extLst>
  </p:cSld>
  <p:clrMapOvr>
    <a:masterClrMapping/>
  </p:clrMapOvr>
  <p:transition spd="slow">
    <p:dissolve/>
    <p:sndAc>
      <p:stSnd>
        <p:snd r:embed="rId2" name="click.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r>
              <a:rPr lang="en-US" b="1" dirty="0"/>
              <a:t>Path-Goal Theory</a:t>
            </a:r>
            <a:endParaRPr lang="en-US" dirty="0"/>
          </a:p>
          <a:p>
            <a:pPr marL="82296" indent="0" algn="just">
              <a:buNone/>
            </a:pPr>
            <a:r>
              <a:rPr lang="en-US" dirty="0"/>
              <a:t>Robert House developed the Path-Goal Theory in 1971. The theory identified processes that will allow the team members to meet their objectives. The leader will adjust their behavior and expectation to improve team productivity.</a:t>
            </a:r>
          </a:p>
          <a:p>
            <a:endParaRPr lang="en-US" dirty="0"/>
          </a:p>
        </p:txBody>
      </p:sp>
    </p:spTree>
    <p:extLst>
      <p:ext uri="{BB962C8B-B14F-4D97-AF65-F5344CB8AC3E}">
        <p14:creationId xmlns:p14="http://schemas.microsoft.com/office/powerpoint/2010/main" val="4085750892"/>
      </p:ext>
    </p:extLst>
  </p:cSld>
  <p:clrMapOvr>
    <a:masterClrMapping/>
  </p:clrMapOvr>
  <p:transition spd="slow">
    <p:dissolve/>
    <p:sndAc>
      <p:stSnd>
        <p:snd r:embed="rId2" name="click.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r>
              <a:rPr lang="en-US" b="1" dirty="0"/>
              <a:t>Decision-Making Theory</a:t>
            </a:r>
            <a:endParaRPr lang="en-US" dirty="0"/>
          </a:p>
          <a:p>
            <a:pPr marL="82296" indent="0" algn="just">
              <a:buNone/>
            </a:pPr>
            <a:r>
              <a:rPr lang="en-US" dirty="0"/>
              <a:t>The decision-making theory or the Vroom </a:t>
            </a:r>
            <a:r>
              <a:rPr lang="en-US" dirty="0" err="1"/>
              <a:t>Yetton</a:t>
            </a:r>
            <a:r>
              <a:rPr lang="en-US" dirty="0"/>
              <a:t> Contingency Model believes that decisions are crucial elements of leadership. As per the model, decisions influence the relationship between leader and their team. The leader must maintain and build the relationship and directly affects their success.</a:t>
            </a:r>
          </a:p>
          <a:p>
            <a:endParaRPr lang="en-US" dirty="0"/>
          </a:p>
        </p:txBody>
      </p:sp>
    </p:spTree>
    <p:extLst>
      <p:ext uri="{BB962C8B-B14F-4D97-AF65-F5344CB8AC3E}">
        <p14:creationId xmlns:p14="http://schemas.microsoft.com/office/powerpoint/2010/main" val="807730904"/>
      </p:ext>
    </p:extLst>
  </p:cSld>
  <p:clrMapOvr>
    <a:masterClrMapping/>
  </p:clrMapOvr>
  <p:transition spd="slow">
    <p:dissolve/>
    <p:sndAc>
      <p:stSnd>
        <p:snd r:embed="rId2" name="click.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Contingency Theory</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33525" y="1566862"/>
            <a:ext cx="6076950" cy="4562475"/>
          </a:xfrm>
        </p:spPr>
      </p:pic>
    </p:spTree>
    <p:extLst>
      <p:ext uri="{BB962C8B-B14F-4D97-AF65-F5344CB8AC3E}">
        <p14:creationId xmlns:p14="http://schemas.microsoft.com/office/powerpoint/2010/main" val="975492088"/>
      </p:ext>
    </p:extLst>
  </p:cSld>
  <p:clrMapOvr>
    <a:masterClrMapping/>
  </p:clrMapOvr>
  <p:transition spd="slow">
    <p:dissolve/>
    <p:sndAc>
      <p:stSnd>
        <p:snd r:embed="rId2" name="click.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a:t>
            </a:r>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10000"/>
          </a:bodyPr>
          <a:lstStyle/>
          <a:p>
            <a:pPr>
              <a:buNone/>
            </a:pPr>
            <a:r>
              <a:rPr lang="en-US" b="1" u="sng" dirty="0" smtClean="0"/>
              <a:t>Strengths: </a:t>
            </a:r>
          </a:p>
          <a:p>
            <a:pPr algn="just">
              <a:buNone/>
            </a:pPr>
            <a:r>
              <a:rPr lang="en-US" dirty="0" smtClean="0"/>
              <a:t>• Open systems approach that attempts to account for internal and external environments. </a:t>
            </a:r>
          </a:p>
          <a:p>
            <a:pPr algn="just">
              <a:buNone/>
            </a:pPr>
            <a:endParaRPr lang="en-US" dirty="0" smtClean="0"/>
          </a:p>
          <a:p>
            <a:pPr algn="just">
              <a:buNone/>
            </a:pPr>
            <a:r>
              <a:rPr lang="en-US" dirty="0" smtClean="0"/>
              <a:t>• Attempts to address interwoven variables. </a:t>
            </a:r>
          </a:p>
          <a:p>
            <a:pPr algn="just">
              <a:buNone/>
            </a:pPr>
            <a:endParaRPr lang="en-US" dirty="0" smtClean="0"/>
          </a:p>
          <a:p>
            <a:pPr algn="just">
              <a:buNone/>
            </a:pPr>
            <a:r>
              <a:rPr lang="en-US" dirty="0" smtClean="0"/>
              <a:t>• Multi-dimension approaches. </a:t>
            </a:r>
          </a:p>
          <a:p>
            <a:pPr algn="just">
              <a:buNone/>
            </a:pPr>
            <a:endParaRPr lang="en-US" dirty="0" smtClean="0"/>
          </a:p>
          <a:p>
            <a:pPr algn="just">
              <a:buNone/>
            </a:pPr>
            <a:r>
              <a:rPr lang="en-US" dirty="0" smtClean="0"/>
              <a:t>• Led to institutional, resource dependence, and other theories. </a:t>
            </a:r>
          </a:p>
          <a:p>
            <a:pPr algn="just">
              <a:buNone/>
            </a:pPr>
            <a:endParaRPr lang="en-US" dirty="0" smtClean="0"/>
          </a:p>
          <a:p>
            <a:pPr algn="just">
              <a:buNone/>
            </a:pPr>
            <a:r>
              <a:rPr lang="en-US" dirty="0" smtClean="0"/>
              <a:t>• Is considered an intellectual merger of most prior schools of thought.</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pPr>
              <a:buNone/>
            </a:pPr>
            <a:r>
              <a:rPr lang="en-US" dirty="0" smtClean="0"/>
              <a:t>	</a:t>
            </a:r>
            <a:r>
              <a:rPr lang="en-US" b="1" u="sng" dirty="0" smtClean="0"/>
              <a:t>Weaknesses: </a:t>
            </a:r>
          </a:p>
          <a:p>
            <a:pPr algn="just">
              <a:buNone/>
            </a:pPr>
            <a:r>
              <a:rPr lang="en-US" dirty="0" smtClean="0"/>
              <a:t>• Locus of control is mostly external. </a:t>
            </a:r>
          </a:p>
          <a:p>
            <a:pPr algn="just">
              <a:buNone/>
            </a:pPr>
            <a:endParaRPr lang="en-US" dirty="0" smtClean="0"/>
          </a:p>
          <a:p>
            <a:pPr algn="just">
              <a:buNone/>
            </a:pPr>
            <a:r>
              <a:rPr lang="en-US" dirty="0" smtClean="0"/>
              <a:t>• Deemphasizes rational and closed systems. </a:t>
            </a:r>
          </a:p>
          <a:p>
            <a:pPr algn="just">
              <a:buNone/>
            </a:pPr>
            <a:endParaRPr lang="en-US" dirty="0" smtClean="0"/>
          </a:p>
          <a:p>
            <a:pPr algn="just">
              <a:buNone/>
            </a:pPr>
            <a:r>
              <a:rPr lang="en-US" dirty="0" smtClean="0"/>
              <a:t>• States that the use of closed systems is useful only to core technologies.</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8933688" cy="541020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76200" y="1447800"/>
            <a:ext cx="9220200" cy="5410200"/>
          </a:xfrm>
        </p:spPr>
        <p:txBody>
          <a:bodyPr>
            <a:normAutofit fontScale="92500"/>
          </a:bodyPr>
          <a:lstStyle/>
          <a:p>
            <a:pPr algn="just">
              <a:buNone/>
            </a:pPr>
            <a:r>
              <a:rPr lang="en-US" dirty="0" smtClean="0"/>
              <a:t>• “A system is an organized collection of parts united by prescribed interactions and designed for the accomplishment of specific goals or general purposes”.</a:t>
            </a:r>
          </a:p>
          <a:p>
            <a:pPr algn="just">
              <a:buNone/>
            </a:pPr>
            <a:endParaRPr lang="en-US" dirty="0" smtClean="0"/>
          </a:p>
          <a:p>
            <a:pPr algn="just">
              <a:buNone/>
            </a:pPr>
            <a:r>
              <a:rPr lang="en-US" dirty="0" smtClean="0"/>
              <a:t>• “System theory views and organization as a complex set of dynamically intertwined and interconnected elements, including its inputs, processes, outputs, and feedback loops, and the environment in which it operates and with which it continually interacts” and “a change in any element of the system causes changes in other elements”. </a:t>
            </a:r>
          </a:p>
          <a:p>
            <a:pPr>
              <a:buNone/>
            </a:pPr>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r>
              <a:rPr lang="en-US" dirty="0" smtClean="0"/>
              <a:t>“The interconnections tend to be complex, dynamic, and often unknown; thus, when management makes decisions involving one organizational element, unanticipated impacts usually occur throughout the organizational system”.</a:t>
            </a:r>
          </a:p>
          <a:p>
            <a:pPr algn="just"/>
            <a:endParaRPr lang="en-US" dirty="0" smtClean="0"/>
          </a:p>
          <a:p>
            <a:pPr algn="just"/>
            <a:r>
              <a:rPr lang="en-US" dirty="0" smtClean="0"/>
              <a:t>“Whereas classical organization theory tends to be single-dimensional and somewhat simplistic, open systems theories tend to be multidimensional and complex in their assumptions about organizational cause-and-effect relationships. The classicalists viewed organizations as static structures; systems theorists see organizations as always-changing processes of interaction among organizational and environmental elements”.</a:t>
            </a:r>
          </a:p>
          <a:p>
            <a:pPr algn="just"/>
            <a:endParaRPr lang="en-US" dirty="0" smtClean="0"/>
          </a:p>
          <a:p>
            <a:pPr algn="just"/>
            <a:r>
              <a:rPr lang="en-US" dirty="0" smtClean="0"/>
              <a:t>“Classical organization theorists saw organizations as rational but closed systems that pursued the goal of economic efficiency”. </a:t>
            </a:r>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lgn="just">
              <a:buNone/>
            </a:pPr>
            <a:r>
              <a:rPr lang="en-US" dirty="0" smtClean="0"/>
              <a:t>• “Organizations are not static, but are rather in constantly shifting states of dynamic equilibrium. They are adaptive systems that are integral parts of their environments. Organizations must adjust to changes in their environment if they are to survive; in turn, virtually all of their decisions and actions affect their environment”. </a:t>
            </a:r>
          </a:p>
          <a:p>
            <a:pPr algn="just">
              <a:buNone/>
            </a:pPr>
            <a:endParaRPr lang="en-US" dirty="0" smtClean="0"/>
          </a:p>
          <a:p>
            <a:pPr algn="just">
              <a:buNone/>
            </a:pPr>
            <a:r>
              <a:rPr lang="en-US" dirty="0" smtClean="0"/>
              <a:t>• “The systems approach is strongly cause-and-effect oriented (‘positivist’) in its philosophy and methods. In these respects, system theories have close ties to the scientific management approach of Frederick Winslow Taylor. Whereas Taylor used quantitative scientific methods to find ‘the one best way,” the systems theorist uses quantitative scientific methods to identify cause-and-effect relationships to find optimal solutions….systems theories are often called management sciences”.</a:t>
            </a:r>
          </a:p>
          <a:p>
            <a:pPr algn="just">
              <a:buNone/>
            </a:pPr>
            <a:endParaRPr lang="en-US" dirty="0" smtClean="0"/>
          </a:p>
          <a:p>
            <a:pPr algn="just">
              <a:buNone/>
            </a:pPr>
            <a:r>
              <a:rPr lang="en-US" dirty="0" smtClean="0"/>
              <a:t>• “Computers, models, and interdisciplinary teams of analysts are the tools of the systems perspective”.</a:t>
            </a:r>
          </a:p>
          <a:p>
            <a:pPr algn="just">
              <a:buNone/>
            </a:pPr>
            <a:endParaRPr lang="en-US" dirty="0" smtClean="0"/>
          </a:p>
          <a:p>
            <a:pPr algn="just">
              <a:buNone/>
            </a:pPr>
            <a:r>
              <a:rPr lang="en-US" dirty="0" smtClean="0"/>
              <a:t>• “defense and aerospace programs provided the development and testing settings for many of the tools and techniques of operations research, including PERT (Performance Evaluation and Review Technique), CPM (Critical Path Method), statistical inference, linear programming, gaming, Monte Carol methods, and simulation”. </a:t>
            </a:r>
            <a:endParaRPr lang="en-US" dirty="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39762"/>
          </a:xfrm>
        </p:spPr>
        <p:txBody>
          <a:bodyPr>
            <a:normAutofit fontScale="90000"/>
          </a:bodyPr>
          <a:lstStyle/>
          <a:p>
            <a:r>
              <a:rPr lang="en-US" b="1" u="sng" dirty="0"/>
              <a:t>Institutional Theory </a:t>
            </a:r>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 “asserts that the world is a product of our ideas and conceptions; our socially created and validated meanings define reality. The rise of the modern world as we know it was not caused solely by new production technologies and administrative structures for coordinating complex activities. The growth of certain beliefs and cognitions about the nature of the world and the way things happen – and should happen – also shaped the modern world”.</a:t>
            </a:r>
          </a:p>
          <a:p>
            <a:pPr algn="just">
              <a:buNone/>
            </a:pPr>
            <a:endParaRPr lang="en-US" dirty="0" smtClean="0"/>
          </a:p>
          <a:p>
            <a:pPr algn="just">
              <a:buNone/>
            </a:pPr>
            <a:r>
              <a:rPr lang="en-US" dirty="0" smtClean="0"/>
              <a:t>• “Beliefs about organizations and institutions are created and reinforced by a wide range of actors and forces, including universities, professional groups, public opinion, the mass media, the state, and laws.</a:t>
            </a:r>
          </a:p>
          <a:p>
            <a:pPr algn="just">
              <a:buNone/>
            </a:pPr>
            <a:endParaRPr lang="en-US" dirty="0" smtClean="0"/>
          </a:p>
          <a:p>
            <a:pPr algn="just">
              <a:buNone/>
            </a:pPr>
            <a:r>
              <a:rPr lang="en-US" dirty="0" smtClean="0"/>
              <a:t>• “According to institutional theory, an organization’s life chances are significantly improved by an organization’s demonstrated conformity to the norms and social expectations of the institutional environments. Thus, environments are sources of legitimacy and support”. </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buNone/>
            </a:pPr>
            <a:r>
              <a:rPr lang="en-US" dirty="0" smtClean="0"/>
              <a:t>• “Many of the environmental forces that affect organizations are not based on the values of efficiency or effectiveness but instead on social and cultural pressures to conform to a prescribed structural form”. </a:t>
            </a:r>
          </a:p>
          <a:p>
            <a:pPr algn="just">
              <a:buNone/>
            </a:pPr>
            <a:endParaRPr lang="en-US" dirty="0" smtClean="0"/>
          </a:p>
          <a:p>
            <a:pPr algn="just">
              <a:buNone/>
            </a:pPr>
            <a:r>
              <a:rPr lang="en-US" dirty="0" smtClean="0"/>
              <a:t>• “The early </a:t>
            </a:r>
            <a:r>
              <a:rPr lang="en-US" dirty="0" err="1" smtClean="0"/>
              <a:t>intraorganizational</a:t>
            </a:r>
            <a:r>
              <a:rPr lang="en-US" dirty="0" smtClean="0"/>
              <a:t>-level theories focused on primarily on the internal structure, processes, and dynamics of organizations, while depicting organizations as separate from their environments – as closed entities with clear boundaries”.</a:t>
            </a:r>
          </a:p>
          <a:p>
            <a:pPr algn="just">
              <a:buNone/>
            </a:pPr>
            <a:endParaRPr lang="en-US" dirty="0" smtClean="0"/>
          </a:p>
          <a:p>
            <a:pPr algn="just">
              <a:buNone/>
            </a:pPr>
            <a:r>
              <a:rPr lang="en-US" dirty="0" smtClean="0"/>
              <a:t>• “Theories of Organizations and Society”, builds “on and extend the open systems perspective”. </a:t>
            </a:r>
            <a:endParaRPr lang="en-US" dirty="0"/>
          </a:p>
        </p:txBody>
      </p:sp>
    </p:spTree>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01631" y="2626202"/>
            <a:ext cx="3366287" cy="2443795"/>
          </a:xfrm>
        </p:spPr>
      </p:pic>
    </p:spTree>
    <p:extLst>
      <p:ext uri="{BB962C8B-B14F-4D97-AF65-F5344CB8AC3E}">
        <p14:creationId xmlns:p14="http://schemas.microsoft.com/office/powerpoint/2010/main" val="3176637130"/>
      </p:ext>
    </p:extLst>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334000"/>
          </a:xfrm>
        </p:spPr>
        <p:txBody>
          <a:bodyPr/>
          <a:lstStyle/>
          <a:p>
            <a:pPr>
              <a:buNone/>
            </a:pPr>
            <a:r>
              <a:rPr lang="en-US" b="1" u="sng" dirty="0" smtClean="0"/>
              <a:t>Resource Dependence Theory </a:t>
            </a:r>
          </a:p>
          <a:p>
            <a:endParaRPr lang="en-US" dirty="0" smtClean="0"/>
          </a:p>
          <a:p>
            <a:pPr algn="just"/>
            <a:r>
              <a:rPr lang="en-US" dirty="0" smtClean="0"/>
              <a:t>“Stresses that all organizations exchange resources with their environment as a condition for survival”. </a:t>
            </a:r>
            <a:endParaRPr lang="en-US" dirty="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2160</TotalTime>
  <Words>1401</Words>
  <Application>Microsoft Office PowerPoint</Application>
  <PresentationFormat>On-screen Show (4:3)</PresentationFormat>
  <Paragraphs>130</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Gill Sans MT</vt:lpstr>
      <vt:lpstr>Times New Roman</vt:lpstr>
      <vt:lpstr>Verdana</vt:lpstr>
      <vt:lpstr>Wingdings 2</vt:lpstr>
      <vt:lpstr>Solstice</vt:lpstr>
      <vt:lpstr>School: Theories of Organizations and Environments</vt:lpstr>
      <vt:lpstr>Dominant Model, Metaphor, Underlying Assumptions: </vt:lpstr>
      <vt:lpstr>PowerPoint Presentation</vt:lpstr>
      <vt:lpstr>PowerPoint Presentation</vt:lpstr>
      <vt:lpstr>PowerPoint Presentation</vt:lpstr>
      <vt:lpstr>Institutional Theory </vt:lpstr>
      <vt:lpstr>PowerPoint Presentation</vt:lpstr>
      <vt:lpstr>PowerPoint Presentation</vt:lpstr>
      <vt:lpstr>PowerPoint Presentation</vt:lpstr>
      <vt:lpstr>Major Theorists and Contributions: </vt:lpstr>
      <vt:lpstr>PowerPoint Presentation</vt:lpstr>
      <vt:lpstr>James D. Thompson (Organizations in Action) </vt:lpstr>
      <vt:lpstr>PowerPoint Presentation</vt:lpstr>
      <vt:lpstr>John W. Meyer and Brian Rowan – Institutionalized Organizations: Formal Structure as Myth and Ceremony  </vt:lpstr>
      <vt:lpstr>Jeffrey Pfeffer and Gerald R. Salancik – External Control of Organizations: A Resource Dependence Perspective  </vt:lpstr>
      <vt:lpstr>PowerPoint Presentation</vt:lpstr>
      <vt:lpstr>Glenn R. Carroll and Michael T. Hannan – Demography of Corporations and Industries  </vt:lpstr>
      <vt:lpstr>PowerPoint Presentation</vt:lpstr>
      <vt:lpstr>Contingency theory</vt:lpstr>
      <vt:lpstr>PowerPoint Presentation</vt:lpstr>
      <vt:lpstr>PowerPoint Presentation</vt:lpstr>
      <vt:lpstr>PowerPoint Presentation</vt:lpstr>
      <vt:lpstr>PowerPoint Presentation</vt:lpstr>
      <vt:lpstr>Contingency Theory</vt:lpstr>
      <vt:lpstr>Strengths and Weaknesses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54</cp:revision>
  <dcterms:created xsi:type="dcterms:W3CDTF">2014-04-18T16:39:57Z</dcterms:created>
  <dcterms:modified xsi:type="dcterms:W3CDTF">2023-11-26T03:31:02Z</dcterms:modified>
</cp:coreProperties>
</file>