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9" r:id="rId6"/>
    <p:sldId id="280" r:id="rId7"/>
    <p:sldId id="260" r:id="rId8"/>
    <p:sldId id="261" r:id="rId9"/>
    <p:sldId id="262" r:id="rId10"/>
    <p:sldId id="264" r:id="rId11"/>
    <p:sldId id="268" r:id="rId12"/>
    <p:sldId id="27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3D99AC5-1774-4265-B3BE-C20DB39613F6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0A6F56D-C194-4CC2-AC3B-DD3BCEE62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sndAc>
      <p:stSnd>
        <p:snd r:embed="rId13" name="camera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2133599"/>
          </a:xfrm>
        </p:spPr>
        <p:txBody>
          <a:bodyPr/>
          <a:lstStyle/>
          <a:p>
            <a:r>
              <a:rPr lang="en-US" smtClean="0"/>
              <a:t>Perception in </a:t>
            </a:r>
            <a:r>
              <a:rPr lang="en-US" dirty="0" smtClean="0"/>
              <a:t>Organizations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 b="1" dirty="0"/>
              <a:t>Rules for Determining Attribution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	In </a:t>
            </a:r>
            <a:r>
              <a:rPr lang="en-US" dirty="0"/>
              <a:t>trying to determine whether </a:t>
            </a:r>
            <a:r>
              <a:rPr lang="en-US" dirty="0" err="1"/>
              <a:t>behaviour</a:t>
            </a:r>
            <a:r>
              <a:rPr lang="en-US" dirty="0"/>
              <a:t> is internally or externally caused, we rely </a:t>
            </a:r>
            <a:r>
              <a:rPr lang="en-US" dirty="0" smtClean="0"/>
              <a:t>on three </a:t>
            </a:r>
            <a:r>
              <a:rPr lang="en-US" dirty="0"/>
              <a:t>rules about the </a:t>
            </a:r>
            <a:r>
              <a:rPr lang="en-US" dirty="0" err="1"/>
              <a:t>behaviour</a:t>
            </a:r>
            <a:r>
              <a:rPr lang="en-US" dirty="0"/>
              <a:t>: </a:t>
            </a:r>
            <a:endParaRPr lang="en-US" dirty="0" smtClean="0"/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smtClean="0"/>
              <a:t>Distinctiveness (A </a:t>
            </a:r>
            <a:r>
              <a:rPr lang="en-US" dirty="0" err="1" smtClean="0"/>
              <a:t>behavioural</a:t>
            </a:r>
            <a:r>
              <a:rPr lang="en-US" dirty="0" smtClean="0"/>
              <a:t> rule that asks whether an individual acts similarly across a variety of situations). e.g., not answering urgent emails. 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Consensus (A </a:t>
            </a:r>
            <a:r>
              <a:rPr lang="en-US" dirty="0" err="1" smtClean="0"/>
              <a:t>behavioural</a:t>
            </a:r>
            <a:r>
              <a:rPr lang="en-US" dirty="0" smtClean="0"/>
              <a:t> rule that asks if everyone faced with a similar situation responds in the same way). E.g. When consensus is high, an external attribution is given to an individual’s </a:t>
            </a:r>
            <a:r>
              <a:rPr lang="en-US" dirty="0" err="1" smtClean="0"/>
              <a:t>behaviour</a:t>
            </a:r>
            <a:r>
              <a:rPr lang="en-US" dirty="0" smtClean="0"/>
              <a:t>. But if an individual’s </a:t>
            </a:r>
            <a:r>
              <a:rPr lang="en-US" dirty="0" err="1" smtClean="0"/>
              <a:t>behaviour</a:t>
            </a:r>
            <a:r>
              <a:rPr lang="en-US" dirty="0" smtClean="0"/>
              <a:t> is different from everyone else’s, you would conclude the cause for that individual’s </a:t>
            </a:r>
            <a:r>
              <a:rPr lang="en-US" dirty="0" err="1" smtClean="0"/>
              <a:t>behaviour</a:t>
            </a:r>
            <a:r>
              <a:rPr lang="en-US" dirty="0" smtClean="0"/>
              <a:t> was internal.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Consistency (A </a:t>
            </a:r>
            <a:r>
              <a:rPr lang="en-US" dirty="0" err="1" smtClean="0"/>
              <a:t>behavioural</a:t>
            </a:r>
            <a:r>
              <a:rPr lang="en-US" dirty="0" smtClean="0"/>
              <a:t> rule that asks whether the individual has been acting in the same way over time). e.g. on time for class. </a:t>
            </a:r>
          </a:p>
          <a:p>
            <a:pPr marL="514350" indent="-514350">
              <a:buAutoNum type="arabicParenBoth"/>
            </a:pP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Attributes get Distorted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b="1" dirty="0" smtClean="0"/>
              <a:t>Fundamental Attribution Error</a:t>
            </a:r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dirty="0" smtClean="0"/>
              <a:t>	The tendency to underestimate the influence of external factors and overestimate the influence of internal factors when making judgments about the </a:t>
            </a:r>
            <a:r>
              <a:rPr lang="en-US" dirty="0" err="1" smtClean="0"/>
              <a:t>behaviour</a:t>
            </a:r>
            <a:r>
              <a:rPr lang="en-US" dirty="0" smtClean="0"/>
              <a:t> of others.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Self-serving bias</a:t>
            </a:r>
          </a:p>
          <a:p>
            <a:pPr algn="just">
              <a:buNone/>
            </a:pPr>
            <a:r>
              <a:rPr lang="en-US" dirty="0" smtClean="0"/>
              <a:t>	The tendency for individuals to attribute their own successes to internal factors while putting the blame for failures on external factors.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9416"/>
            <a:ext cx="9144000" cy="5248584"/>
          </a:xfrm>
        </p:spPr>
        <p:txBody>
          <a:bodyPr/>
          <a:lstStyle/>
          <a:p>
            <a:pPr algn="just">
              <a:buNone/>
            </a:pPr>
            <a:r>
              <a:rPr lang="en-US" b="1" u="sng" dirty="0" smtClean="0"/>
              <a:t>Selective Perception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Selective perception People’s selective interpretation of what they see based on their interests, background, experience, and attitudes.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u="sng" dirty="0" smtClean="0"/>
              <a:t>Halo Effect</a:t>
            </a:r>
          </a:p>
          <a:p>
            <a:pPr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	</a:t>
            </a:r>
            <a:r>
              <a:rPr lang="en-US" dirty="0" smtClean="0"/>
              <a:t>Drawing </a:t>
            </a:r>
            <a:r>
              <a:rPr lang="en-US" dirty="0"/>
              <a:t>a </a:t>
            </a:r>
            <a:r>
              <a:rPr lang="en-US" dirty="0" smtClean="0"/>
              <a:t>general impression </a:t>
            </a:r>
            <a:r>
              <a:rPr lang="en-US" dirty="0"/>
              <a:t>of an individual on </a:t>
            </a:r>
            <a:r>
              <a:rPr lang="en-US" dirty="0" smtClean="0"/>
              <a:t>the basis </a:t>
            </a:r>
            <a:r>
              <a:rPr lang="en-US" dirty="0"/>
              <a:t>of a single characteristic.</a:t>
            </a:r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>
              <a:buNone/>
            </a:pPr>
            <a:r>
              <a:rPr lang="en-US" b="1" u="sng" dirty="0" smtClean="0"/>
              <a:t>Contrast Effects</a:t>
            </a:r>
            <a:r>
              <a:rPr lang="en-US" dirty="0" smtClean="0"/>
              <a:t>	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The </a:t>
            </a:r>
            <a:r>
              <a:rPr lang="en-US" dirty="0" smtClean="0"/>
              <a:t>concept that our reaction to one person is often influenced by other people we have recently encountered.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None/>
            </a:pPr>
            <a:r>
              <a:rPr lang="en-US" b="1" u="sng" dirty="0" smtClean="0"/>
              <a:t>Projection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Attributing one’s own characteristics to other people.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>
              <a:buNone/>
            </a:pPr>
            <a:r>
              <a:rPr lang="en-US" b="1" u="sng" dirty="0" smtClean="0"/>
              <a:t>Stereotyping</a:t>
            </a: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Judging someone on the basis of one’s perception of the group to which that person belongs.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None/>
            </a:pPr>
            <a:r>
              <a:rPr lang="en-US" b="1" u="sng" dirty="0" smtClean="0"/>
              <a:t>Prejudice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An unfounded dislike of a person or group based on their belonging to a particular stereotyped group.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Does perception really</a:t>
            </a:r>
            <a:br>
              <a:rPr lang="en-US" b="1" dirty="0" smtClean="0"/>
            </a:br>
            <a:r>
              <a:rPr lang="en-US" b="1" dirty="0" smtClean="0"/>
              <a:t>affect outcomes?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9416"/>
            <a:ext cx="7696200" cy="484632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Self-Fulfilling Prophecy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A concept that proposes a person will behave in ways consistent with how he or she is perceived by others.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 dirty="0" smtClean="0"/>
              <a:t>What is Perception?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	Perception </a:t>
            </a:r>
            <a:r>
              <a:rPr lang="en-US" dirty="0"/>
              <a:t>is the process by which individuals select, organize, and interpret their </a:t>
            </a:r>
            <a:r>
              <a:rPr lang="en-US" dirty="0" smtClean="0"/>
              <a:t>sensory impressions </a:t>
            </a:r>
            <a:r>
              <a:rPr lang="en-US" dirty="0"/>
              <a:t>in order to give meaning to their environment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u="sng" dirty="0" smtClean="0"/>
              <a:t>Perception VS Objective reality</a:t>
            </a:r>
            <a:endParaRPr lang="en-US" u="sng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9416"/>
            <a:ext cx="8153400" cy="5248584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/>
              <a:t>Question Hour?????????</a:t>
            </a:r>
            <a:endParaRPr lang="en-US" sz="4800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Differences of Perception?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262" y="1519237"/>
            <a:ext cx="4181475" cy="3819525"/>
          </a:xfrm>
          <a:prstGeom prst="rect">
            <a:avLst/>
          </a:prstGeom>
        </p:spPr>
      </p:pic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Factors Influencing Perception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u="sng" dirty="0"/>
              <a:t>The Perceiver</a:t>
            </a:r>
          </a:p>
          <a:p>
            <a:pPr>
              <a:buNone/>
            </a:pPr>
            <a:endParaRPr lang="en-US" b="1" dirty="0"/>
          </a:p>
          <a:p>
            <a:pPr algn="just">
              <a:buNone/>
            </a:pPr>
            <a:r>
              <a:rPr lang="en-US" dirty="0"/>
              <a:t>	When an individual (“the perceiver”) looks at something (“the target”) and tries to interpret what he or she sees, that interpretation is heavily influenced by the perceiver’s personal characteristics.</a:t>
            </a:r>
          </a:p>
          <a:p>
            <a:pPr algn="just">
              <a:buNone/>
            </a:pPr>
            <a:endParaRPr lang="en-US" dirty="0"/>
          </a:p>
          <a:p>
            <a:r>
              <a:rPr lang="en-US" dirty="0"/>
              <a:t>Attitudes</a:t>
            </a:r>
          </a:p>
          <a:p>
            <a:endParaRPr lang="en-US" dirty="0"/>
          </a:p>
          <a:p>
            <a:r>
              <a:rPr lang="en-US" dirty="0"/>
              <a:t>Motives</a:t>
            </a:r>
          </a:p>
          <a:p>
            <a:endParaRPr lang="en-US" dirty="0"/>
          </a:p>
          <a:p>
            <a:r>
              <a:rPr lang="en-US" dirty="0"/>
              <a:t>Interests</a:t>
            </a:r>
          </a:p>
          <a:p>
            <a:endParaRPr lang="en-US" dirty="0"/>
          </a:p>
          <a:p>
            <a:r>
              <a:rPr lang="en-US" dirty="0"/>
              <a:t>Experience</a:t>
            </a:r>
          </a:p>
          <a:p>
            <a:endParaRPr lang="en-US" dirty="0"/>
          </a:p>
          <a:p>
            <a:r>
              <a:rPr lang="en-US" dirty="0"/>
              <a:t>Expectations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65" y="4118610"/>
            <a:ext cx="5731135" cy="273939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9416"/>
            <a:ext cx="8610600" cy="532478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246188"/>
      </p:ext>
    </p:extLst>
  </p:cSld>
  <p:clrMapOvr>
    <a:masterClrMapping/>
  </p:clrMapOvr>
  <p:transition spd="slow">
    <p:sndAc>
      <p:stSnd>
        <p:snd r:embed="rId2" name="camera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97075"/>
            <a:ext cx="7239000" cy="4071937"/>
          </a:xfrm>
        </p:spPr>
      </p:pic>
    </p:spTree>
    <p:extLst>
      <p:ext uri="{BB962C8B-B14F-4D97-AF65-F5344CB8AC3E}">
        <p14:creationId xmlns:p14="http://schemas.microsoft.com/office/powerpoint/2010/main" val="919374601"/>
      </p:ext>
    </p:extLst>
  </p:cSld>
  <p:clrMapOvr>
    <a:masterClrMapping/>
  </p:clrMapOvr>
  <p:transition spd="slow">
    <p:sndAc>
      <p:stSnd>
        <p:snd r:embed="rId2" name="camer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Target</a:t>
            </a:r>
          </a:p>
          <a:p>
            <a:pPr algn="just">
              <a:buNone/>
            </a:pPr>
            <a:r>
              <a:rPr lang="en-US" dirty="0"/>
              <a:t>	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A </a:t>
            </a:r>
            <a:r>
              <a:rPr lang="en-US" dirty="0"/>
              <a:t>target’s characteristics can affect what is perceived. Loud people are more likely to </a:t>
            </a:r>
            <a:r>
              <a:rPr lang="en-US" dirty="0" smtClean="0"/>
              <a:t>be noticed </a:t>
            </a:r>
            <a:r>
              <a:rPr lang="en-US" dirty="0"/>
              <a:t>in a group than are quiet ones. So, too, are extremely attractive or </a:t>
            </a:r>
            <a:r>
              <a:rPr lang="en-US" dirty="0" smtClean="0"/>
              <a:t>unattractive individuals</a:t>
            </a:r>
            <a:r>
              <a:rPr lang="en-US" dirty="0"/>
              <a:t>. Novelty, motion, sound, size, and other attributes of a target shape the </a:t>
            </a:r>
            <a:r>
              <a:rPr lang="en-US" dirty="0" smtClean="0"/>
              <a:t>way we </a:t>
            </a:r>
            <a:r>
              <a:rPr lang="en-US" dirty="0"/>
              <a:t>see it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r>
              <a:rPr lang="en-US" dirty="0" smtClean="0"/>
              <a:t>Novelty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Motion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Sounds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Size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Background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Proximity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/>
              <a:t>Situation</a:t>
            </a: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Elements </a:t>
            </a:r>
            <a:r>
              <a:rPr lang="en-US" dirty="0"/>
              <a:t>in the </a:t>
            </a:r>
            <a:r>
              <a:rPr lang="en-US" dirty="0" smtClean="0"/>
              <a:t>surrounding environment </a:t>
            </a:r>
            <a:r>
              <a:rPr lang="en-US" dirty="0"/>
              <a:t>influence our perceptions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Time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Work </a:t>
            </a:r>
            <a:r>
              <a:rPr lang="en-US" dirty="0"/>
              <a:t>setting</a:t>
            </a:r>
          </a:p>
          <a:p>
            <a:endParaRPr lang="en-US" dirty="0" smtClean="0"/>
          </a:p>
          <a:p>
            <a:r>
              <a:rPr lang="en-US" dirty="0" smtClean="0"/>
              <a:t>Social </a:t>
            </a:r>
            <a:r>
              <a:rPr lang="en-US" dirty="0"/>
              <a:t>setting</a:t>
            </a:r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Perceptual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	Attribution Theory 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	</a:t>
            </a:r>
            <a:r>
              <a:rPr lang="en-US" dirty="0" smtClean="0"/>
              <a:t>It explains </a:t>
            </a:r>
            <a:r>
              <a:rPr lang="en-US" dirty="0"/>
              <a:t>how we judge people </a:t>
            </a:r>
            <a:r>
              <a:rPr lang="en-US" dirty="0" smtClean="0"/>
              <a:t>differently, depending </a:t>
            </a:r>
            <a:r>
              <a:rPr lang="en-US" dirty="0"/>
              <a:t>on the cause we attribute to a given </a:t>
            </a:r>
            <a:r>
              <a:rPr lang="en-US" dirty="0" err="1"/>
              <a:t>behaviour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 smtClean="0"/>
              <a:t>	Attribution </a:t>
            </a:r>
            <a:r>
              <a:rPr lang="en-US" dirty="0"/>
              <a:t>theory </a:t>
            </a:r>
            <a:r>
              <a:rPr lang="en-US" dirty="0" smtClean="0"/>
              <a:t>that </a:t>
            </a:r>
            <a:r>
              <a:rPr lang="en-US" dirty="0"/>
              <a:t>when we observe what </a:t>
            </a:r>
            <a:r>
              <a:rPr lang="en-US" dirty="0" smtClean="0"/>
              <a:t>seems to </a:t>
            </a:r>
            <a:r>
              <a:rPr lang="en-US" dirty="0"/>
              <a:t>be atypical </a:t>
            </a:r>
            <a:r>
              <a:rPr lang="en-US" dirty="0" err="1"/>
              <a:t>behaviour</a:t>
            </a:r>
            <a:r>
              <a:rPr lang="en-US" dirty="0"/>
              <a:t> by an </a:t>
            </a:r>
            <a:r>
              <a:rPr lang="en-US" dirty="0" smtClean="0"/>
              <a:t>individual, we </a:t>
            </a:r>
            <a:r>
              <a:rPr lang="en-US" dirty="0"/>
              <a:t>attempt to </a:t>
            </a:r>
            <a:r>
              <a:rPr lang="en-US" dirty="0" smtClean="0"/>
              <a:t>determine whether </a:t>
            </a:r>
            <a:r>
              <a:rPr lang="en-US" dirty="0"/>
              <a:t>it is internally or </a:t>
            </a:r>
            <a:r>
              <a:rPr lang="en-US" dirty="0" smtClean="0"/>
              <a:t>externally caused.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Basically, the theory suggests that when we observe an individual’s </a:t>
            </a:r>
            <a:r>
              <a:rPr lang="en-US" dirty="0" err="1" smtClean="0"/>
              <a:t>behaviour</a:t>
            </a:r>
            <a:r>
              <a:rPr lang="en-US" dirty="0" smtClean="0"/>
              <a:t>, we try to determine whether the individual is responsible for the </a:t>
            </a:r>
            <a:r>
              <a:rPr lang="en-US" dirty="0" err="1" smtClean="0"/>
              <a:t>behaviour</a:t>
            </a:r>
            <a:r>
              <a:rPr lang="en-US" dirty="0" smtClean="0"/>
              <a:t> (the cause is internal), or whether something outside the individual caused the </a:t>
            </a:r>
            <a:r>
              <a:rPr lang="en-US" dirty="0" err="1" smtClean="0"/>
              <a:t>behaviour</a:t>
            </a:r>
            <a:r>
              <a:rPr lang="en-US" dirty="0" smtClean="0"/>
              <a:t> (the cause is external).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723</TotalTime>
  <Words>49</Words>
  <Application>Microsoft Office PowerPoint</Application>
  <PresentationFormat>On-screen Show (4:3)</PresentationFormat>
  <Paragraphs>91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Trebuchet MS</vt:lpstr>
      <vt:lpstr>Wingdings</vt:lpstr>
      <vt:lpstr>Wingdings 2</vt:lpstr>
      <vt:lpstr>Opulent</vt:lpstr>
      <vt:lpstr>Perception in Organizations</vt:lpstr>
      <vt:lpstr>What is Perception? </vt:lpstr>
      <vt:lpstr>Why Differences of Perception?</vt:lpstr>
      <vt:lpstr>Factors Influencing Perception</vt:lpstr>
      <vt:lpstr>PowerPoint Presentation</vt:lpstr>
      <vt:lpstr>PowerPoint Presentation</vt:lpstr>
      <vt:lpstr>PowerPoint Presentation</vt:lpstr>
      <vt:lpstr>PowerPoint Presentation</vt:lpstr>
      <vt:lpstr>Perceptual Errors</vt:lpstr>
      <vt:lpstr>Rules for Determining Attribution</vt:lpstr>
      <vt:lpstr>How Attributes get Distorted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Does perception really affect outcomes?</vt:lpstr>
      <vt:lpstr>Self-Fulfilling Prophecy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Nurul Momen</cp:lastModifiedBy>
  <cp:revision>27</cp:revision>
  <dcterms:created xsi:type="dcterms:W3CDTF">2014-03-30T04:24:58Z</dcterms:created>
  <dcterms:modified xsi:type="dcterms:W3CDTF">2022-12-20T11:45:37Z</dcterms:modified>
</cp:coreProperties>
</file>