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8" r:id="rId3"/>
    <p:sldId id="257" r:id="rId4"/>
    <p:sldId id="258" r:id="rId5"/>
    <p:sldId id="259" r:id="rId6"/>
    <p:sldId id="260" r:id="rId7"/>
    <p:sldId id="279" r:id="rId8"/>
    <p:sldId id="261" r:id="rId9"/>
    <p:sldId id="263" r:id="rId10"/>
    <p:sldId id="281" r:id="rId11"/>
    <p:sldId id="282" r:id="rId12"/>
    <p:sldId id="264" r:id="rId13"/>
    <p:sldId id="265" r:id="rId14"/>
    <p:sldId id="283" r:id="rId15"/>
    <p:sldId id="269" r:id="rId16"/>
    <p:sldId id="270" r:id="rId17"/>
    <p:sldId id="271" r:id="rId18"/>
    <p:sldId id="272" r:id="rId19"/>
    <p:sldId id="273" r:id="rId20"/>
    <p:sldId id="274" r:id="rId21"/>
    <p:sldId id="275" r:id="rId22"/>
    <p:sldId id="276" r:id="rId23"/>
    <p:sldId id="277" r:id="rId24"/>
    <p:sldId id="26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7B02441-ED59-4DEF-86ED-8E7A443FDF1C}"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7B02441-ED59-4DEF-86ED-8E7A443FDF1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wedge/>
    <p:sndAc>
      <p:stSnd>
        <p:snd r:embed="rId1" name="chimes.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C522AC1-3546-46AA-9356-9D37B9F07946}" type="datetimeFigureOut">
              <a:rPr lang="en-US" smtClean="0"/>
              <a:pPr/>
              <a:t>12/21/2022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02441-ED59-4DEF-86ED-8E7A443FDF1C}" type="slidenum">
              <a:rPr lang="en-US" smtClean="0"/>
              <a:pPr/>
              <a:t>‹#›</a:t>
            </a:fld>
            <a:endParaRPr lang="en-US"/>
          </a:p>
        </p:txBody>
      </p:sp>
    </p:spTree>
  </p:cSld>
  <p:clrMapOvr>
    <a:masterClrMapping/>
  </p:clrMapOvr>
  <p:transition spd="slow">
    <p:wedge/>
    <p:sndAc>
      <p:stSnd>
        <p:snd r:embed="rId1" name="chimes.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C522AC1-3546-46AA-9356-9D37B9F07946}" type="datetimeFigureOut">
              <a:rPr lang="en-US" smtClean="0"/>
              <a:pPr/>
              <a:t>12/21/2022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7B02441-ED59-4DEF-86ED-8E7A443FDF1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wedge/>
    <p:sndAc>
      <p:stSnd>
        <p:snd r:embed="rId13" name="chimes.wav"/>
      </p:stSnd>
    </p:sndAc>
  </p:transition>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447799"/>
          </a:xfrm>
        </p:spPr>
        <p:txBody>
          <a:bodyPr>
            <a:normAutofit fontScale="90000"/>
          </a:bodyPr>
          <a:lstStyle/>
          <a:p>
            <a:r>
              <a:rPr lang="en-US" dirty="0" smtClean="0"/>
              <a:t>Personality </a:t>
            </a:r>
            <a:r>
              <a:rPr lang="en-US" smtClean="0"/>
              <a:t>IN organizations</a:t>
            </a:r>
            <a:endParaRPr lang="en-US" dirty="0"/>
          </a:p>
        </p:txBody>
      </p:sp>
      <p:sp>
        <p:nvSpPr>
          <p:cNvPr id="3" name="Subtitle 2"/>
          <p:cNvSpPr>
            <a:spLocks noGrp="1"/>
          </p:cNvSpPr>
          <p:nvPr>
            <p:ph type="subTitle" idx="1"/>
          </p:nvPr>
        </p:nvSpPr>
        <p:spPr>
          <a:xfrm>
            <a:off x="0" y="1752600"/>
            <a:ext cx="9144000" cy="5105400"/>
          </a:xfrm>
        </p:spPr>
        <p:txBody>
          <a:bodyPr/>
          <a:lstStyle/>
          <a:p>
            <a:pPr algn="just"/>
            <a:r>
              <a:rPr lang="en-US" dirty="0" smtClean="0"/>
              <a:t>The stable patterns of </a:t>
            </a:r>
            <a:r>
              <a:rPr lang="en-US" dirty="0" err="1" smtClean="0"/>
              <a:t>behaviour</a:t>
            </a:r>
            <a:r>
              <a:rPr lang="en-US" dirty="0" smtClean="0"/>
              <a:t> and consistent internal states that determine how an individual reacts to and interacts with others.</a:t>
            </a:r>
          </a:p>
          <a:p>
            <a:pPr algn="just"/>
            <a:endParaRPr lang="en-US" dirty="0" smtClean="0"/>
          </a:p>
          <a:p>
            <a:pPr algn="just"/>
            <a:r>
              <a:rPr lang="en-US" dirty="0" smtClean="0"/>
              <a:t>“the dynamic organization within the individual of those psychophysical systems that determine his unique adjustments to his environment.” Gordon </a:t>
            </a:r>
            <a:r>
              <a:rPr lang="en-US" dirty="0" err="1" smtClean="0"/>
              <a:t>Allport</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Myers-Briggs Type Indicator</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809280"/>
            <a:ext cx="8229600" cy="4290364"/>
          </a:xfrm>
        </p:spPr>
      </p:pic>
    </p:spTree>
    <p:extLst>
      <p:ext uri="{BB962C8B-B14F-4D97-AF65-F5344CB8AC3E}">
        <p14:creationId xmlns:p14="http://schemas.microsoft.com/office/powerpoint/2010/main" val="1609382682"/>
      </p:ext>
    </p:extLst>
  </p:cSld>
  <p:clrMapOvr>
    <a:masterClrMapping/>
  </p:clrMapOvr>
  <p:transition spd="slow">
    <p:wedge/>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38739" y="2175358"/>
            <a:ext cx="5466522" cy="3558209"/>
          </a:xfrm>
        </p:spPr>
      </p:pic>
    </p:spTree>
    <p:extLst>
      <p:ext uri="{BB962C8B-B14F-4D97-AF65-F5344CB8AC3E}">
        <p14:creationId xmlns:p14="http://schemas.microsoft.com/office/powerpoint/2010/main" val="446747977"/>
      </p:ext>
    </p:extLst>
  </p:cSld>
  <p:clrMapOvr>
    <a:masterClrMapping/>
  </p:clrMapOvr>
  <p:transition spd="slow">
    <p:wedge/>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257800"/>
          </a:xfrm>
        </p:spPr>
        <p:txBody>
          <a:bodyPr>
            <a:normAutofit fontScale="92500" lnSpcReduction="10000"/>
          </a:bodyPr>
          <a:lstStyle/>
          <a:p>
            <a:pPr algn="just"/>
            <a:r>
              <a:rPr lang="en-US" i="1" dirty="0" smtClean="0"/>
              <a:t>INTJs are visionaries. They usually have original minds and great drive for their </a:t>
            </a:r>
            <a:r>
              <a:rPr lang="en-US" dirty="0" smtClean="0"/>
              <a:t>own ideas and purposes. They are characterized as skeptical, critical, independent, determined, and often stubborn.</a:t>
            </a:r>
          </a:p>
          <a:p>
            <a:pPr algn="just">
              <a:buNone/>
            </a:pPr>
            <a:endParaRPr lang="en-US" dirty="0" smtClean="0"/>
          </a:p>
          <a:p>
            <a:pPr algn="just"/>
            <a:r>
              <a:rPr lang="en-US" i="1" dirty="0" smtClean="0"/>
              <a:t>ESTJs are organizers. They are realistic, logical, analytical, decisive, and have a </a:t>
            </a:r>
            <a:r>
              <a:rPr lang="en-US" dirty="0" smtClean="0"/>
              <a:t>natural head for business or mechanics. They like to organize and run activities.</a:t>
            </a:r>
          </a:p>
          <a:p>
            <a:pPr algn="just">
              <a:buNone/>
            </a:pPr>
            <a:endParaRPr lang="en-US" dirty="0" smtClean="0"/>
          </a:p>
          <a:p>
            <a:pPr algn="just"/>
            <a:r>
              <a:rPr lang="en-US" i="1" dirty="0" smtClean="0"/>
              <a:t>ENTPs are </a:t>
            </a:r>
            <a:r>
              <a:rPr lang="en-US" i="1" dirty="0" err="1" smtClean="0"/>
              <a:t>conceptualizers</a:t>
            </a:r>
            <a:r>
              <a:rPr lang="en-US" i="1" dirty="0" smtClean="0"/>
              <a:t>. They are innovative,  individualistic, versatile, and </a:t>
            </a:r>
            <a:r>
              <a:rPr lang="en-US" dirty="0" smtClean="0"/>
              <a:t>attracted to entrepreneurial ideas. They tend to be resourceful in solving challenging problems but may neglect routine assignments.</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n-US" b="1" dirty="0" smtClean="0"/>
              <a:t>The Big Five Model</a:t>
            </a:r>
            <a:endParaRPr lang="en-US" dirty="0"/>
          </a:p>
        </p:txBody>
      </p:sp>
      <p:sp>
        <p:nvSpPr>
          <p:cNvPr id="3" name="Content Placeholder 2"/>
          <p:cNvSpPr>
            <a:spLocks noGrp="1"/>
          </p:cNvSpPr>
          <p:nvPr>
            <p:ph idx="1"/>
          </p:nvPr>
        </p:nvSpPr>
        <p:spPr>
          <a:xfrm>
            <a:off x="0" y="1600200"/>
            <a:ext cx="9144000" cy="5257800"/>
          </a:xfrm>
        </p:spPr>
        <p:txBody>
          <a:bodyPr>
            <a:normAutofit fontScale="70000" lnSpcReduction="20000"/>
          </a:bodyPr>
          <a:lstStyle/>
          <a:p>
            <a:pPr algn="just"/>
            <a:r>
              <a:rPr lang="en-US" b="1" i="1" dirty="0" smtClean="0"/>
              <a:t>Extraversion. This dimension captures a person’s comfort level with relationships. </a:t>
            </a:r>
            <a:r>
              <a:rPr lang="en-US" dirty="0" smtClean="0"/>
              <a:t>Extraverted individuals are sociable, talkative, and assertive.</a:t>
            </a:r>
          </a:p>
          <a:p>
            <a:pPr algn="just">
              <a:buNone/>
            </a:pPr>
            <a:endParaRPr lang="en-US" dirty="0" smtClean="0"/>
          </a:p>
          <a:p>
            <a:pPr algn="just"/>
            <a:r>
              <a:rPr lang="en-US" b="1" i="1" dirty="0" smtClean="0"/>
              <a:t>Agreeableness. This dimension refers to how readily a person will go along </a:t>
            </a:r>
            <a:r>
              <a:rPr lang="en-US" dirty="0" smtClean="0"/>
              <a:t>with others. Highly agreeable people are good-natured, cooperative, warm,  and trusting.</a:t>
            </a:r>
          </a:p>
          <a:p>
            <a:pPr algn="just">
              <a:buNone/>
            </a:pPr>
            <a:endParaRPr lang="en-US" dirty="0" smtClean="0"/>
          </a:p>
          <a:p>
            <a:pPr algn="just"/>
            <a:r>
              <a:rPr lang="en-US" b="1" i="1" dirty="0" smtClean="0"/>
              <a:t>Conscientiousness. This dimension is a measure of a person’s reliability. People </a:t>
            </a:r>
            <a:r>
              <a:rPr lang="en-US" dirty="0" smtClean="0"/>
              <a:t>who score high on conscientiousness are responsible, dependable, persistent,  and achievement-oriented.</a:t>
            </a:r>
          </a:p>
          <a:p>
            <a:pPr algn="just">
              <a:buNone/>
            </a:pPr>
            <a:endParaRPr lang="en-US" dirty="0" smtClean="0"/>
          </a:p>
          <a:p>
            <a:pPr algn="just"/>
            <a:r>
              <a:rPr lang="en-US" b="1" i="1" dirty="0" smtClean="0"/>
              <a:t>Emotional stability. This dimension taps a person’s ability to withstand stress. </a:t>
            </a:r>
            <a:r>
              <a:rPr lang="en-US" dirty="0" smtClean="0"/>
              <a:t>People high on emotional stability are calm, self-confident, and secure.</a:t>
            </a:r>
          </a:p>
          <a:p>
            <a:pPr algn="just">
              <a:buNone/>
            </a:pPr>
            <a:endParaRPr lang="en-US" dirty="0" smtClean="0"/>
          </a:p>
          <a:p>
            <a:pPr algn="just"/>
            <a:r>
              <a:rPr lang="en-US" b="1" i="1" dirty="0" smtClean="0"/>
              <a:t>Openness to experience. The final dimension addresses a person’s range of </a:t>
            </a:r>
            <a:r>
              <a:rPr lang="en-US" dirty="0" smtClean="0"/>
              <a:t>interests and fascination with novelty. People high on openness to  experience are imaginative, artistically sensitive, and intellectual.</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430919" y="1600200"/>
            <a:ext cx="4282162" cy="4708525"/>
          </a:xfrm>
        </p:spPr>
      </p:pic>
    </p:spTree>
    <p:extLst>
      <p:ext uri="{BB962C8B-B14F-4D97-AF65-F5344CB8AC3E}">
        <p14:creationId xmlns:p14="http://schemas.microsoft.com/office/powerpoint/2010/main" val="2671369561"/>
      </p:ext>
    </p:extLst>
  </p:cSld>
  <p:clrMapOvr>
    <a:masterClrMapping/>
  </p:clrMapOvr>
  <p:transition spd="slow">
    <p:wedge/>
    <p:sndAc>
      <p:stSnd>
        <p:snd r:embed="rId2" name="chimes.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Major Personality Attributes Influencing OB</a:t>
            </a:r>
            <a:endParaRPr lang="en-US" dirty="0"/>
          </a:p>
        </p:txBody>
      </p:sp>
      <p:sp>
        <p:nvSpPr>
          <p:cNvPr id="3" name="Content Placeholder 2"/>
          <p:cNvSpPr>
            <a:spLocks noGrp="1"/>
          </p:cNvSpPr>
          <p:nvPr>
            <p:ph idx="1"/>
          </p:nvPr>
        </p:nvSpPr>
        <p:spPr>
          <a:xfrm>
            <a:off x="0" y="1600200"/>
            <a:ext cx="9144000" cy="5257800"/>
          </a:xfrm>
        </p:spPr>
        <p:txBody>
          <a:bodyPr>
            <a:normAutofit fontScale="77500" lnSpcReduction="20000"/>
          </a:bodyPr>
          <a:lstStyle/>
          <a:p>
            <a:endParaRPr lang="en-US" b="1" dirty="0" smtClean="0"/>
          </a:p>
          <a:p>
            <a:pPr algn="just">
              <a:buNone/>
            </a:pPr>
            <a:r>
              <a:rPr lang="en-US" b="1" dirty="0" smtClean="0"/>
              <a:t>	</a:t>
            </a:r>
            <a:r>
              <a:rPr lang="en-US" b="1" u="sng" dirty="0" smtClean="0"/>
              <a:t>Locus </a:t>
            </a:r>
            <a:r>
              <a:rPr lang="en-US" b="1" u="sng" dirty="0"/>
              <a:t>of </a:t>
            </a:r>
            <a:r>
              <a:rPr lang="en-US" b="1" u="sng" dirty="0" smtClean="0"/>
              <a:t>Control</a:t>
            </a:r>
          </a:p>
          <a:p>
            <a:pPr algn="just">
              <a:buNone/>
            </a:pPr>
            <a:endParaRPr lang="en-US" b="1" dirty="0" smtClean="0"/>
          </a:p>
          <a:p>
            <a:pPr algn="just"/>
            <a:r>
              <a:rPr lang="en-US" dirty="0"/>
              <a:t>A person’s perception of the source of his </a:t>
            </a:r>
            <a:r>
              <a:rPr lang="en-US" dirty="0" smtClean="0"/>
              <a:t>or her </a:t>
            </a:r>
            <a:r>
              <a:rPr lang="en-US" dirty="0"/>
              <a:t>fate is termed locus of control</a:t>
            </a:r>
            <a:r>
              <a:rPr lang="en-US" dirty="0" smtClean="0"/>
              <a:t>.</a:t>
            </a:r>
          </a:p>
          <a:p>
            <a:pPr algn="just"/>
            <a:endParaRPr lang="en-US" b="1" dirty="0"/>
          </a:p>
          <a:p>
            <a:pPr algn="just"/>
            <a:r>
              <a:rPr lang="en-US" b="1" dirty="0" smtClean="0"/>
              <a:t>External</a:t>
            </a:r>
          </a:p>
          <a:p>
            <a:pPr algn="just">
              <a:buNone/>
            </a:pPr>
            <a:endParaRPr lang="en-US" b="1" dirty="0" smtClean="0"/>
          </a:p>
          <a:p>
            <a:pPr algn="just">
              <a:buNone/>
            </a:pPr>
            <a:r>
              <a:rPr lang="en-US" dirty="0" smtClean="0"/>
              <a:t>	Who </a:t>
            </a:r>
            <a:r>
              <a:rPr lang="en-US" dirty="0"/>
              <a:t>see their lives as being controlled by </a:t>
            </a:r>
            <a:r>
              <a:rPr lang="en-US" dirty="0" smtClean="0"/>
              <a:t>outside forces</a:t>
            </a:r>
            <a:r>
              <a:rPr lang="en-US" dirty="0"/>
              <a:t>, have been called externals</a:t>
            </a:r>
            <a:endParaRPr lang="en-US" dirty="0" smtClean="0"/>
          </a:p>
          <a:p>
            <a:pPr algn="just">
              <a:buNone/>
            </a:pPr>
            <a:endParaRPr lang="en-US" b="1" dirty="0" smtClean="0"/>
          </a:p>
          <a:p>
            <a:pPr algn="just"/>
            <a:r>
              <a:rPr lang="en-US" b="1" dirty="0" smtClean="0"/>
              <a:t>Internal </a:t>
            </a:r>
          </a:p>
          <a:p>
            <a:pPr algn="just">
              <a:buNone/>
            </a:pPr>
            <a:endParaRPr lang="en-US" b="1" dirty="0" smtClean="0"/>
          </a:p>
          <a:p>
            <a:pPr algn="just">
              <a:buNone/>
            </a:pPr>
            <a:r>
              <a:rPr lang="en-US" dirty="0" smtClean="0"/>
              <a:t>	The </a:t>
            </a:r>
            <a:r>
              <a:rPr lang="en-US" dirty="0"/>
              <a:t>degree </a:t>
            </a:r>
            <a:r>
              <a:rPr lang="en-US" dirty="0" smtClean="0"/>
              <a:t>to which </a:t>
            </a:r>
            <a:r>
              <a:rPr lang="en-US" dirty="0"/>
              <a:t>people believe they are </a:t>
            </a:r>
            <a:r>
              <a:rPr lang="en-US" dirty="0" smtClean="0"/>
              <a:t>in control </a:t>
            </a:r>
            <a:r>
              <a:rPr lang="en-US" dirty="0"/>
              <a:t>of their own fates</a:t>
            </a:r>
            <a:r>
              <a:rPr lang="en-US" dirty="0" smtClean="0"/>
              <a:t>.</a:t>
            </a:r>
          </a:p>
          <a:p>
            <a:pPr>
              <a:buNone/>
            </a:pPr>
            <a:endParaRPr lang="en-US" dirty="0" smtClean="0"/>
          </a:p>
          <a:p>
            <a:pPr>
              <a:buNone/>
            </a:pP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067800" cy="5257800"/>
          </a:xfrm>
        </p:spPr>
        <p:txBody>
          <a:bodyPr/>
          <a:lstStyle/>
          <a:p>
            <a:pPr>
              <a:buNone/>
            </a:pPr>
            <a:r>
              <a:rPr lang="en-US" b="1" dirty="0" smtClean="0"/>
              <a:t>	</a:t>
            </a:r>
            <a:r>
              <a:rPr lang="en-US" b="1" u="sng" dirty="0" smtClean="0"/>
              <a:t>Machiavellianism</a:t>
            </a:r>
          </a:p>
          <a:p>
            <a:endParaRPr lang="en-US" b="1" dirty="0" smtClean="0"/>
          </a:p>
          <a:p>
            <a:pPr algn="just">
              <a:buNone/>
            </a:pPr>
            <a:r>
              <a:rPr lang="en-US" dirty="0" smtClean="0"/>
              <a:t>	The </a:t>
            </a:r>
            <a:r>
              <a:rPr lang="en-US" dirty="0"/>
              <a:t>degree </a:t>
            </a:r>
            <a:r>
              <a:rPr lang="en-US" dirty="0" smtClean="0"/>
              <a:t>to which </a:t>
            </a:r>
            <a:r>
              <a:rPr lang="en-US" dirty="0"/>
              <a:t>an individual is </a:t>
            </a:r>
            <a:r>
              <a:rPr lang="en-US" dirty="0" smtClean="0"/>
              <a:t>pragmatic, maintains </a:t>
            </a:r>
            <a:r>
              <a:rPr lang="en-US" dirty="0"/>
              <a:t>emotional distance, </a:t>
            </a:r>
            <a:r>
              <a:rPr lang="en-US" dirty="0" smtClean="0"/>
              <a:t>and believes </a:t>
            </a:r>
            <a:r>
              <a:rPr lang="en-US" dirty="0"/>
              <a:t>that ends can justify means.</a:t>
            </a:r>
          </a:p>
        </p:txBody>
      </p:sp>
    </p:spTree>
  </p:cSld>
  <p:clrMapOvr>
    <a:masterClrMapping/>
  </p:clrMapOvr>
  <p:transition spd="slow">
    <p:wedge/>
    <p:sndAc>
      <p:stSnd>
        <p:snd r:embed="rId2" name="chimes.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257800"/>
          </a:xfrm>
        </p:spPr>
        <p:txBody>
          <a:bodyPr/>
          <a:lstStyle/>
          <a:p>
            <a:pPr>
              <a:buNone/>
            </a:pPr>
            <a:r>
              <a:rPr lang="en-US" b="1" dirty="0" smtClean="0"/>
              <a:t>	</a:t>
            </a:r>
            <a:r>
              <a:rPr lang="en-US" b="1" u="sng" dirty="0" smtClean="0"/>
              <a:t>Self-Esteem</a:t>
            </a:r>
          </a:p>
          <a:p>
            <a:endParaRPr lang="en-US" b="1" dirty="0"/>
          </a:p>
          <a:p>
            <a:pPr algn="just">
              <a:buNone/>
            </a:pPr>
            <a:r>
              <a:rPr lang="en-US" dirty="0" smtClean="0"/>
              <a:t>	The </a:t>
            </a:r>
            <a:r>
              <a:rPr lang="en-US" dirty="0"/>
              <a:t>degree to </a:t>
            </a:r>
            <a:r>
              <a:rPr lang="en-US" dirty="0" smtClean="0"/>
              <a:t>which individuals </a:t>
            </a:r>
            <a:r>
              <a:rPr lang="en-US" dirty="0"/>
              <a:t>like or dislike themselves.</a:t>
            </a:r>
          </a:p>
        </p:txBody>
      </p:sp>
    </p:spTree>
  </p:cSld>
  <p:clrMapOvr>
    <a:masterClrMapping/>
  </p:clrMapOvr>
  <p:transition spd="slow">
    <p:wedge/>
    <p:sndAc>
      <p:stSnd>
        <p:snd r:embed="rId2" name="chimes.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p:spPr>
        <p:txBody>
          <a:bodyPr>
            <a:normAutofit fontScale="90000"/>
          </a:bodyPr>
          <a:lstStyle/>
          <a:p>
            <a:r>
              <a:rPr lang="en-US" b="1" dirty="0" err="1" smtClean="0"/>
              <a:t>Branden’s</a:t>
            </a:r>
            <a:r>
              <a:rPr lang="en-US" b="1" dirty="0" smtClean="0"/>
              <a:t> Six Pillars of Self-Esteem</a:t>
            </a:r>
            <a:endParaRPr lang="en-US" dirty="0"/>
          </a:p>
        </p:txBody>
      </p:sp>
      <p:sp>
        <p:nvSpPr>
          <p:cNvPr id="3" name="Content Placeholder 2"/>
          <p:cNvSpPr>
            <a:spLocks noGrp="1"/>
          </p:cNvSpPr>
          <p:nvPr>
            <p:ph idx="1"/>
          </p:nvPr>
        </p:nvSpPr>
        <p:spPr>
          <a:xfrm>
            <a:off x="0" y="1143000"/>
            <a:ext cx="9144000" cy="5715000"/>
          </a:xfrm>
        </p:spPr>
        <p:txBody>
          <a:bodyPr>
            <a:normAutofit fontScale="85000" lnSpcReduction="20000"/>
          </a:bodyPr>
          <a:lstStyle/>
          <a:p>
            <a:pPr algn="just"/>
            <a:r>
              <a:rPr lang="en-US" i="1" dirty="0" smtClean="0"/>
              <a:t>Living </a:t>
            </a:r>
            <a:r>
              <a:rPr lang="en-US" i="1" dirty="0"/>
              <a:t>consciously: Be aware of everything that affects your values and goals, and act with awareness</a:t>
            </a:r>
            <a:r>
              <a:rPr lang="en-US" i="1" dirty="0" smtClean="0"/>
              <a:t>.</a:t>
            </a:r>
          </a:p>
          <a:p>
            <a:pPr algn="just">
              <a:buNone/>
            </a:pPr>
            <a:endParaRPr lang="en-US" i="1" dirty="0"/>
          </a:p>
          <a:p>
            <a:pPr algn="just"/>
            <a:r>
              <a:rPr lang="en-US" i="1" dirty="0" smtClean="0"/>
              <a:t>Self-acceptance</a:t>
            </a:r>
            <a:r>
              <a:rPr lang="en-US" i="1" dirty="0"/>
              <a:t>: Accept who you are without criticism and judgment</a:t>
            </a:r>
            <a:r>
              <a:rPr lang="en-US" i="1" dirty="0" smtClean="0"/>
              <a:t>.</a:t>
            </a:r>
          </a:p>
          <a:p>
            <a:pPr algn="just">
              <a:buNone/>
            </a:pPr>
            <a:endParaRPr lang="en-US" i="1" dirty="0"/>
          </a:p>
          <a:p>
            <a:pPr algn="just"/>
            <a:r>
              <a:rPr lang="en-US" i="1" dirty="0" smtClean="0"/>
              <a:t>Personal </a:t>
            </a:r>
            <a:r>
              <a:rPr lang="en-US" i="1" dirty="0"/>
              <a:t>responsibility: Take responsibility for the decisions you make and the things you do</a:t>
            </a:r>
            <a:r>
              <a:rPr lang="en-US" i="1" dirty="0" smtClean="0"/>
              <a:t>.</a:t>
            </a:r>
          </a:p>
          <a:p>
            <a:pPr algn="just">
              <a:buNone/>
            </a:pPr>
            <a:endParaRPr lang="en-US" i="1" dirty="0"/>
          </a:p>
          <a:p>
            <a:pPr algn="just"/>
            <a:r>
              <a:rPr lang="en-US" i="1" dirty="0" smtClean="0"/>
              <a:t>Self-assertiveness</a:t>
            </a:r>
            <a:r>
              <a:rPr lang="en-US" i="1" dirty="0"/>
              <a:t>: </a:t>
            </a:r>
            <a:r>
              <a:rPr lang="en-US" i="1" dirty="0" err="1"/>
              <a:t>Honour</a:t>
            </a:r>
            <a:r>
              <a:rPr lang="en-US" i="1" dirty="0"/>
              <a:t> your wants, needs, and values, and don't be afraid to speak up for things that are </a:t>
            </a:r>
            <a:r>
              <a:rPr lang="en-US" i="1" dirty="0" smtClean="0"/>
              <a:t>important </a:t>
            </a:r>
            <a:r>
              <a:rPr lang="en-US" dirty="0" smtClean="0"/>
              <a:t>to </a:t>
            </a:r>
            <a:r>
              <a:rPr lang="en-US" dirty="0"/>
              <a:t>you</a:t>
            </a:r>
            <a:r>
              <a:rPr lang="en-US" dirty="0" smtClean="0"/>
              <a:t>.</a:t>
            </a:r>
          </a:p>
          <a:p>
            <a:pPr algn="just">
              <a:buNone/>
            </a:pPr>
            <a:endParaRPr lang="en-US" dirty="0"/>
          </a:p>
          <a:p>
            <a:pPr algn="just"/>
            <a:r>
              <a:rPr lang="en-US" i="1" dirty="0" smtClean="0"/>
              <a:t>Living </a:t>
            </a:r>
            <a:r>
              <a:rPr lang="en-US" i="1" dirty="0"/>
              <a:t>purposefully: Develop short- and long-term goals, and make realistic plans to achieve your goals</a:t>
            </a:r>
            <a:r>
              <a:rPr lang="en-US" i="1" dirty="0" smtClean="0"/>
              <a:t>.</a:t>
            </a:r>
          </a:p>
          <a:p>
            <a:pPr algn="just">
              <a:buNone/>
            </a:pPr>
            <a:endParaRPr lang="en-US" i="1" dirty="0"/>
          </a:p>
          <a:p>
            <a:pPr algn="just"/>
            <a:r>
              <a:rPr lang="en-US" i="1" dirty="0" smtClean="0"/>
              <a:t>Personal </a:t>
            </a:r>
            <a:r>
              <a:rPr lang="en-US" i="1" dirty="0"/>
              <a:t>integrity: Live up to your word and your values.</a:t>
            </a:r>
            <a:endParaRPr lang="en-US" dirty="0"/>
          </a:p>
        </p:txBody>
      </p:sp>
    </p:spTree>
  </p:cSld>
  <p:clrMapOvr>
    <a:masterClrMapping/>
  </p:clrMapOvr>
  <p:transition spd="slow">
    <p:wedge/>
    <p:sndAc>
      <p:stSnd>
        <p:snd r:embed="rId2" name="chimes.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181600"/>
          </a:xfrm>
        </p:spPr>
        <p:txBody>
          <a:bodyPr/>
          <a:lstStyle/>
          <a:p>
            <a:pPr>
              <a:buNone/>
            </a:pPr>
            <a:r>
              <a:rPr lang="en-US" b="1" u="sng" dirty="0" smtClean="0"/>
              <a:t>Self-Monitoring</a:t>
            </a:r>
          </a:p>
          <a:p>
            <a:endParaRPr lang="en-US" b="1" dirty="0"/>
          </a:p>
          <a:p>
            <a:pPr algn="just">
              <a:buNone/>
            </a:pPr>
            <a:r>
              <a:rPr lang="en-US" dirty="0" smtClean="0"/>
              <a:t>	A personality trait </a:t>
            </a:r>
            <a:r>
              <a:rPr lang="en-US" dirty="0"/>
              <a:t>that measures an </a:t>
            </a:r>
            <a:r>
              <a:rPr lang="en-US" dirty="0" smtClean="0"/>
              <a:t>individual’s ability </a:t>
            </a:r>
            <a:r>
              <a:rPr lang="en-US" dirty="0"/>
              <a:t>to adjust </a:t>
            </a:r>
            <a:r>
              <a:rPr lang="en-US" dirty="0" err="1"/>
              <a:t>behaviour</a:t>
            </a:r>
            <a:r>
              <a:rPr lang="en-US" dirty="0"/>
              <a:t> to </a:t>
            </a:r>
            <a:r>
              <a:rPr lang="en-US" dirty="0" smtClean="0"/>
              <a:t>external, situational </a:t>
            </a:r>
            <a:r>
              <a:rPr lang="en-US" dirty="0"/>
              <a:t>factors.</a:t>
            </a:r>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Personality Traits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639887"/>
            <a:ext cx="8229600" cy="4629150"/>
          </a:xfrm>
        </p:spPr>
      </p:pic>
    </p:spTree>
    <p:extLst>
      <p:ext uri="{BB962C8B-B14F-4D97-AF65-F5344CB8AC3E}">
        <p14:creationId xmlns:p14="http://schemas.microsoft.com/office/powerpoint/2010/main" val="1717340104"/>
      </p:ext>
    </p:extLst>
  </p:cSld>
  <p:clrMapOvr>
    <a:masterClrMapping/>
  </p:clrMapOvr>
  <p:transition spd="slow">
    <p:wedge/>
    <p:sndAc>
      <p:stSnd>
        <p:snd r:embed="rId2" name="chimes.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1600200"/>
            <a:ext cx="9220200" cy="5181600"/>
          </a:xfrm>
        </p:spPr>
        <p:txBody>
          <a:bodyPr/>
          <a:lstStyle/>
          <a:p>
            <a:pPr>
              <a:buNone/>
            </a:pPr>
            <a:r>
              <a:rPr lang="en-US" dirty="0" smtClean="0"/>
              <a:t>	</a:t>
            </a:r>
            <a:r>
              <a:rPr lang="en-US" u="sng" dirty="0" smtClean="0"/>
              <a:t>Risk Taking</a:t>
            </a:r>
          </a:p>
          <a:p>
            <a:pPr>
              <a:buNone/>
            </a:pPr>
            <a:endParaRPr lang="en-US" u="sng" dirty="0" smtClean="0"/>
          </a:p>
          <a:p>
            <a:pPr>
              <a:buNone/>
            </a:pPr>
            <a:r>
              <a:rPr lang="en-US" dirty="0" smtClean="0"/>
              <a:t>People differ in their willingness to take chances.</a:t>
            </a:r>
            <a:endParaRPr lang="en-US" u="sng"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181600"/>
          </a:xfrm>
        </p:spPr>
        <p:txBody>
          <a:bodyPr/>
          <a:lstStyle/>
          <a:p>
            <a:pPr>
              <a:buNone/>
            </a:pPr>
            <a:r>
              <a:rPr lang="en-US" b="1" dirty="0" smtClean="0"/>
              <a:t>	</a:t>
            </a:r>
            <a:r>
              <a:rPr lang="en-US" b="1" u="sng" dirty="0" smtClean="0"/>
              <a:t>Proactive Personality</a:t>
            </a:r>
          </a:p>
          <a:p>
            <a:pPr>
              <a:buNone/>
            </a:pPr>
            <a:endParaRPr lang="en-US" b="1" dirty="0"/>
          </a:p>
          <a:p>
            <a:pPr algn="just">
              <a:buNone/>
            </a:pPr>
            <a:r>
              <a:rPr lang="en-US" dirty="0" smtClean="0"/>
              <a:t>	A person who </a:t>
            </a:r>
            <a:r>
              <a:rPr lang="en-US" dirty="0"/>
              <a:t>identifies opportunities, </a:t>
            </a:r>
            <a:r>
              <a:rPr lang="en-US" dirty="0" smtClean="0"/>
              <a:t>shows initiative</a:t>
            </a:r>
            <a:r>
              <a:rPr lang="en-US" dirty="0"/>
              <a:t>, takes action, and </a:t>
            </a:r>
            <a:r>
              <a:rPr lang="en-US" dirty="0" smtClean="0"/>
              <a:t>perseveres until </a:t>
            </a:r>
            <a:r>
              <a:rPr lang="en-US" dirty="0"/>
              <a:t>meaningful </a:t>
            </a:r>
            <a:r>
              <a:rPr lang="en-US" dirty="0" smtClean="0"/>
              <a:t>change occurs</a:t>
            </a:r>
            <a:r>
              <a:rPr lang="en-US" dirty="0"/>
              <a:t>.</a:t>
            </a:r>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smtClean="0"/>
              <a:t>	</a:t>
            </a:r>
            <a:r>
              <a:rPr lang="en-US" b="1" u="sng" dirty="0" smtClean="0"/>
              <a:t>Personality </a:t>
            </a:r>
            <a:r>
              <a:rPr lang="en-US" b="1" u="sng" dirty="0"/>
              <a:t>and National Culture</a:t>
            </a:r>
            <a:endParaRPr lang="en-US" u="sng"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 A and Type B Personalities</a:t>
            </a:r>
            <a:endParaRPr lang="en-US" dirty="0"/>
          </a:p>
        </p:txBody>
      </p:sp>
      <p:sp>
        <p:nvSpPr>
          <p:cNvPr id="3" name="Content Placeholder 2"/>
          <p:cNvSpPr>
            <a:spLocks noGrp="1"/>
          </p:cNvSpPr>
          <p:nvPr>
            <p:ph idx="1"/>
          </p:nvPr>
        </p:nvSpPr>
        <p:spPr/>
        <p:txBody>
          <a:bodyPr>
            <a:normAutofit fontScale="47500" lnSpcReduction="20000"/>
          </a:bodyPr>
          <a:lstStyle/>
          <a:p>
            <a:pPr>
              <a:buNone/>
            </a:pPr>
            <a:r>
              <a:rPr lang="en-US" b="1" u="sng" dirty="0" smtClean="0"/>
              <a:t>Type A</a:t>
            </a:r>
          </a:p>
          <a:p>
            <a:pPr>
              <a:buNone/>
            </a:pPr>
            <a:endParaRPr lang="en-US" b="1" u="sng" dirty="0" smtClean="0"/>
          </a:p>
          <a:p>
            <a:r>
              <a:rPr lang="en-US" dirty="0" smtClean="0"/>
              <a:t>Are always moving, walking, and eating rapidly</a:t>
            </a:r>
          </a:p>
          <a:p>
            <a:endParaRPr lang="en-US" dirty="0" smtClean="0"/>
          </a:p>
          <a:p>
            <a:r>
              <a:rPr lang="en-US" dirty="0" smtClean="0"/>
              <a:t>Strive to think or do two or more things at once</a:t>
            </a:r>
          </a:p>
          <a:p>
            <a:endParaRPr lang="en-US" dirty="0" smtClean="0"/>
          </a:p>
          <a:p>
            <a:r>
              <a:rPr lang="en-US" dirty="0" smtClean="0"/>
              <a:t>Cannot cope with leisure time</a:t>
            </a:r>
          </a:p>
          <a:p>
            <a:endParaRPr lang="en-US" dirty="0" smtClean="0"/>
          </a:p>
          <a:p>
            <a:r>
              <a:rPr lang="en-US" dirty="0" smtClean="0"/>
              <a:t>Are obsessed with numbers, measuring their success in terms of how many or how much of everything they acquire</a:t>
            </a:r>
          </a:p>
          <a:p>
            <a:endParaRPr lang="en-US" dirty="0" smtClean="0"/>
          </a:p>
          <a:p>
            <a:pPr>
              <a:buNone/>
            </a:pPr>
            <a:r>
              <a:rPr lang="en-US" b="1" u="sng" dirty="0" smtClean="0"/>
              <a:t>Type B</a:t>
            </a:r>
          </a:p>
          <a:p>
            <a:pPr>
              <a:buNone/>
            </a:pPr>
            <a:endParaRPr lang="en-US" b="1" u="sng" dirty="0" smtClean="0"/>
          </a:p>
          <a:p>
            <a:r>
              <a:rPr lang="en-US" dirty="0" smtClean="0"/>
              <a:t>Never suffer from a sense of time urgency with its accompanying impatience</a:t>
            </a:r>
          </a:p>
          <a:p>
            <a:endParaRPr lang="en-US" dirty="0" smtClean="0"/>
          </a:p>
          <a:p>
            <a:r>
              <a:rPr lang="en-US" dirty="0" smtClean="0"/>
              <a:t>Feel no need to display or discuss either their achievements or accomplishments unless such exposure is demanded by the situation</a:t>
            </a:r>
          </a:p>
          <a:p>
            <a:endParaRPr lang="en-US" dirty="0" smtClean="0"/>
          </a:p>
          <a:p>
            <a:r>
              <a:rPr lang="en-US" dirty="0" smtClean="0"/>
              <a:t>Play for fun and relaxation, rather than to exhibit their superiority at any cost</a:t>
            </a:r>
          </a:p>
          <a:p>
            <a:endParaRPr lang="en-US" smtClean="0"/>
          </a:p>
          <a:p>
            <a:r>
              <a:rPr lang="en-US" smtClean="0"/>
              <a:t>Can </a:t>
            </a:r>
            <a:r>
              <a:rPr lang="en-US" dirty="0" smtClean="0"/>
              <a:t>relax without guilt</a:t>
            </a:r>
            <a:endParaRPr lang="en-US" dirty="0"/>
          </a:p>
        </p:txBody>
      </p:sp>
    </p:spTree>
  </p:cSld>
  <p:clrMapOvr>
    <a:masterClrMapping/>
  </p:clrMapOvr>
  <p:transition spd="slow">
    <p:wipe dir="u"/>
    <p:sndAc>
      <p:stSnd>
        <p:snd r:embed="rId2" name="breeze.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Question Hour</a:t>
            </a:r>
            <a:endParaRPr lang="en-US"/>
          </a:p>
        </p:txBody>
      </p:sp>
    </p:spTree>
  </p:cSld>
  <p:clrMapOvr>
    <a:masterClrMapping/>
  </p:clrMapOvr>
  <p:transition spd="slow">
    <p:wedg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Personality Determinants</a:t>
            </a:r>
            <a:endParaRPr lang="en-US" dirty="0"/>
          </a:p>
        </p:txBody>
      </p:sp>
      <p:sp>
        <p:nvSpPr>
          <p:cNvPr id="3" name="Content Placeholder 2"/>
          <p:cNvSpPr>
            <a:spLocks noGrp="1"/>
          </p:cNvSpPr>
          <p:nvPr>
            <p:ph idx="1"/>
          </p:nvPr>
        </p:nvSpPr>
        <p:spPr>
          <a:xfrm>
            <a:off x="0" y="1600200"/>
            <a:ext cx="9144000" cy="5257800"/>
          </a:xfrm>
        </p:spPr>
        <p:txBody>
          <a:bodyPr/>
          <a:lstStyle/>
          <a:p>
            <a:pPr algn="just">
              <a:buNone/>
            </a:pPr>
            <a:r>
              <a:rPr lang="en-US" dirty="0" smtClean="0"/>
              <a:t>Birth</a:t>
            </a:r>
          </a:p>
          <a:p>
            <a:pPr algn="just">
              <a:buNone/>
            </a:pPr>
            <a:endParaRPr lang="en-US" dirty="0" smtClean="0"/>
          </a:p>
          <a:p>
            <a:pPr algn="just">
              <a:buNone/>
            </a:pPr>
            <a:r>
              <a:rPr lang="en-US" dirty="0" smtClean="0"/>
              <a:t>Environment</a:t>
            </a:r>
          </a:p>
          <a:p>
            <a:pPr algn="just">
              <a:buNone/>
            </a:pPr>
            <a:endParaRPr lang="en-US" dirty="0" smtClean="0"/>
          </a:p>
          <a:p>
            <a:pPr algn="just">
              <a:buNone/>
            </a:pPr>
            <a:r>
              <a:rPr lang="en-US" dirty="0" smtClean="0"/>
              <a:t>Situation</a:t>
            </a:r>
          </a:p>
          <a:p>
            <a:pPr algn="just">
              <a:buNone/>
            </a:pP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Factors Influences Personality</a:t>
            </a:r>
            <a:endParaRPr lang="en-US" dirty="0"/>
          </a:p>
        </p:txBody>
      </p:sp>
      <p:sp>
        <p:nvSpPr>
          <p:cNvPr id="3" name="Content Placeholder 2"/>
          <p:cNvSpPr>
            <a:spLocks noGrp="1"/>
          </p:cNvSpPr>
          <p:nvPr>
            <p:ph idx="1"/>
          </p:nvPr>
        </p:nvSpPr>
        <p:spPr>
          <a:xfrm>
            <a:off x="0" y="1600200"/>
            <a:ext cx="9144000" cy="5257800"/>
          </a:xfrm>
        </p:spPr>
        <p:txBody>
          <a:bodyPr>
            <a:normAutofit/>
          </a:bodyPr>
          <a:lstStyle/>
          <a:p>
            <a:pPr>
              <a:buNone/>
            </a:pPr>
            <a:r>
              <a:rPr lang="en-US" b="1" dirty="0" smtClean="0"/>
              <a:t>	</a:t>
            </a:r>
            <a:r>
              <a:rPr lang="en-US" b="1" u="sng" dirty="0" smtClean="0"/>
              <a:t>Heredity</a:t>
            </a:r>
          </a:p>
          <a:p>
            <a:pPr>
              <a:buNone/>
            </a:pPr>
            <a:endParaRPr lang="en-US" b="1" u="sng" dirty="0" smtClean="0"/>
          </a:p>
          <a:p>
            <a:pPr algn="just">
              <a:buNone/>
            </a:pPr>
            <a:r>
              <a:rPr lang="en-US" dirty="0" smtClean="0"/>
              <a:t>	Physical stature, facial attractiveness, gender, temperament, muscle composition and reflexes, energy level, and biological rhythms are characteristics that are generally considered to be either completely or largely influenced by your parents’ biological, physiological, and inherent psychological makeup.</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181600"/>
          </a:xfrm>
        </p:spPr>
        <p:txBody>
          <a:bodyPr/>
          <a:lstStyle/>
          <a:p>
            <a:pPr>
              <a:buNone/>
            </a:pPr>
            <a:r>
              <a:rPr lang="en-US" b="1" dirty="0" smtClean="0"/>
              <a:t>	</a:t>
            </a:r>
            <a:r>
              <a:rPr lang="en-US" b="1" u="sng" dirty="0" smtClean="0"/>
              <a:t>Environmental Factors</a:t>
            </a:r>
          </a:p>
          <a:p>
            <a:pPr>
              <a:buNone/>
            </a:pPr>
            <a:endParaRPr lang="en-US" b="1" dirty="0" smtClean="0"/>
          </a:p>
          <a:p>
            <a:pPr algn="just">
              <a:buNone/>
            </a:pPr>
            <a:r>
              <a:rPr lang="en-US" dirty="0" smtClean="0"/>
              <a:t>	Among the factors that exert pressures on our personality formation are the culture in which we are raised; our early conditioning;  norms among our family, friends, and social groups; and other influences that we experience.</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600200"/>
            <a:ext cx="9144000" cy="5257800"/>
          </a:xfrm>
        </p:spPr>
        <p:txBody>
          <a:bodyPr/>
          <a:lstStyle/>
          <a:p>
            <a:pPr>
              <a:buNone/>
            </a:pPr>
            <a:r>
              <a:rPr lang="en-US" b="1" dirty="0" smtClean="0"/>
              <a:t>	</a:t>
            </a:r>
            <a:r>
              <a:rPr lang="en-US" b="1" u="sng" dirty="0" smtClean="0"/>
              <a:t>Situational Conditions</a:t>
            </a:r>
            <a:endParaRPr lang="en-US" u="sng" dirty="0" smtClean="0"/>
          </a:p>
          <a:p>
            <a:pPr>
              <a:buNone/>
            </a:pPr>
            <a:endParaRPr lang="en-US" dirty="0" smtClean="0"/>
          </a:p>
          <a:p>
            <a:pPr algn="just">
              <a:buNone/>
            </a:pPr>
            <a:r>
              <a:rPr lang="en-US" dirty="0" smtClean="0"/>
              <a:t>	A third factor, the situation, influences the effects of heredity and environment on personality. An individual’s personality, although generally stable and consistent, does change in different situations.</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bwMode="auto">
          <a:xfrm>
            <a:off x="2190750" y="2363787"/>
            <a:ext cx="4762500" cy="3181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5017371"/>
      </p:ext>
    </p:extLst>
  </p:cSld>
  <p:clrMapOvr>
    <a:masterClrMapping/>
  </p:clrMapOvr>
  <p:transition spd="slow">
    <p:wedg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Personality Traits</a:t>
            </a:r>
            <a:br>
              <a:rPr lang="en-US" u="sng" dirty="0"/>
            </a:br>
            <a:endParaRPr lang="en-US" dirty="0"/>
          </a:p>
        </p:txBody>
      </p:sp>
      <p:sp>
        <p:nvSpPr>
          <p:cNvPr id="3" name="Content Placeholder 2"/>
          <p:cNvSpPr>
            <a:spLocks noGrp="1"/>
          </p:cNvSpPr>
          <p:nvPr>
            <p:ph idx="1"/>
          </p:nvPr>
        </p:nvSpPr>
        <p:spPr>
          <a:xfrm>
            <a:off x="0" y="990600"/>
            <a:ext cx="9144000" cy="5943600"/>
          </a:xfrm>
        </p:spPr>
        <p:txBody>
          <a:bodyPr/>
          <a:lstStyle/>
          <a:p>
            <a:pPr>
              <a:buNone/>
            </a:pPr>
            <a:endParaRPr lang="en-US" b="1" dirty="0" smtClean="0"/>
          </a:p>
          <a:p>
            <a:pPr>
              <a:buNone/>
            </a:pPr>
            <a:endParaRPr lang="en-US" b="1" u="sng" dirty="0" smtClean="0"/>
          </a:p>
          <a:p>
            <a:pPr algn="just">
              <a:buNone/>
            </a:pPr>
            <a:r>
              <a:rPr lang="en-US" dirty="0" smtClean="0"/>
              <a:t>Enduring characteristics that describe an </a:t>
            </a:r>
            <a:r>
              <a:rPr lang="en-US" dirty="0" smtClean="0"/>
              <a:t>individual’s </a:t>
            </a:r>
            <a:r>
              <a:rPr lang="en-US" dirty="0" err="1" smtClean="0"/>
              <a:t>behaviour</a:t>
            </a:r>
            <a:r>
              <a:rPr lang="en-US" dirty="0" smtClean="0"/>
              <a:t>.</a:t>
            </a:r>
          </a:p>
          <a:p>
            <a:pPr algn="just">
              <a:buNone/>
            </a:pPr>
            <a:endParaRPr lang="en-US" dirty="0" smtClean="0"/>
          </a:p>
          <a:p>
            <a:pPr algn="just">
              <a:buNone/>
            </a:pPr>
            <a:r>
              <a:rPr lang="en-US" dirty="0" smtClean="0"/>
              <a:t>Popular </a:t>
            </a:r>
            <a:r>
              <a:rPr lang="en-US" dirty="0" smtClean="0"/>
              <a:t>characteristics include shy, aggressive, submissive, lazy, ambitious, loyal, and timid.</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76200"/>
            <a:ext cx="9144000" cy="6781800"/>
          </a:xfrm>
        </p:spPr>
        <p:txBody>
          <a:bodyPr>
            <a:normAutofit fontScale="92500"/>
          </a:bodyPr>
          <a:lstStyle/>
          <a:p>
            <a:pPr algn="just"/>
            <a:r>
              <a:rPr lang="en-US" i="1" dirty="0" smtClean="0"/>
              <a:t>Extraversion/Introversion (E or I). This dimension refers to how people focus </a:t>
            </a:r>
            <a:r>
              <a:rPr lang="en-US" dirty="0" smtClean="0"/>
              <a:t>themselves: inside (introversion) or outside (extraversion).</a:t>
            </a:r>
          </a:p>
          <a:p>
            <a:pPr algn="just">
              <a:buNone/>
            </a:pPr>
            <a:endParaRPr lang="en-US" dirty="0" smtClean="0"/>
          </a:p>
          <a:p>
            <a:pPr algn="just"/>
            <a:r>
              <a:rPr lang="en-US" i="1" dirty="0" smtClean="0"/>
              <a:t>Sensing/Intuiting (S or N). This dimension refers to how people gather information: </a:t>
            </a:r>
            <a:r>
              <a:rPr lang="en-US" dirty="0" smtClean="0"/>
              <a:t>very systematically (sensing) or relying on intuition (intuiting).</a:t>
            </a:r>
          </a:p>
          <a:p>
            <a:pPr algn="just">
              <a:buNone/>
            </a:pPr>
            <a:endParaRPr lang="en-US" dirty="0" smtClean="0"/>
          </a:p>
          <a:p>
            <a:pPr algn="just"/>
            <a:r>
              <a:rPr lang="en-US" i="1" dirty="0" smtClean="0"/>
              <a:t>Thinking/Feeling (T or F). This dimension refers to how people prefer to make </a:t>
            </a:r>
            <a:r>
              <a:rPr lang="en-US" dirty="0" smtClean="0"/>
              <a:t>decisions: objectively and impersonally (thinking) or subjectively and interpersonally (feeling). </a:t>
            </a:r>
          </a:p>
          <a:p>
            <a:pPr algn="just">
              <a:buNone/>
            </a:pPr>
            <a:endParaRPr lang="en-US" dirty="0" smtClean="0"/>
          </a:p>
          <a:p>
            <a:pPr algn="just"/>
            <a:r>
              <a:rPr lang="en-US" i="1" dirty="0" smtClean="0"/>
              <a:t>Judging/Perceiving (J or P). This dimension refers to how people order their </a:t>
            </a:r>
            <a:r>
              <a:rPr lang="en-US" dirty="0" smtClean="0"/>
              <a:t>daily lives: being decisive and planned (judging) or spontaneous and flexible (perceiving).</a:t>
            </a:r>
            <a:endParaRPr lang="en-US" dirty="0"/>
          </a:p>
        </p:txBody>
      </p:sp>
    </p:spTree>
  </p:cSld>
  <p:clrMapOvr>
    <a:masterClrMapping/>
  </p:clrMapOvr>
  <p:transition spd="slow">
    <p:wedge/>
    <p:sndAc>
      <p:stSnd>
        <p:snd r:embed="rId2" name="chimes.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301</TotalTime>
  <Words>663</Words>
  <Application>Microsoft Office PowerPoint</Application>
  <PresentationFormat>On-screen Show (4:3)</PresentationFormat>
  <Paragraphs>112</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Book Antiqua</vt:lpstr>
      <vt:lpstr>Lucida Sans</vt:lpstr>
      <vt:lpstr>Wingdings</vt:lpstr>
      <vt:lpstr>Wingdings 2</vt:lpstr>
      <vt:lpstr>Wingdings 3</vt:lpstr>
      <vt:lpstr>Apex</vt:lpstr>
      <vt:lpstr>Personality IN organizations</vt:lpstr>
      <vt:lpstr>Personality Traits</vt:lpstr>
      <vt:lpstr>Personality Determinants</vt:lpstr>
      <vt:lpstr>Factors Influences Personality</vt:lpstr>
      <vt:lpstr>PowerPoint Presentation</vt:lpstr>
      <vt:lpstr>PowerPoint Presentation</vt:lpstr>
      <vt:lpstr>PowerPoint Presentation</vt:lpstr>
      <vt:lpstr>Personality Traits </vt:lpstr>
      <vt:lpstr>PowerPoint Presentation</vt:lpstr>
      <vt:lpstr>The Myers-Briggs Type Indicator</vt:lpstr>
      <vt:lpstr>PowerPoint Presentation</vt:lpstr>
      <vt:lpstr>PowerPoint Presentation</vt:lpstr>
      <vt:lpstr>The Big Five Model</vt:lpstr>
      <vt:lpstr>PowerPoint Presentation</vt:lpstr>
      <vt:lpstr>Major Personality Attributes Influencing OB</vt:lpstr>
      <vt:lpstr>PowerPoint Presentation</vt:lpstr>
      <vt:lpstr>PowerPoint Presentation</vt:lpstr>
      <vt:lpstr>Branden’s Six Pillars of Self-Esteem</vt:lpstr>
      <vt:lpstr>PowerPoint Presentation</vt:lpstr>
      <vt:lpstr>PowerPoint Presentation</vt:lpstr>
      <vt:lpstr>PowerPoint Presentation</vt:lpstr>
      <vt:lpstr>PowerPoint Presentation</vt:lpstr>
      <vt:lpstr>Type A and Type B Personalities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perception really affect outcomes?</dc:title>
  <dc:creator>User</dc:creator>
  <cp:lastModifiedBy>Nurul Momen</cp:lastModifiedBy>
  <cp:revision>30</cp:revision>
  <dcterms:created xsi:type="dcterms:W3CDTF">2014-04-04T01:53:52Z</dcterms:created>
  <dcterms:modified xsi:type="dcterms:W3CDTF">2022-12-21T15:23:35Z</dcterms:modified>
</cp:coreProperties>
</file>