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76" r:id="rId5"/>
    <p:sldId id="268" r:id="rId6"/>
    <p:sldId id="269" r:id="rId7"/>
    <p:sldId id="258" r:id="rId8"/>
    <p:sldId id="259" r:id="rId9"/>
    <p:sldId id="280" r:id="rId10"/>
    <p:sldId id="260" r:id="rId11"/>
    <p:sldId id="270" r:id="rId12"/>
    <p:sldId id="271" r:id="rId13"/>
    <p:sldId id="272" r:id="rId14"/>
    <p:sldId id="261" r:id="rId15"/>
    <p:sldId id="273" r:id="rId16"/>
    <p:sldId id="262" r:id="rId17"/>
    <p:sldId id="282" r:id="rId18"/>
    <p:sldId id="263" r:id="rId19"/>
    <p:sldId id="275" r:id="rId20"/>
    <p:sldId id="264" r:id="rId21"/>
    <p:sldId id="265" r:id="rId22"/>
    <p:sldId id="266" r:id="rId23"/>
    <p:sldId id="277" r:id="rId24"/>
    <p:sldId id="281" r:id="rId25"/>
    <p:sldId id="278" r:id="rId26"/>
    <p:sldId id="279" r:id="rId27"/>
    <p:sldId id="27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6D9AEF7-0F84-46D0-AB83-D1024BD6559B}" type="datetimeFigureOut">
              <a:rPr lang="en-US" smtClean="0"/>
              <a:pPr/>
              <a:t>12/8/2023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143F7F1-9FCB-470C-A73F-122D721AEFE0}"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D9AEF7-0F84-46D0-AB83-D1024BD6559B}"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3F7F1-9FCB-470C-A73F-122D721AEF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D9AEF7-0F84-46D0-AB83-D1024BD6559B}"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3F7F1-9FCB-470C-A73F-122D721AEFE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6D9AEF7-0F84-46D0-AB83-D1024BD6559B}"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3F7F1-9FCB-470C-A73F-122D721AEFE0}"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6D9AEF7-0F84-46D0-AB83-D1024BD6559B}" type="datetimeFigureOut">
              <a:rPr lang="en-US" smtClean="0"/>
              <a:pPr/>
              <a:t>12/8/2023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143F7F1-9FCB-470C-A73F-122D721AEFE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6D9AEF7-0F84-46D0-AB83-D1024BD6559B}" type="datetimeFigureOut">
              <a:rPr lang="en-US" smtClean="0"/>
              <a:pPr/>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3F7F1-9FCB-470C-A73F-122D721AEFE0}"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6D9AEF7-0F84-46D0-AB83-D1024BD6559B}" type="datetimeFigureOut">
              <a:rPr lang="en-US" smtClean="0"/>
              <a:pPr/>
              <a:t>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43F7F1-9FCB-470C-A73F-122D721AEFE0}"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6D9AEF7-0F84-46D0-AB83-D1024BD6559B}" type="datetimeFigureOut">
              <a:rPr lang="en-US" smtClean="0"/>
              <a:pPr/>
              <a:t>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43F7F1-9FCB-470C-A73F-122D721AEFE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9AEF7-0F84-46D0-AB83-D1024BD6559B}" type="datetimeFigureOut">
              <a:rPr lang="en-US" smtClean="0"/>
              <a:pPr/>
              <a:t>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43F7F1-9FCB-470C-A73F-122D721AEFE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6D9AEF7-0F84-46D0-AB83-D1024BD6559B}" type="datetimeFigureOut">
              <a:rPr lang="en-US" smtClean="0"/>
              <a:pPr/>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3F7F1-9FCB-470C-A73F-122D721AEFE0}"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6D9AEF7-0F84-46D0-AB83-D1024BD6559B}" type="datetimeFigureOut">
              <a:rPr lang="en-US" smtClean="0"/>
              <a:pPr/>
              <a:t>12/8/2023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143F7F1-9FCB-470C-A73F-122D721AEFE0}"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6D9AEF7-0F84-46D0-AB83-D1024BD6559B}" type="datetimeFigureOut">
              <a:rPr lang="en-US" smtClean="0"/>
              <a:pPr/>
              <a:t>12/8/2023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143F7F1-9FCB-470C-A73F-122D721AEFE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smtClean="0"/>
              <a:t>Organization Culture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r>
              <a:rPr lang="en-US" b="1" u="sng" dirty="0"/>
              <a:t>Culture’s Functions</a:t>
            </a:r>
            <a:br>
              <a:rPr lang="en-US" b="1" u="sng" dirty="0"/>
            </a:br>
            <a:endParaRPr lang="en-US" dirty="0"/>
          </a:p>
        </p:txBody>
      </p:sp>
      <p:sp>
        <p:nvSpPr>
          <p:cNvPr id="3" name="Content Placeholder 2"/>
          <p:cNvSpPr>
            <a:spLocks noGrp="1"/>
          </p:cNvSpPr>
          <p:nvPr>
            <p:ph sz="quarter" idx="1"/>
          </p:nvPr>
        </p:nvSpPr>
        <p:spPr>
          <a:xfrm>
            <a:off x="0" y="1447800"/>
            <a:ext cx="9144000" cy="5410200"/>
          </a:xfrm>
        </p:spPr>
        <p:txBody>
          <a:bodyPr>
            <a:normAutofit fontScale="92500" lnSpcReduction="20000"/>
          </a:bodyPr>
          <a:lstStyle/>
          <a:p>
            <a:pPr>
              <a:buNone/>
            </a:pPr>
            <a:r>
              <a:rPr lang="en-US" b="1" dirty="0" smtClean="0"/>
              <a:t>	</a:t>
            </a:r>
            <a:endParaRPr lang="en-US" b="1" dirty="0"/>
          </a:p>
          <a:p>
            <a:pPr algn="just"/>
            <a:r>
              <a:rPr lang="en-US" dirty="0" smtClean="0"/>
              <a:t>It </a:t>
            </a:r>
            <a:r>
              <a:rPr lang="en-US" dirty="0"/>
              <a:t>has a boundary-defining role because it creates distinction between </a:t>
            </a:r>
            <a:r>
              <a:rPr lang="en-US" dirty="0" smtClean="0"/>
              <a:t>one organization </a:t>
            </a:r>
            <a:r>
              <a:rPr lang="en-US" dirty="0"/>
              <a:t>and others.</a:t>
            </a:r>
          </a:p>
          <a:p>
            <a:pPr algn="just"/>
            <a:endParaRPr lang="en-US" dirty="0" smtClean="0"/>
          </a:p>
          <a:p>
            <a:pPr algn="just"/>
            <a:r>
              <a:rPr lang="en-US" dirty="0" smtClean="0"/>
              <a:t>It conveys </a:t>
            </a:r>
            <a:r>
              <a:rPr lang="en-US" dirty="0"/>
              <a:t>a sense of identity to organization members.</a:t>
            </a:r>
          </a:p>
          <a:p>
            <a:pPr algn="just"/>
            <a:endParaRPr lang="en-US" dirty="0" smtClean="0"/>
          </a:p>
          <a:p>
            <a:pPr algn="just"/>
            <a:r>
              <a:rPr lang="en-US" dirty="0" smtClean="0"/>
              <a:t>It </a:t>
            </a:r>
            <a:r>
              <a:rPr lang="en-US" dirty="0"/>
              <a:t>helps create commitment to something larger </a:t>
            </a:r>
            <a:r>
              <a:rPr lang="en-US" dirty="0" smtClean="0"/>
              <a:t>than an </a:t>
            </a:r>
            <a:r>
              <a:rPr lang="en-US" dirty="0"/>
              <a:t>individual’s self-interest.</a:t>
            </a:r>
          </a:p>
          <a:p>
            <a:pPr algn="just"/>
            <a:endParaRPr lang="en-US" dirty="0" smtClean="0"/>
          </a:p>
          <a:p>
            <a:pPr algn="just"/>
            <a:r>
              <a:rPr lang="en-US" dirty="0" smtClean="0"/>
              <a:t>It </a:t>
            </a:r>
            <a:r>
              <a:rPr lang="en-US" dirty="0"/>
              <a:t>enhances stability; it is the social glue that </a:t>
            </a:r>
            <a:r>
              <a:rPr lang="en-US" dirty="0" smtClean="0"/>
              <a:t>helps hold </a:t>
            </a:r>
            <a:r>
              <a:rPr lang="en-US" dirty="0"/>
              <a:t>the organization together by providing </a:t>
            </a:r>
            <a:r>
              <a:rPr lang="en-US" dirty="0" smtClean="0"/>
              <a:t>appropriate standards </a:t>
            </a:r>
            <a:r>
              <a:rPr lang="en-US" dirty="0"/>
              <a:t>for what employees should say and do</a:t>
            </a:r>
            <a:r>
              <a:rPr lang="en-US" dirty="0" smtClean="0"/>
              <a:t>.</a:t>
            </a:r>
          </a:p>
          <a:p>
            <a:pPr algn="just"/>
            <a:endParaRPr lang="en-US" dirty="0"/>
          </a:p>
          <a:p>
            <a:pPr algn="just"/>
            <a:r>
              <a:rPr lang="en-US" dirty="0"/>
              <a:t>It serves as a control mechanism that guides and shapes the attitudes </a:t>
            </a:r>
            <a:r>
              <a:rPr lang="en-US" dirty="0" smtClean="0"/>
              <a:t>and </a:t>
            </a:r>
            <a:r>
              <a:rPr lang="en-US" dirty="0" err="1" smtClean="0"/>
              <a:t>behaviour</a:t>
            </a:r>
            <a:r>
              <a:rPr lang="en-US" dirty="0" smtClean="0"/>
              <a:t> </a:t>
            </a:r>
            <a:r>
              <a:rPr lang="en-US" dirty="0"/>
              <a:t>of employees, and helps them make sense of the organization.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639762"/>
          </a:xfrm>
        </p:spPr>
        <p:txBody>
          <a:bodyPr>
            <a:normAutofit fontScale="90000"/>
          </a:bodyPr>
          <a:lstStyle/>
          <a:p>
            <a:r>
              <a:rPr lang="en-US" b="1" dirty="0" smtClean="0"/>
              <a:t>	Contrasting Organizational Cultures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9270837"/>
              </p:ext>
            </p:extLst>
          </p:nvPr>
        </p:nvGraphicFramePr>
        <p:xfrm>
          <a:off x="66136" y="1524000"/>
          <a:ext cx="9067800" cy="5915376"/>
        </p:xfrm>
        <a:graphic>
          <a:graphicData uri="http://schemas.openxmlformats.org/drawingml/2006/table">
            <a:tbl>
              <a:tblPr firstRow="1" bandRow="1">
                <a:tableStyleId>{5C22544A-7EE6-4342-B048-85BDC9FD1C3A}</a:tableStyleId>
              </a:tblPr>
              <a:tblGrid>
                <a:gridCol w="4495800"/>
                <a:gridCol w="4572000"/>
              </a:tblGrid>
              <a:tr h="259644">
                <a:tc>
                  <a:txBody>
                    <a:bodyPr/>
                    <a:lstStyle/>
                    <a:p>
                      <a:r>
                        <a:rPr kumimoji="0" lang="en-US" sz="1800" b="1" kern="1200" baseline="0" dirty="0" smtClean="0">
                          <a:solidFill>
                            <a:schemeClr val="lt1"/>
                          </a:solidFill>
                          <a:latin typeface="+mn-lt"/>
                          <a:ea typeface="+mn-ea"/>
                          <a:cs typeface="+mn-cs"/>
                        </a:rPr>
                        <a:t>Organization A</a:t>
                      </a:r>
                      <a:endParaRPr lang="en-US" dirty="0"/>
                    </a:p>
                  </a:txBody>
                  <a:tcPr/>
                </a:tc>
                <a:tc>
                  <a:txBody>
                    <a:bodyPr/>
                    <a:lstStyle/>
                    <a:p>
                      <a:r>
                        <a:rPr lang="en-US" dirty="0" smtClean="0"/>
                        <a:t>Organization B</a:t>
                      </a:r>
                      <a:endParaRPr lang="en-US" dirty="0"/>
                    </a:p>
                  </a:txBody>
                  <a:tcPr/>
                </a:tc>
              </a:tr>
              <a:tr h="4511040">
                <a:tc>
                  <a:txBody>
                    <a:bodyPr/>
                    <a:lstStyle/>
                    <a:p>
                      <a:pPr algn="just"/>
                      <a:r>
                        <a:rPr kumimoji="0" lang="en-US" sz="1800" kern="1200" baseline="0" dirty="0" smtClean="0">
                          <a:solidFill>
                            <a:schemeClr val="dk1"/>
                          </a:solidFill>
                          <a:latin typeface="+mn-lt"/>
                          <a:ea typeface="+mn-ea"/>
                          <a:cs typeface="+mn-cs"/>
                        </a:rPr>
                        <a:t>• Managers must fully document all decisions. </a:t>
                      </a:r>
                    </a:p>
                    <a:p>
                      <a:pPr algn="just"/>
                      <a:r>
                        <a:rPr kumimoji="0" lang="en-US" sz="1800" kern="1200" baseline="0" dirty="0" smtClean="0">
                          <a:solidFill>
                            <a:schemeClr val="dk1"/>
                          </a:solidFill>
                          <a:latin typeface="+mn-lt"/>
                          <a:ea typeface="+mn-ea"/>
                          <a:cs typeface="+mn-cs"/>
                        </a:rPr>
                        <a:t>• Creative decisions, change, and risks are not encouraged.</a:t>
                      </a:r>
                    </a:p>
                    <a:p>
                      <a:pPr algn="just"/>
                      <a:r>
                        <a:rPr kumimoji="0" lang="en-US" sz="1800" kern="1200" baseline="0" dirty="0" smtClean="0">
                          <a:solidFill>
                            <a:schemeClr val="dk1"/>
                          </a:solidFill>
                          <a:latin typeface="+mn-lt"/>
                          <a:ea typeface="+mn-ea"/>
                          <a:cs typeface="+mn-cs"/>
                        </a:rPr>
                        <a:t>• Extensive rules and regulations exist for all employees.</a:t>
                      </a:r>
                    </a:p>
                    <a:p>
                      <a:pPr algn="just"/>
                      <a:r>
                        <a:rPr kumimoji="0" lang="en-US" sz="1800" kern="1200" baseline="0" dirty="0" smtClean="0">
                          <a:solidFill>
                            <a:schemeClr val="dk1"/>
                          </a:solidFill>
                          <a:latin typeface="+mn-lt"/>
                          <a:ea typeface="+mn-ea"/>
                          <a:cs typeface="+mn-cs"/>
                        </a:rPr>
                        <a:t>• Productivity is valued over employee morale.</a:t>
                      </a:r>
                    </a:p>
                    <a:p>
                      <a:pPr algn="just"/>
                      <a:r>
                        <a:rPr kumimoji="0" lang="en-US" sz="1800" kern="1200" baseline="0" dirty="0" smtClean="0">
                          <a:solidFill>
                            <a:schemeClr val="dk1"/>
                          </a:solidFill>
                          <a:latin typeface="+mn-lt"/>
                          <a:ea typeface="+mn-ea"/>
                          <a:cs typeface="+mn-cs"/>
                        </a:rPr>
                        <a:t>• Employees are encouraged to stay within their own departments.</a:t>
                      </a:r>
                    </a:p>
                    <a:p>
                      <a:pPr algn="just"/>
                      <a:r>
                        <a:rPr kumimoji="0" lang="en-US" sz="1800" kern="1200" baseline="0" dirty="0" smtClean="0">
                          <a:solidFill>
                            <a:schemeClr val="dk1"/>
                          </a:solidFill>
                          <a:latin typeface="+mn-lt"/>
                          <a:ea typeface="+mn-ea"/>
                          <a:cs typeface="+mn-cs"/>
                        </a:rPr>
                        <a:t>• Individual effort is encouraged.</a:t>
                      </a:r>
                      <a:endParaRPr lang="en-US" dirty="0"/>
                    </a:p>
                  </a:txBody>
                  <a:tcPr/>
                </a:tc>
                <a:tc>
                  <a:txBody>
                    <a:bodyPr/>
                    <a:lstStyle/>
                    <a:p>
                      <a:pPr algn="just"/>
                      <a:r>
                        <a:rPr kumimoji="0" lang="en-US" sz="1800" kern="1200" baseline="0" dirty="0" smtClean="0">
                          <a:solidFill>
                            <a:schemeClr val="dk1"/>
                          </a:solidFill>
                          <a:latin typeface="+mn-lt"/>
                          <a:ea typeface="+mn-ea"/>
                          <a:cs typeface="+mn-cs"/>
                        </a:rPr>
                        <a:t>• Management encourages and rewards risk-taking and change.</a:t>
                      </a:r>
                    </a:p>
                    <a:p>
                      <a:pPr algn="just"/>
                      <a:r>
                        <a:rPr kumimoji="0" lang="en-US" sz="1800" kern="1200" baseline="0" dirty="0" smtClean="0">
                          <a:solidFill>
                            <a:schemeClr val="dk1"/>
                          </a:solidFill>
                          <a:latin typeface="+mn-lt"/>
                          <a:ea typeface="+mn-ea"/>
                          <a:cs typeface="+mn-cs"/>
                        </a:rPr>
                        <a:t>• Employees are encouraged to run with ” ideas, and failures are treated as “learning experiences.”</a:t>
                      </a:r>
                    </a:p>
                    <a:p>
                      <a:pPr algn="just"/>
                      <a:r>
                        <a:rPr kumimoji="0" lang="en-US" sz="1800" kern="1200" baseline="0" dirty="0" smtClean="0">
                          <a:solidFill>
                            <a:schemeClr val="dk1"/>
                          </a:solidFill>
                          <a:latin typeface="+mn-lt"/>
                          <a:ea typeface="+mn-ea"/>
                          <a:cs typeface="+mn-cs"/>
                        </a:rPr>
                        <a:t>• Employees have few rules and regulations to follow.</a:t>
                      </a:r>
                    </a:p>
                    <a:p>
                      <a:pPr algn="just"/>
                      <a:r>
                        <a:rPr kumimoji="0" lang="en-US" sz="1800" kern="1200" baseline="0" dirty="0" smtClean="0">
                          <a:solidFill>
                            <a:schemeClr val="dk1"/>
                          </a:solidFill>
                          <a:latin typeface="+mn-lt"/>
                          <a:ea typeface="+mn-ea"/>
                          <a:cs typeface="+mn-cs"/>
                        </a:rPr>
                        <a:t>• Productivity is balanced with treating its people right.</a:t>
                      </a:r>
                    </a:p>
                    <a:p>
                      <a:pPr algn="just"/>
                      <a:r>
                        <a:rPr kumimoji="0" lang="en-US" sz="1800" kern="1200" baseline="0" dirty="0" smtClean="0">
                          <a:solidFill>
                            <a:schemeClr val="dk1"/>
                          </a:solidFill>
                          <a:latin typeface="+mn-lt"/>
                          <a:ea typeface="+mn-ea"/>
                          <a:cs typeface="+mn-cs"/>
                        </a:rPr>
                        <a:t>• Team members are encouraged to interact with people at all levels and functions.</a:t>
                      </a:r>
                    </a:p>
                    <a:p>
                      <a:pPr algn="just"/>
                      <a:r>
                        <a:rPr kumimoji="0" lang="en-US" sz="1800" kern="1200" baseline="0" dirty="0" smtClean="0">
                          <a:solidFill>
                            <a:schemeClr val="dk1"/>
                          </a:solidFill>
                          <a:latin typeface="+mn-lt"/>
                          <a:ea typeface="+mn-ea"/>
                          <a:cs typeface="+mn-cs"/>
                        </a:rPr>
                        <a:t>• Many rewards are team-based. </a:t>
                      </a:r>
                      <a:endParaRPr lang="en-US" dirty="0"/>
                    </a:p>
                  </a:txBody>
                  <a:tcPr/>
                </a:tc>
              </a:tr>
              <a:tr h="1038576">
                <a:tc gridSpan="2">
                  <a:txBody>
                    <a:bodyPr/>
                    <a:lstStyle/>
                    <a:p>
                      <a:endParaRPr lang="en-US" dirty="0"/>
                    </a:p>
                  </a:txBody>
                  <a:tcPr/>
                </a:tc>
                <a:tc hMerge="1">
                  <a:txBody>
                    <a:bodyPr/>
                    <a:lstStyle/>
                    <a:p>
                      <a:endParaRPr lang="en-U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257800"/>
          </a:xfrm>
        </p:spPr>
        <p:txBody>
          <a:bodyPr>
            <a:normAutofit/>
          </a:bodyPr>
          <a:lstStyle/>
          <a:p>
            <a:pPr algn="just">
              <a:buNone/>
            </a:pPr>
            <a:r>
              <a:rPr lang="en-US" dirty="0" smtClean="0"/>
              <a:t>	The role of culture in influencing employee </a:t>
            </a:r>
            <a:r>
              <a:rPr lang="en-US" dirty="0" err="1" smtClean="0"/>
              <a:t>behaviour</a:t>
            </a:r>
            <a:r>
              <a:rPr lang="en-US" dirty="0" smtClean="0"/>
              <a:t> appears to be increasingly important in today’s workplace.</a:t>
            </a:r>
          </a:p>
          <a:p>
            <a:pPr algn="just">
              <a:buNone/>
            </a:pPr>
            <a:endParaRPr lang="en-US" dirty="0" smtClean="0"/>
          </a:p>
          <a:p>
            <a:pPr algn="just">
              <a:buNone/>
            </a:pPr>
            <a:r>
              <a:rPr lang="en-US" dirty="0" smtClean="0"/>
              <a:t>	Geoffrey </a:t>
            </a:r>
            <a:r>
              <a:rPr lang="en-US" dirty="0" err="1" smtClean="0"/>
              <a:t>Relph</a:t>
            </a:r>
            <a:r>
              <a:rPr lang="en-US" dirty="0" smtClean="0"/>
              <a:t>, IBM Canada’s marketing director of professional services, compared the culture of his previous company (GE Appliances in Louisville, Kentucky) with that of IBM: “The priorities in GE are: ‘Make the financial commitments. Make the financial commitments. Make the financial commitments.’ At IBM, the company’s attention is divided among customer satisfaction, employee morale, and positive financial results.”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410200"/>
          </a:xfrm>
        </p:spPr>
        <p:txBody>
          <a:bodyPr/>
          <a:lstStyle/>
          <a:p>
            <a:pPr algn="just">
              <a:buNone/>
            </a:pPr>
            <a:r>
              <a:rPr lang="en-US" dirty="0" smtClean="0"/>
              <a:t>	Culture can also influence people’s ethical </a:t>
            </a:r>
            <a:r>
              <a:rPr lang="en-US" dirty="0" err="1" smtClean="0"/>
              <a:t>behaviour</a:t>
            </a:r>
            <a:r>
              <a:rPr lang="en-US" dirty="0" smtClean="0"/>
              <a:t>. When lower-level employees see their managers padding expense reports, this sends a signal that the firm tolerates such dishonest </a:t>
            </a:r>
            <a:r>
              <a:rPr lang="en-US" dirty="0" err="1" smtClean="0"/>
              <a:t>behaviour</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143000"/>
          </a:xfrm>
        </p:spPr>
        <p:txBody>
          <a:bodyPr>
            <a:normAutofit fontScale="90000"/>
          </a:bodyPr>
          <a:lstStyle/>
          <a:p>
            <a:r>
              <a:rPr lang="en-US" b="1" u="sng" dirty="0"/>
              <a:t>Do Organizations Have Uniform Cultures?</a:t>
            </a:r>
            <a:br>
              <a:rPr lang="en-US" b="1" u="sng" dirty="0"/>
            </a:br>
            <a:endParaRPr lang="en-US" dirty="0"/>
          </a:p>
        </p:txBody>
      </p:sp>
      <p:sp>
        <p:nvSpPr>
          <p:cNvPr id="3" name="Content Placeholder 2"/>
          <p:cNvSpPr>
            <a:spLocks noGrp="1"/>
          </p:cNvSpPr>
          <p:nvPr>
            <p:ph sz="quarter" idx="1"/>
          </p:nvPr>
        </p:nvSpPr>
        <p:spPr>
          <a:xfrm>
            <a:off x="0" y="1447800"/>
            <a:ext cx="9144000" cy="5410200"/>
          </a:xfrm>
        </p:spPr>
        <p:txBody>
          <a:bodyPr>
            <a:normAutofit/>
          </a:bodyPr>
          <a:lstStyle/>
          <a:p>
            <a:pPr>
              <a:buNone/>
            </a:pPr>
            <a:r>
              <a:rPr lang="en-US" b="1" dirty="0" smtClean="0"/>
              <a:t>	</a:t>
            </a:r>
            <a:endParaRPr lang="en-US" b="1" dirty="0"/>
          </a:p>
          <a:p>
            <a:pPr algn="just"/>
            <a:r>
              <a:rPr lang="en-US" b="1" dirty="0" smtClean="0"/>
              <a:t>Dominant </a:t>
            </a:r>
            <a:r>
              <a:rPr lang="en-US" b="1" dirty="0"/>
              <a:t>culture </a:t>
            </a:r>
            <a:r>
              <a:rPr lang="en-US" dirty="0"/>
              <a:t>A system </a:t>
            </a:r>
            <a:r>
              <a:rPr lang="en-US" dirty="0" smtClean="0"/>
              <a:t>of shared </a:t>
            </a:r>
            <a:r>
              <a:rPr lang="en-US" dirty="0"/>
              <a:t>meaning that expresses </a:t>
            </a:r>
            <a:r>
              <a:rPr lang="en-US" dirty="0" smtClean="0"/>
              <a:t>the core </a:t>
            </a:r>
            <a:r>
              <a:rPr lang="en-US" dirty="0"/>
              <a:t>values shared by a majority </a:t>
            </a:r>
            <a:r>
              <a:rPr lang="en-US" dirty="0" smtClean="0"/>
              <a:t>of the </a:t>
            </a:r>
            <a:r>
              <a:rPr lang="en-US" dirty="0"/>
              <a:t>organization’s members</a:t>
            </a:r>
            <a:r>
              <a:rPr lang="en-US" dirty="0" smtClean="0"/>
              <a:t>.</a:t>
            </a:r>
          </a:p>
          <a:p>
            <a:pPr algn="just">
              <a:buNone/>
            </a:pPr>
            <a:endParaRPr lang="en-US" b="1" dirty="0"/>
          </a:p>
          <a:p>
            <a:pPr algn="just"/>
            <a:r>
              <a:rPr lang="en-US" b="1" dirty="0"/>
              <a:t>S</a:t>
            </a:r>
            <a:r>
              <a:rPr lang="en-US" b="1" dirty="0" smtClean="0"/>
              <a:t>ubcultures </a:t>
            </a:r>
            <a:r>
              <a:rPr lang="en-US" dirty="0" err="1"/>
              <a:t>Minicultures</a:t>
            </a:r>
            <a:r>
              <a:rPr lang="en-US" dirty="0"/>
              <a:t> </a:t>
            </a:r>
            <a:r>
              <a:rPr lang="en-US" dirty="0" smtClean="0"/>
              <a:t>within an </a:t>
            </a:r>
            <a:r>
              <a:rPr lang="en-US" dirty="0"/>
              <a:t>organization, typically defined </a:t>
            </a:r>
            <a:r>
              <a:rPr lang="en-US" dirty="0" smtClean="0"/>
              <a:t>by department </a:t>
            </a:r>
            <a:r>
              <a:rPr lang="en-US" dirty="0"/>
              <a:t>designations and </a:t>
            </a:r>
            <a:r>
              <a:rPr lang="en-US" dirty="0" smtClean="0"/>
              <a:t>geographical separation</a:t>
            </a:r>
            <a:r>
              <a:rPr lang="en-US" dirty="0"/>
              <a:t>.</a:t>
            </a:r>
          </a:p>
          <a:p>
            <a:pPr algn="just"/>
            <a:endParaRPr lang="en-US" b="1" dirty="0" smtClean="0"/>
          </a:p>
          <a:p>
            <a:pPr algn="just"/>
            <a:r>
              <a:rPr lang="en-US" b="1" dirty="0" smtClean="0"/>
              <a:t>Core </a:t>
            </a:r>
            <a:r>
              <a:rPr lang="en-US" b="1" dirty="0"/>
              <a:t>values </a:t>
            </a:r>
            <a:r>
              <a:rPr lang="en-US" dirty="0"/>
              <a:t>The primary, or </a:t>
            </a:r>
            <a:r>
              <a:rPr lang="en-US" dirty="0" smtClean="0"/>
              <a:t>dominant, values </a:t>
            </a:r>
            <a:r>
              <a:rPr lang="en-US" dirty="0"/>
              <a:t>that are </a:t>
            </a:r>
            <a:r>
              <a:rPr lang="en-US" dirty="0" smtClean="0"/>
              <a:t>accepted throughout </a:t>
            </a:r>
            <a:r>
              <a:rPr lang="en-US" dirty="0"/>
              <a:t>the organization.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Strong Culture VS Weak Culture</a:t>
            </a:r>
            <a:br>
              <a:rPr lang="en-US" dirty="0"/>
            </a:b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057400" y="2690812"/>
            <a:ext cx="5029200" cy="2771775"/>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09600"/>
            <a:ext cx="9067800" cy="685800"/>
          </a:xfrm>
        </p:spPr>
        <p:txBody>
          <a:bodyPr>
            <a:normAutofit fontScale="90000"/>
          </a:bodyPr>
          <a:lstStyle/>
          <a:p>
            <a:r>
              <a:rPr lang="en-US" b="1" u="sng" dirty="0"/>
              <a:t>How a Culture Begins?</a:t>
            </a:r>
            <a:br>
              <a:rPr lang="en-US" b="1" u="sng" dirty="0"/>
            </a:br>
            <a:endParaRPr lang="en-US" dirty="0"/>
          </a:p>
        </p:txBody>
      </p:sp>
      <p:sp>
        <p:nvSpPr>
          <p:cNvPr id="3" name="Content Placeholder 2"/>
          <p:cNvSpPr>
            <a:spLocks noGrp="1"/>
          </p:cNvSpPr>
          <p:nvPr>
            <p:ph sz="quarter" idx="1"/>
          </p:nvPr>
        </p:nvSpPr>
        <p:spPr>
          <a:xfrm>
            <a:off x="0" y="609600"/>
            <a:ext cx="9144000" cy="6096000"/>
          </a:xfrm>
        </p:spPr>
        <p:txBody>
          <a:bodyPr>
            <a:normAutofit/>
          </a:bodyPr>
          <a:lstStyle/>
          <a:p>
            <a:pPr>
              <a:buNone/>
            </a:pPr>
            <a:endParaRPr lang="en-US" b="1" u="sng" dirty="0" smtClean="0"/>
          </a:p>
          <a:p>
            <a:endParaRPr lang="en-US" b="1" dirty="0" smtClean="0"/>
          </a:p>
          <a:p>
            <a:pPr>
              <a:buNone/>
            </a:pPr>
            <a:endParaRPr lang="en-US" b="1" u="sng" dirty="0" smtClean="0"/>
          </a:p>
          <a:p>
            <a:pPr>
              <a:buNone/>
            </a:pPr>
            <a:endParaRPr lang="en-US" u="sng"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1066800"/>
            <a:ext cx="5562600" cy="3962400"/>
          </a:xfrm>
          <a:prstGeom prst="rect">
            <a:avLst/>
          </a:prstGeom>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Philosophy </a:t>
            </a:r>
            <a:r>
              <a:rPr lang="en-US" b="1" dirty="0"/>
              <a:t>Of organization‘s founders</a:t>
            </a:r>
          </a:p>
          <a:p>
            <a:pPr>
              <a:buNone/>
            </a:pPr>
            <a:endParaRPr lang="en-US" b="1" dirty="0"/>
          </a:p>
          <a:p>
            <a:r>
              <a:rPr lang="en-US" b="1" dirty="0"/>
              <a:t>Selection criteria- Top management - Socialization</a:t>
            </a:r>
          </a:p>
          <a:p>
            <a:endParaRPr lang="en-US" b="1" dirty="0"/>
          </a:p>
          <a:p>
            <a:r>
              <a:rPr lang="en-US" b="1" dirty="0"/>
              <a:t>Organization‘s culture</a:t>
            </a:r>
          </a:p>
          <a:p>
            <a:endParaRPr lang="en-US" dirty="0"/>
          </a:p>
        </p:txBody>
      </p:sp>
    </p:spTree>
    <p:extLst>
      <p:ext uri="{BB962C8B-B14F-4D97-AF65-F5344CB8AC3E}">
        <p14:creationId xmlns:p14="http://schemas.microsoft.com/office/powerpoint/2010/main" val="3670282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143000"/>
          </a:xfrm>
        </p:spPr>
        <p:txBody>
          <a:bodyPr>
            <a:normAutofit fontScale="90000"/>
          </a:bodyPr>
          <a:lstStyle/>
          <a:p>
            <a:r>
              <a:rPr lang="en-US" b="1" u="sng" dirty="0"/>
              <a:t>Keeping a Culture Alive</a:t>
            </a:r>
            <a:br>
              <a:rPr lang="en-US" b="1" u="sng" dirty="0"/>
            </a:br>
            <a:endParaRPr lang="en-US" dirty="0"/>
          </a:p>
        </p:txBody>
      </p:sp>
      <p:sp>
        <p:nvSpPr>
          <p:cNvPr id="3" name="Content Placeholder 2"/>
          <p:cNvSpPr>
            <a:spLocks noGrp="1"/>
          </p:cNvSpPr>
          <p:nvPr>
            <p:ph sz="quarter" idx="1"/>
          </p:nvPr>
        </p:nvSpPr>
        <p:spPr>
          <a:xfrm>
            <a:off x="0" y="1447800"/>
            <a:ext cx="9144000" cy="5410200"/>
          </a:xfrm>
        </p:spPr>
        <p:txBody>
          <a:bodyPr/>
          <a:lstStyle/>
          <a:p>
            <a:endParaRPr lang="en-US" b="1" dirty="0"/>
          </a:p>
          <a:p>
            <a:r>
              <a:rPr lang="en-US" b="1" dirty="0" smtClean="0"/>
              <a:t>Selection</a:t>
            </a:r>
          </a:p>
          <a:p>
            <a:endParaRPr lang="en-US" b="1" dirty="0"/>
          </a:p>
          <a:p>
            <a:r>
              <a:rPr lang="en-US" b="1" dirty="0"/>
              <a:t>Top </a:t>
            </a:r>
            <a:r>
              <a:rPr lang="en-US" b="1" dirty="0" smtClean="0"/>
              <a:t>Management</a:t>
            </a:r>
          </a:p>
          <a:p>
            <a:endParaRPr lang="en-US" b="1" dirty="0"/>
          </a:p>
          <a:p>
            <a:r>
              <a:rPr lang="en-US" b="1" dirty="0"/>
              <a:t>Socialization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257800"/>
          </a:xfrm>
        </p:spPr>
        <p:txBody>
          <a:bodyPr/>
          <a:lstStyle/>
          <a:p>
            <a:r>
              <a:rPr lang="en-US" b="1" dirty="0" smtClean="0"/>
              <a:t>Can a culture change help with turnover problems?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76200" y="1447800"/>
            <a:ext cx="9067800" cy="5410200"/>
          </a:xfrm>
        </p:spPr>
        <p:txBody>
          <a:bodyPr/>
          <a:lstStyle/>
          <a:p>
            <a:pPr algn="just">
              <a:buNone/>
            </a:pPr>
            <a:r>
              <a:rPr lang="en-US" dirty="0" smtClean="0"/>
              <a:t>	</a:t>
            </a:r>
            <a:r>
              <a:rPr lang="en-US" b="1" u="sng" dirty="0" smtClean="0"/>
              <a:t>Background</a:t>
            </a:r>
          </a:p>
          <a:p>
            <a:pPr algn="just">
              <a:buNone/>
            </a:pPr>
            <a:endParaRPr lang="en-US" b="1" u="sng" dirty="0" smtClean="0"/>
          </a:p>
          <a:p>
            <a:pPr algn="just">
              <a:buNone/>
            </a:pPr>
            <a:r>
              <a:rPr lang="en-US" dirty="0" smtClean="0"/>
              <a:t>	When David </a:t>
            </a:r>
            <a:r>
              <a:rPr lang="en-US" dirty="0" err="1" smtClean="0"/>
              <a:t>Dingwall</a:t>
            </a:r>
            <a:r>
              <a:rPr lang="en-US" dirty="0" smtClean="0"/>
              <a:t> was appointed president and CEO of the Ottawa-based Royal Canadian Mint in March 2003, the mint was a for-profit Crown corporation that had a $7-million deficit. He described the culture that led to this deficit: “There was no discipline. There was no focus. There was no accountability and there was no transparency.” He also noted that there was no urgency in wanting to help customers.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pPr algn="just"/>
            <a:r>
              <a:rPr lang="en-US" sz="2000" dirty="0" smtClean="0"/>
              <a:t>Research by </a:t>
            </a:r>
            <a:r>
              <a:rPr lang="en-US" sz="2000" dirty="0" err="1" smtClean="0"/>
              <a:t>Goffee</a:t>
            </a:r>
            <a:r>
              <a:rPr lang="en-US" sz="2000" dirty="0" smtClean="0"/>
              <a:t> and Jones provides some interesting insights on different organizational cultures and guidance for prospective employees</a:t>
            </a:r>
            <a:endParaRPr lang="en-US" sz="2000" dirty="0"/>
          </a:p>
        </p:txBody>
      </p:sp>
      <p:sp>
        <p:nvSpPr>
          <p:cNvPr id="3" name="Content Placeholder 2"/>
          <p:cNvSpPr>
            <a:spLocks noGrp="1"/>
          </p:cNvSpPr>
          <p:nvPr>
            <p:ph sz="quarter" idx="1"/>
          </p:nvPr>
        </p:nvSpPr>
        <p:spPr>
          <a:xfrm>
            <a:off x="152400" y="1447800"/>
            <a:ext cx="8991600" cy="5334000"/>
          </a:xfrm>
        </p:spPr>
        <p:txBody>
          <a:bodyPr>
            <a:normAutofit/>
          </a:bodyPr>
          <a:lstStyle/>
          <a:p>
            <a:pPr algn="just">
              <a:buNone/>
            </a:pPr>
            <a:r>
              <a:rPr lang="en-US" b="1" dirty="0" smtClean="0"/>
              <a:t>	MATCHING </a:t>
            </a:r>
            <a:r>
              <a:rPr lang="en-US" b="1" dirty="0"/>
              <a:t>PEOPLE </a:t>
            </a:r>
            <a:r>
              <a:rPr lang="en-US" b="1" dirty="0" smtClean="0"/>
              <a:t>WITH ORGANIZATIONAL CULTURES</a:t>
            </a:r>
            <a:endParaRPr lang="en-US" b="1" dirty="0"/>
          </a:p>
          <a:p>
            <a:endParaRPr lang="en-US" i="1" dirty="0" smtClean="0"/>
          </a:p>
          <a:p>
            <a:r>
              <a:rPr lang="en-US" i="1" dirty="0" smtClean="0"/>
              <a:t>Networked culture (high on sociability, low on solidarity).</a:t>
            </a:r>
          </a:p>
          <a:p>
            <a:endParaRPr lang="en-US" i="1" dirty="0" smtClean="0"/>
          </a:p>
          <a:p>
            <a:r>
              <a:rPr lang="en-US" i="1" dirty="0" smtClean="0"/>
              <a:t>Mercenary culture (low on sociability, high on solidarity).</a:t>
            </a:r>
          </a:p>
          <a:p>
            <a:endParaRPr lang="en-US" i="1" dirty="0" smtClean="0"/>
          </a:p>
          <a:p>
            <a:r>
              <a:rPr lang="en-US" i="1" dirty="0" smtClean="0"/>
              <a:t>Fragmented culture (low on sociability, low on solidarity).</a:t>
            </a:r>
          </a:p>
          <a:p>
            <a:endParaRPr lang="en-US" i="1" dirty="0" smtClean="0"/>
          </a:p>
          <a:p>
            <a:r>
              <a:rPr lang="en-US" i="1" dirty="0" smtClean="0"/>
              <a:t>Communal culture (high on sociability, high on solidarity).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dirty="0" smtClean="0"/>
              <a:t>Impact of culture on change, diversity, and mergers and acquisitions</a:t>
            </a:r>
            <a:endParaRPr lang="en-US" dirty="0"/>
          </a:p>
        </p:txBody>
      </p:sp>
      <p:sp>
        <p:nvSpPr>
          <p:cNvPr id="3" name="Content Placeholder 2"/>
          <p:cNvSpPr>
            <a:spLocks noGrp="1"/>
          </p:cNvSpPr>
          <p:nvPr>
            <p:ph sz="quarter" idx="1"/>
          </p:nvPr>
        </p:nvSpPr>
        <p:spPr>
          <a:xfrm>
            <a:off x="0" y="1447800"/>
            <a:ext cx="9144000" cy="5410200"/>
          </a:xfrm>
        </p:spPr>
        <p:txBody>
          <a:bodyPr/>
          <a:lstStyle/>
          <a:p>
            <a:pPr algn="just"/>
            <a:endParaRPr lang="en-US" b="1" dirty="0" smtClean="0"/>
          </a:p>
          <a:p>
            <a:pPr algn="just"/>
            <a:r>
              <a:rPr lang="en-US" b="1" dirty="0" smtClean="0"/>
              <a:t>Culture </a:t>
            </a:r>
            <a:r>
              <a:rPr lang="en-US" b="1" dirty="0"/>
              <a:t>as a Barrier to </a:t>
            </a:r>
            <a:r>
              <a:rPr lang="en-US" b="1" dirty="0" smtClean="0"/>
              <a:t>Change</a:t>
            </a:r>
          </a:p>
          <a:p>
            <a:pPr algn="just"/>
            <a:endParaRPr lang="en-US" b="1" dirty="0"/>
          </a:p>
          <a:p>
            <a:pPr algn="just"/>
            <a:r>
              <a:rPr lang="en-US" b="1" dirty="0"/>
              <a:t>Culture as a Barrier to </a:t>
            </a:r>
            <a:r>
              <a:rPr lang="en-US" b="1" dirty="0" smtClean="0"/>
              <a:t>Diversity</a:t>
            </a:r>
          </a:p>
          <a:p>
            <a:pPr algn="just"/>
            <a:endParaRPr lang="en-US" b="1" dirty="0"/>
          </a:p>
          <a:p>
            <a:pPr algn="just"/>
            <a:r>
              <a:rPr lang="en-US" b="1" dirty="0"/>
              <a:t>Culture as a Barrier to Mergers and Acquisitions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r>
              <a:rPr lang="en-US" b="1" u="sng" dirty="0"/>
              <a:t>Strategies for Merging Cultures</a:t>
            </a:r>
            <a:br>
              <a:rPr lang="en-US" b="1" u="sng" dirty="0"/>
            </a:br>
            <a:endParaRPr lang="en-US" dirty="0"/>
          </a:p>
        </p:txBody>
      </p:sp>
      <p:sp>
        <p:nvSpPr>
          <p:cNvPr id="3" name="Content Placeholder 2"/>
          <p:cNvSpPr>
            <a:spLocks noGrp="1"/>
          </p:cNvSpPr>
          <p:nvPr>
            <p:ph sz="quarter" idx="1"/>
          </p:nvPr>
        </p:nvSpPr>
        <p:spPr>
          <a:xfrm>
            <a:off x="0" y="685800"/>
            <a:ext cx="9067800" cy="6172200"/>
          </a:xfrm>
        </p:spPr>
        <p:txBody>
          <a:bodyPr>
            <a:normAutofit lnSpcReduction="10000"/>
          </a:bodyPr>
          <a:lstStyle/>
          <a:p>
            <a:pPr>
              <a:buNone/>
            </a:pPr>
            <a:r>
              <a:rPr lang="en-US" b="1" dirty="0" smtClean="0"/>
              <a:t>	</a:t>
            </a:r>
            <a:r>
              <a:rPr lang="en-US" dirty="0"/>
              <a:t>Organizations can use several strategies when considering how to merge the cultures of two </a:t>
            </a:r>
            <a:r>
              <a:rPr lang="en-US" dirty="0" smtClean="0"/>
              <a:t>organization: </a:t>
            </a:r>
          </a:p>
          <a:p>
            <a:pPr>
              <a:buNone/>
            </a:pPr>
            <a:endParaRPr lang="en-US" b="1" dirty="0"/>
          </a:p>
          <a:p>
            <a:pPr algn="just"/>
            <a:r>
              <a:rPr lang="en-US" i="1" dirty="0" smtClean="0"/>
              <a:t>Assimilation (</a:t>
            </a:r>
            <a:r>
              <a:rPr lang="en-US" dirty="0" smtClean="0"/>
              <a:t>The entire new organization is determined to take on the culture of one of the merging organizations. This strategy works best when one of the organizations has a relatively weak culture. However, if a culture is simply imposed on an organization, it rarely works.)</a:t>
            </a:r>
            <a:endParaRPr lang="en-US" i="1" dirty="0" smtClean="0"/>
          </a:p>
          <a:p>
            <a:pPr algn="just"/>
            <a:endParaRPr lang="en-US" i="1" dirty="0"/>
          </a:p>
          <a:p>
            <a:pPr algn="just"/>
            <a:r>
              <a:rPr lang="en-US" i="1" dirty="0" smtClean="0"/>
              <a:t>Separation (</a:t>
            </a:r>
            <a:r>
              <a:rPr lang="en-US" dirty="0" smtClean="0"/>
              <a:t>The organizations remain separate, and keep their individual cultures. This strategy works best when the organizations have little overlap in the industries in which they operate.)</a:t>
            </a:r>
            <a:endParaRPr lang="en-US" i="1" dirty="0" smtClean="0"/>
          </a:p>
          <a:p>
            <a:pPr algn="just"/>
            <a:endParaRPr lang="en-US" i="1" dirty="0"/>
          </a:p>
          <a:p>
            <a:pPr algn="just"/>
            <a:r>
              <a:rPr lang="en-US" i="1" dirty="0" smtClean="0"/>
              <a:t>Integration (</a:t>
            </a:r>
            <a:r>
              <a:rPr lang="en-US" dirty="0" smtClean="0"/>
              <a:t>A new culture is formed by merging parts of each of the organizations. This strategy works best when aspects of each organization’s culture need to be improved.)</a:t>
            </a:r>
            <a:endParaRPr lang="en-US" dirty="0"/>
          </a:p>
        </p:txBody>
      </p:sp>
    </p:spTree>
  </p:cSld>
  <p:clrMapOvr>
    <a:masterClrMapping/>
  </p:clrMapOvr>
  <p:transition spd="slow">
    <p:wedge/>
    <p:sndAc>
      <p:stSnd>
        <p:snd r:embed="rId2" name="chimes.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lstStyle/>
          <a:p>
            <a:r>
              <a:rPr lang="en-US" b="1" dirty="0" err="1" smtClean="0"/>
              <a:t>Lewin’s</a:t>
            </a:r>
            <a:r>
              <a:rPr lang="en-US" b="1" dirty="0" smtClean="0"/>
              <a:t> Three-Step Model</a:t>
            </a:r>
            <a:endParaRPr lang="en-US" dirty="0"/>
          </a:p>
        </p:txBody>
      </p:sp>
      <p:sp>
        <p:nvSpPr>
          <p:cNvPr id="3" name="Content Placeholder 2"/>
          <p:cNvSpPr>
            <a:spLocks noGrp="1"/>
          </p:cNvSpPr>
          <p:nvPr>
            <p:ph sz="quarter" idx="1"/>
          </p:nvPr>
        </p:nvSpPr>
        <p:spPr>
          <a:xfrm>
            <a:off x="0" y="1447800"/>
            <a:ext cx="9144000" cy="5410200"/>
          </a:xfrm>
        </p:spPr>
        <p:txBody>
          <a:bodyPr/>
          <a:lstStyle/>
          <a:p>
            <a:pPr algn="just">
              <a:buNone/>
            </a:pPr>
            <a:r>
              <a:rPr lang="en-US" b="1" dirty="0" smtClean="0"/>
              <a:t>	</a:t>
            </a:r>
            <a:r>
              <a:rPr lang="en-US" b="1" u="sng" dirty="0" smtClean="0"/>
              <a:t>APPROACHES TO MANAGING CHANGE</a:t>
            </a:r>
            <a:endParaRPr lang="en-US" b="1" dirty="0" smtClean="0"/>
          </a:p>
          <a:p>
            <a:pPr algn="just"/>
            <a:endParaRPr lang="en-US" b="1" dirty="0" smtClean="0"/>
          </a:p>
          <a:p>
            <a:pPr algn="just"/>
            <a:r>
              <a:rPr lang="en-US" b="1" dirty="0" smtClean="0"/>
              <a:t>unfreezing </a:t>
            </a:r>
            <a:r>
              <a:rPr lang="en-US" dirty="0" smtClean="0"/>
              <a:t>Change efforts to overcome the pressures of both individual resistance and group conformity.</a:t>
            </a:r>
          </a:p>
          <a:p>
            <a:pPr algn="just"/>
            <a:endParaRPr lang="en-US" dirty="0" smtClean="0"/>
          </a:p>
          <a:p>
            <a:pPr algn="just"/>
            <a:r>
              <a:rPr lang="en-US" b="1" dirty="0" smtClean="0"/>
              <a:t>moving </a:t>
            </a:r>
            <a:r>
              <a:rPr lang="en-US" dirty="0" smtClean="0"/>
              <a:t>Efforts to get employees involved in the change process.</a:t>
            </a:r>
          </a:p>
          <a:p>
            <a:pPr algn="just"/>
            <a:endParaRPr lang="en-US" dirty="0" smtClean="0"/>
          </a:p>
          <a:p>
            <a:pPr algn="just"/>
            <a:r>
              <a:rPr lang="en-US" b="1" dirty="0" smtClean="0"/>
              <a:t>refreezing </a:t>
            </a:r>
            <a:r>
              <a:rPr lang="en-US" dirty="0" smtClean="0"/>
              <a:t>Stabilizing a change intervention by balancing driving and restraining forces.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Lewin's three-step model for change management [36]. | Download Scientific  Diagram"/>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2400" y="1795272"/>
            <a:ext cx="8991600" cy="4681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174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pPr algn="just"/>
            <a:r>
              <a:rPr lang="en-US" b="1" dirty="0" err="1" smtClean="0"/>
              <a:t>Kotter’s</a:t>
            </a:r>
            <a:r>
              <a:rPr lang="en-US" b="1" dirty="0" smtClean="0"/>
              <a:t> Eight-Step Plan for Implementing Change</a:t>
            </a:r>
            <a:endParaRPr lang="en-US" dirty="0"/>
          </a:p>
        </p:txBody>
      </p:sp>
      <p:sp>
        <p:nvSpPr>
          <p:cNvPr id="3" name="Content Placeholder 2"/>
          <p:cNvSpPr>
            <a:spLocks noGrp="1"/>
          </p:cNvSpPr>
          <p:nvPr>
            <p:ph sz="quarter" idx="1"/>
          </p:nvPr>
        </p:nvSpPr>
        <p:spPr>
          <a:xfrm>
            <a:off x="0" y="1447800"/>
            <a:ext cx="9144000" cy="5257800"/>
          </a:xfrm>
        </p:spPr>
        <p:txBody>
          <a:bodyPr>
            <a:normAutofit fontScale="92500" lnSpcReduction="10000"/>
          </a:bodyPr>
          <a:lstStyle/>
          <a:p>
            <a:pPr algn="just"/>
            <a:r>
              <a:rPr lang="en-US" dirty="0" smtClean="0"/>
              <a:t>Establish a sense of urgency by creating a compelling reason for why change is needed.</a:t>
            </a:r>
          </a:p>
          <a:p>
            <a:pPr algn="just"/>
            <a:r>
              <a:rPr lang="en-US" dirty="0" smtClean="0"/>
              <a:t>Form a coalition with enough power to lead the change.</a:t>
            </a:r>
          </a:p>
          <a:p>
            <a:pPr algn="just"/>
            <a:r>
              <a:rPr lang="en-US" dirty="0" smtClean="0"/>
              <a:t>Create a new vision to direct the change and strategies for achieving the vision.</a:t>
            </a:r>
          </a:p>
          <a:p>
            <a:pPr algn="just"/>
            <a:r>
              <a:rPr lang="en-US" dirty="0" smtClean="0"/>
              <a:t>Communicate the vision throughout the organization.</a:t>
            </a:r>
          </a:p>
          <a:p>
            <a:pPr algn="just"/>
            <a:r>
              <a:rPr lang="en-US" dirty="0" smtClean="0"/>
              <a:t>Empower others to act on the vision by removing barriers to change and encouraging risk-taking and creative problem solving.</a:t>
            </a:r>
          </a:p>
          <a:p>
            <a:pPr algn="just"/>
            <a:r>
              <a:rPr lang="en-US" dirty="0" smtClean="0"/>
              <a:t>Plan for, create, and reward short-term “wins” that move the organization toward the new vision.</a:t>
            </a:r>
          </a:p>
          <a:p>
            <a:pPr algn="just"/>
            <a:r>
              <a:rPr lang="en-US" dirty="0" smtClean="0"/>
              <a:t>Consolidate improvements, reassess changes, and make necessary adjustments in the new programs.</a:t>
            </a:r>
          </a:p>
          <a:p>
            <a:pPr algn="just"/>
            <a:r>
              <a:rPr lang="en-US" dirty="0" smtClean="0"/>
              <a:t>Reinforce the changes by demonstrating the relationship between new </a:t>
            </a:r>
            <a:r>
              <a:rPr lang="en-US" dirty="0" err="1" smtClean="0"/>
              <a:t>behaviours</a:t>
            </a:r>
            <a:r>
              <a:rPr lang="en-US" dirty="0" smtClean="0"/>
              <a:t> and organizational success.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62726" y="1447800"/>
            <a:ext cx="6075747" cy="4572000"/>
          </a:xfrm>
        </p:spPr>
      </p:pic>
    </p:spTree>
    <p:extLst>
      <p:ext uri="{BB962C8B-B14F-4D97-AF65-F5344CB8AC3E}">
        <p14:creationId xmlns:p14="http://schemas.microsoft.com/office/powerpoint/2010/main" val="626023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410200"/>
          </a:xfrm>
        </p:spPr>
        <p:txBody>
          <a:bodyPr>
            <a:normAutofit/>
          </a:bodyPr>
          <a:lstStyle/>
          <a:p>
            <a:pPr>
              <a:buNone/>
            </a:pPr>
            <a:endParaRPr lang="en-US" sz="7200" dirty="0" smtClean="0"/>
          </a:p>
          <a:p>
            <a:pPr>
              <a:buNone/>
            </a:pPr>
            <a:endParaRPr lang="en-US" sz="7200" smtClean="0"/>
          </a:p>
          <a:p>
            <a:pPr>
              <a:buNone/>
            </a:pPr>
            <a:r>
              <a:rPr lang="en-US" sz="7200" smtClean="0"/>
              <a:t>QUESTION </a:t>
            </a:r>
            <a:r>
              <a:rPr lang="en-US" sz="7200" dirty="0" smtClean="0"/>
              <a:t>HOUR? </a:t>
            </a:r>
            <a:endParaRPr lang="en-US"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ORGANIZATIONAL CULTURE?</a:t>
            </a:r>
            <a:br>
              <a:rPr lang="en-US" b="1" dirty="0"/>
            </a:br>
            <a:endParaRPr lang="en-US" dirty="0"/>
          </a:p>
        </p:txBody>
      </p:sp>
      <p:sp>
        <p:nvSpPr>
          <p:cNvPr id="3" name="Content Placeholder 2"/>
          <p:cNvSpPr>
            <a:spLocks noGrp="1"/>
          </p:cNvSpPr>
          <p:nvPr>
            <p:ph sz="quarter" idx="1"/>
          </p:nvPr>
        </p:nvSpPr>
        <p:spPr>
          <a:xfrm>
            <a:off x="0" y="1447800"/>
            <a:ext cx="9144000" cy="5410200"/>
          </a:xfrm>
        </p:spPr>
        <p:txBody>
          <a:bodyPr/>
          <a:lstStyle/>
          <a:p>
            <a:pPr>
              <a:buNone/>
            </a:pPr>
            <a:r>
              <a:rPr lang="en-US" b="1" dirty="0" smtClean="0"/>
              <a:t>	</a:t>
            </a:r>
            <a:endParaRPr lang="en-US" b="1" dirty="0"/>
          </a:p>
          <a:p>
            <a:pPr algn="just">
              <a:buNone/>
            </a:pPr>
            <a:r>
              <a:rPr lang="en-US" dirty="0" smtClean="0"/>
              <a:t>	Culture </a:t>
            </a:r>
            <a:r>
              <a:rPr lang="en-US" dirty="0"/>
              <a:t>is the soul of the </a:t>
            </a:r>
            <a:r>
              <a:rPr lang="en-US" dirty="0" smtClean="0"/>
              <a:t>organization-the </a:t>
            </a:r>
            <a:r>
              <a:rPr lang="en-US" dirty="0"/>
              <a:t>beliefs and values, and </a:t>
            </a:r>
            <a:r>
              <a:rPr lang="en-US" dirty="0" smtClean="0"/>
              <a:t>how they </a:t>
            </a:r>
            <a:r>
              <a:rPr lang="en-US" dirty="0"/>
              <a:t>are manifested. I think of the structure as the skeleton, and as the flesh and </a:t>
            </a:r>
            <a:r>
              <a:rPr lang="en-US" dirty="0" smtClean="0"/>
              <a:t>blood. And </a:t>
            </a:r>
            <a:r>
              <a:rPr lang="en-US" dirty="0"/>
              <a:t>culture is the soul that holds the thing together and gives it life force</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410200"/>
          </a:xfrm>
        </p:spPr>
        <p:txBody>
          <a:bodyPr/>
          <a:lstStyle/>
          <a:p>
            <a:pPr algn="just"/>
            <a:r>
              <a:rPr lang="en-US" dirty="0" smtClean="0"/>
              <a:t>Culture is shared by the members of the organization.</a:t>
            </a:r>
          </a:p>
          <a:p>
            <a:pPr algn="just"/>
            <a:endParaRPr lang="en-US" dirty="0" smtClean="0"/>
          </a:p>
          <a:p>
            <a:pPr algn="just"/>
            <a:r>
              <a:rPr lang="en-US" dirty="0" smtClean="0"/>
              <a:t>Culture helps members of the organization solve and understand the things that the organization encounters, both internally and externally.</a:t>
            </a:r>
          </a:p>
          <a:p>
            <a:pPr algn="just"/>
            <a:endParaRPr lang="en-US" dirty="0" smtClean="0"/>
          </a:p>
          <a:p>
            <a:pPr algn="just"/>
            <a:r>
              <a:rPr lang="en-US" dirty="0" smtClean="0"/>
              <a:t>Because the assumptions, beliefs, and expectations that make up culture have worked over time, members of the organization believe they are valid. Therefore, they are taught to people who join the organization.</a:t>
            </a:r>
          </a:p>
          <a:p>
            <a:pPr algn="just"/>
            <a:endParaRPr lang="en-US" dirty="0" smtClean="0"/>
          </a:p>
          <a:p>
            <a:pPr algn="just"/>
            <a:r>
              <a:rPr lang="en-US" dirty="0" smtClean="0"/>
              <a:t>These assumptions, beliefs, and expectations strongly influence how people perceive, think, feel, and behave within the organization.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447800"/>
            <a:ext cx="9144000" cy="5410200"/>
          </a:xfrm>
        </p:spPr>
        <p:txBody>
          <a:bodyPr>
            <a:normAutofit/>
          </a:bodyPr>
          <a:lstStyle/>
          <a:p>
            <a:pPr algn="just">
              <a:buNone/>
            </a:pPr>
            <a:r>
              <a:rPr lang="en-US" dirty="0" smtClean="0"/>
              <a:t>	</a:t>
            </a:r>
          </a:p>
          <a:p>
            <a:pPr algn="just">
              <a:buNone/>
            </a:pPr>
            <a:r>
              <a:rPr lang="en-US" dirty="0" smtClean="0"/>
              <a:t>	Culture sets the tone for how organizations operate and how individuals within the organization interact. As we discuss organizational culture, you may want to remember that organizations differ considerably in the cultures they adopt.</a:t>
            </a:r>
          </a:p>
          <a:p>
            <a:pPr algn="just">
              <a:buNone/>
            </a:pPr>
            <a:endParaRPr lang="en-US" dirty="0" smtClean="0"/>
          </a:p>
          <a:p>
            <a:pPr algn="just">
              <a:buNone/>
            </a:pPr>
            <a:r>
              <a:rPr lang="en-US" dirty="0" smtClean="0"/>
              <a:t>	Culture provides stability to an organization and gives employees a clear understanding of “the way things are done around here.”</a:t>
            </a:r>
          </a:p>
          <a:p>
            <a:pPr algn="just">
              <a:buNone/>
            </a:pPr>
            <a:endParaRPr lang="en-US" dirty="0" smtClean="0"/>
          </a:p>
          <a:p>
            <a:pPr>
              <a:buNone/>
            </a:pPr>
            <a:r>
              <a:rPr lang="en-US" dirty="0" smtClean="0"/>
              <a:t>	An organization that expects employees to work 15 hours a day may not be one in which you would like to work.</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r>
              <a:rPr lang="en-US" b="1" dirty="0"/>
              <a:t>Definition of Organizational Culture</a:t>
            </a:r>
            <a:br>
              <a:rPr lang="en-US" b="1" dirty="0"/>
            </a:br>
            <a:endParaRPr lang="en-US" dirty="0"/>
          </a:p>
        </p:txBody>
      </p:sp>
      <p:sp>
        <p:nvSpPr>
          <p:cNvPr id="3" name="Content Placeholder 2"/>
          <p:cNvSpPr>
            <a:spLocks noGrp="1"/>
          </p:cNvSpPr>
          <p:nvPr>
            <p:ph sz="quarter" idx="1"/>
          </p:nvPr>
        </p:nvSpPr>
        <p:spPr>
          <a:xfrm>
            <a:off x="0" y="1447800"/>
            <a:ext cx="9144000" cy="5410200"/>
          </a:xfrm>
        </p:spPr>
        <p:txBody>
          <a:bodyPr/>
          <a:lstStyle/>
          <a:p>
            <a:endParaRPr lang="en-US" b="1" dirty="0" smtClean="0"/>
          </a:p>
          <a:p>
            <a:pPr algn="just">
              <a:buNone/>
            </a:pPr>
            <a:r>
              <a:rPr lang="en-US" b="1" dirty="0" smtClean="0"/>
              <a:t>	</a:t>
            </a:r>
            <a:r>
              <a:rPr lang="en-US" dirty="0" smtClean="0"/>
              <a:t>Organizational culture is the pattern of shared values, beliefs, and assumptions considered to be the appropriate way to think and act within an organization.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143000"/>
          </a:xfrm>
        </p:spPr>
        <p:txBody>
          <a:bodyPr>
            <a:normAutofit fontScale="90000"/>
          </a:bodyPr>
          <a:lstStyle/>
          <a:p>
            <a:r>
              <a:rPr lang="en-US" b="1" u="sng" dirty="0"/>
              <a:t>Levels of Culture</a:t>
            </a:r>
            <a:br>
              <a:rPr lang="en-US" b="1" u="sng" dirty="0"/>
            </a:br>
            <a:endParaRPr lang="en-US" dirty="0"/>
          </a:p>
        </p:txBody>
      </p:sp>
      <p:sp>
        <p:nvSpPr>
          <p:cNvPr id="3" name="Content Placeholder 2"/>
          <p:cNvSpPr>
            <a:spLocks noGrp="1"/>
          </p:cNvSpPr>
          <p:nvPr>
            <p:ph sz="quarter" idx="1"/>
          </p:nvPr>
        </p:nvSpPr>
        <p:spPr>
          <a:xfrm>
            <a:off x="0" y="1447800"/>
            <a:ext cx="9144000" cy="5410200"/>
          </a:xfrm>
        </p:spPr>
        <p:txBody>
          <a:bodyPr>
            <a:normAutofit/>
          </a:bodyPr>
          <a:lstStyle/>
          <a:p>
            <a:pPr>
              <a:buNone/>
            </a:pPr>
            <a:r>
              <a:rPr lang="en-US" b="1" dirty="0" smtClean="0"/>
              <a:t>	Artifacts </a:t>
            </a:r>
            <a:r>
              <a:rPr lang="en-US" dirty="0"/>
              <a:t>Aspects of an </a:t>
            </a:r>
            <a:r>
              <a:rPr lang="en-US" dirty="0" smtClean="0"/>
              <a:t>organization’s culture </a:t>
            </a:r>
            <a:r>
              <a:rPr lang="en-US" dirty="0"/>
              <a:t>that you see, hear, </a:t>
            </a:r>
            <a:r>
              <a:rPr lang="en-US" dirty="0" smtClean="0"/>
              <a:t>and feel.</a:t>
            </a:r>
          </a:p>
          <a:p>
            <a:pPr algn="just">
              <a:buNone/>
            </a:pPr>
            <a:endParaRPr lang="en-US" dirty="0"/>
          </a:p>
          <a:p>
            <a:pPr algn="just">
              <a:buNone/>
            </a:pPr>
            <a:r>
              <a:rPr lang="en-US" dirty="0" smtClean="0"/>
              <a:t>	</a:t>
            </a:r>
            <a:r>
              <a:rPr lang="en-US" b="1" dirty="0" smtClean="0"/>
              <a:t>Beliefs</a:t>
            </a:r>
            <a:r>
              <a:rPr lang="en-US" dirty="0" smtClean="0"/>
              <a:t> </a:t>
            </a:r>
            <a:r>
              <a:rPr lang="en-US" dirty="0"/>
              <a:t>The understandings of </a:t>
            </a:r>
            <a:r>
              <a:rPr lang="en-US" dirty="0" smtClean="0"/>
              <a:t>how objects </a:t>
            </a:r>
            <a:r>
              <a:rPr lang="en-US" dirty="0"/>
              <a:t>and ideas relate to </a:t>
            </a:r>
            <a:r>
              <a:rPr lang="en-US" dirty="0" smtClean="0"/>
              <a:t>each other</a:t>
            </a:r>
            <a:r>
              <a:rPr lang="en-US" dirty="0"/>
              <a:t>.</a:t>
            </a:r>
          </a:p>
          <a:p>
            <a:pPr algn="just"/>
            <a:endParaRPr lang="en-US" dirty="0" smtClean="0"/>
          </a:p>
          <a:p>
            <a:pPr algn="just">
              <a:buNone/>
            </a:pPr>
            <a:r>
              <a:rPr lang="en-US" dirty="0" smtClean="0"/>
              <a:t>	</a:t>
            </a:r>
            <a:r>
              <a:rPr lang="en-US" b="1" dirty="0" smtClean="0"/>
              <a:t>Values</a:t>
            </a:r>
            <a:r>
              <a:rPr lang="en-US" dirty="0" smtClean="0"/>
              <a:t> </a:t>
            </a:r>
            <a:r>
              <a:rPr lang="en-US" dirty="0"/>
              <a:t>The stable, </a:t>
            </a:r>
            <a:r>
              <a:rPr lang="en-US" dirty="0" smtClean="0"/>
              <a:t>long-lasting beliefs </a:t>
            </a:r>
            <a:r>
              <a:rPr lang="en-US" dirty="0"/>
              <a:t>about what is important</a:t>
            </a:r>
            <a:r>
              <a:rPr lang="en-US" dirty="0" smtClean="0"/>
              <a:t>.</a:t>
            </a:r>
          </a:p>
          <a:p>
            <a:pPr algn="just">
              <a:buNone/>
            </a:pPr>
            <a:endParaRPr lang="en-US" dirty="0" smtClean="0"/>
          </a:p>
          <a:p>
            <a:pPr algn="just">
              <a:buNone/>
            </a:pPr>
            <a:r>
              <a:rPr lang="en-US" b="1" dirty="0" smtClean="0"/>
              <a:t>	Assumptions </a:t>
            </a:r>
            <a:r>
              <a:rPr lang="en-US" dirty="0" smtClean="0"/>
              <a:t>are the taken-for-granted notions of how something should be.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73162"/>
          </a:xfrm>
        </p:spPr>
        <p:txBody>
          <a:bodyPr>
            <a:normAutofit fontScale="90000"/>
          </a:bodyPr>
          <a:lstStyle/>
          <a:p>
            <a:r>
              <a:rPr lang="en-US" dirty="0" smtClean="0"/>
              <a:t/>
            </a:r>
            <a:br>
              <a:rPr lang="en-US" dirty="0" smtClean="0"/>
            </a:br>
            <a:r>
              <a:rPr lang="en-US" b="1" u="sng" dirty="0" smtClean="0"/>
              <a:t>Dimensions </a:t>
            </a:r>
            <a:r>
              <a:rPr lang="en-US" b="1" u="sng" dirty="0"/>
              <a:t>of </a:t>
            </a:r>
            <a:r>
              <a:rPr lang="en-US" b="1" u="sng" dirty="0" smtClean="0"/>
              <a:t>Organizational Culture</a:t>
            </a:r>
            <a:r>
              <a:rPr lang="en-US" b="1" u="sng" dirty="0"/>
              <a:t/>
            </a:r>
            <a:br>
              <a:rPr lang="en-US" b="1" u="sng" dirty="0"/>
            </a:br>
            <a:endParaRPr lang="en-US" dirty="0"/>
          </a:p>
        </p:txBody>
      </p:sp>
      <p:sp>
        <p:nvSpPr>
          <p:cNvPr id="3" name="Content Placeholder 2"/>
          <p:cNvSpPr>
            <a:spLocks noGrp="1"/>
          </p:cNvSpPr>
          <p:nvPr>
            <p:ph sz="quarter" idx="1"/>
          </p:nvPr>
        </p:nvSpPr>
        <p:spPr>
          <a:xfrm>
            <a:off x="0" y="1447800"/>
            <a:ext cx="9144000" cy="5410200"/>
          </a:xfrm>
        </p:spPr>
        <p:txBody>
          <a:bodyPr>
            <a:normAutofit fontScale="92500" lnSpcReduction="20000"/>
          </a:bodyPr>
          <a:lstStyle/>
          <a:p>
            <a:pPr>
              <a:buNone/>
            </a:pPr>
            <a:r>
              <a:rPr lang="en-US" b="1" dirty="0" smtClean="0"/>
              <a:t>	</a:t>
            </a:r>
            <a:endParaRPr lang="en-US" b="1" dirty="0"/>
          </a:p>
          <a:p>
            <a:r>
              <a:rPr lang="en-US" i="1" dirty="0"/>
              <a:t>Innovation and risk-taking</a:t>
            </a:r>
            <a:r>
              <a:rPr lang="en-US" i="1" dirty="0" smtClean="0"/>
              <a:t>.</a:t>
            </a:r>
          </a:p>
          <a:p>
            <a:endParaRPr lang="en-US" i="1" dirty="0"/>
          </a:p>
          <a:p>
            <a:r>
              <a:rPr lang="en-US" i="1" dirty="0"/>
              <a:t>Attention to </a:t>
            </a:r>
            <a:r>
              <a:rPr lang="en-US" i="1" dirty="0" smtClean="0"/>
              <a:t>detail</a:t>
            </a:r>
          </a:p>
          <a:p>
            <a:endParaRPr lang="en-US" i="1" dirty="0"/>
          </a:p>
          <a:p>
            <a:r>
              <a:rPr lang="en-US" i="1" dirty="0"/>
              <a:t>Outcome </a:t>
            </a:r>
            <a:r>
              <a:rPr lang="en-US" i="1" dirty="0" smtClean="0"/>
              <a:t>orientation</a:t>
            </a:r>
          </a:p>
          <a:p>
            <a:endParaRPr lang="en-US" i="1" dirty="0"/>
          </a:p>
          <a:p>
            <a:r>
              <a:rPr lang="en-US" i="1" dirty="0"/>
              <a:t>People </a:t>
            </a:r>
            <a:r>
              <a:rPr lang="en-US" i="1" dirty="0" smtClean="0"/>
              <a:t>orientation</a:t>
            </a:r>
          </a:p>
          <a:p>
            <a:endParaRPr lang="en-US" i="1" dirty="0"/>
          </a:p>
          <a:p>
            <a:r>
              <a:rPr lang="en-US" i="1" dirty="0"/>
              <a:t>Team </a:t>
            </a:r>
            <a:r>
              <a:rPr lang="en-US" i="1" dirty="0" smtClean="0"/>
              <a:t>orientation</a:t>
            </a:r>
          </a:p>
          <a:p>
            <a:endParaRPr lang="en-US" i="1" dirty="0"/>
          </a:p>
          <a:p>
            <a:r>
              <a:rPr lang="en-US" i="1" dirty="0" smtClean="0"/>
              <a:t>Aggressiveness</a:t>
            </a:r>
          </a:p>
          <a:p>
            <a:endParaRPr lang="en-US" i="1" dirty="0"/>
          </a:p>
          <a:p>
            <a:r>
              <a:rPr lang="en-US" i="1" dirty="0"/>
              <a:t>Stability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483708" y="1447800"/>
            <a:ext cx="4633783" cy="4572000"/>
          </a:xfrm>
        </p:spPr>
      </p:pic>
    </p:spTree>
    <p:extLst>
      <p:ext uri="{BB962C8B-B14F-4D97-AF65-F5344CB8AC3E}">
        <p14:creationId xmlns:p14="http://schemas.microsoft.com/office/powerpoint/2010/main" val="16437963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905</TotalTime>
  <Words>465</Words>
  <Application>Microsoft Office PowerPoint</Application>
  <PresentationFormat>On-screen Show (4:3)</PresentationFormat>
  <Paragraphs>145</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Franklin Gothic Book</vt:lpstr>
      <vt:lpstr>Perpetua</vt:lpstr>
      <vt:lpstr>Wingdings 2</vt:lpstr>
      <vt:lpstr>Equity</vt:lpstr>
      <vt:lpstr>Organization Culture</vt:lpstr>
      <vt:lpstr>PowerPoint Presentation</vt:lpstr>
      <vt:lpstr>WHAT IS ORGANIZATIONAL CULTURE? </vt:lpstr>
      <vt:lpstr>PowerPoint Presentation</vt:lpstr>
      <vt:lpstr>PowerPoint Presentation</vt:lpstr>
      <vt:lpstr>Definition of Organizational Culture </vt:lpstr>
      <vt:lpstr>Levels of Culture </vt:lpstr>
      <vt:lpstr> Dimensions of Organizational Culture </vt:lpstr>
      <vt:lpstr>PowerPoint Presentation</vt:lpstr>
      <vt:lpstr>Culture’s Functions </vt:lpstr>
      <vt:lpstr> Contrasting Organizational Cultures</vt:lpstr>
      <vt:lpstr>PowerPoint Presentation</vt:lpstr>
      <vt:lpstr>PowerPoint Presentation</vt:lpstr>
      <vt:lpstr>Do Organizations Have Uniform Cultures? </vt:lpstr>
      <vt:lpstr>Strong Culture VS Weak Culture </vt:lpstr>
      <vt:lpstr>How a Culture Begins? </vt:lpstr>
      <vt:lpstr>PowerPoint Presentation</vt:lpstr>
      <vt:lpstr>Keeping a Culture Alive </vt:lpstr>
      <vt:lpstr>PowerPoint Presentation</vt:lpstr>
      <vt:lpstr>Research by Goffee and Jones provides some interesting insights on different organizational cultures and guidance for prospective employees</vt:lpstr>
      <vt:lpstr>Impact of culture on change, diversity, and mergers and acquisitions</vt:lpstr>
      <vt:lpstr>Strategies for Merging Cultures </vt:lpstr>
      <vt:lpstr>Lewin’s Three-Step Model</vt:lpstr>
      <vt:lpstr>PowerPoint Presentation</vt:lpstr>
      <vt:lpstr>Kotter’s Eight-Step Plan for Implementing Change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Culture</dc:title>
  <dc:creator>User</dc:creator>
  <cp:lastModifiedBy>WIN10</cp:lastModifiedBy>
  <cp:revision>33</cp:revision>
  <dcterms:created xsi:type="dcterms:W3CDTF">2014-05-21T07:20:11Z</dcterms:created>
  <dcterms:modified xsi:type="dcterms:W3CDTF">2023-12-08T13:17:33Z</dcterms:modified>
</cp:coreProperties>
</file>