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72" r:id="rId3"/>
    <p:sldId id="271" r:id="rId4"/>
    <p:sldId id="267" r:id="rId5"/>
    <p:sldId id="268" r:id="rId6"/>
    <p:sldId id="270" r:id="rId7"/>
    <p:sldId id="257" r:id="rId8"/>
    <p:sldId id="258" r:id="rId9"/>
    <p:sldId id="259" r:id="rId10"/>
    <p:sldId id="260" r:id="rId11"/>
    <p:sldId id="261" r:id="rId12"/>
    <p:sldId id="262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0CBF574-D31E-458D-951A-D272BE2805C8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154E5D-AA96-4BD6-903E-55C798120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1"/>
            <a:ext cx="9144000" cy="1981199"/>
          </a:xfrm>
        </p:spPr>
        <p:txBody>
          <a:bodyPr/>
          <a:lstStyle/>
          <a:p>
            <a:r>
              <a:rPr lang="en-US" dirty="0"/>
              <a:t>Change an</a:t>
            </a:r>
            <a:br>
              <a:rPr lang="en-US" dirty="0"/>
            </a:br>
            <a:r>
              <a:rPr lang="en-US" dirty="0"/>
              <a:t>Organization’s Culture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09800"/>
            <a:ext cx="9144000" cy="4648200"/>
          </a:xfrm>
        </p:spPr>
        <p:txBody>
          <a:bodyPr>
            <a:normAutofit/>
          </a:bodyPr>
          <a:lstStyle/>
          <a:p>
            <a:endParaRPr lang="en-US" i="1" dirty="0" smtClean="0"/>
          </a:p>
          <a:p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527048"/>
            <a:ext cx="9067800" cy="51785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b="1" u="sng" dirty="0" smtClean="0"/>
              <a:t>Organizational Resistance</a:t>
            </a:r>
          </a:p>
          <a:p>
            <a:endParaRPr lang="en-US" b="1" dirty="0"/>
          </a:p>
          <a:p>
            <a:r>
              <a:rPr lang="en-US" i="1" dirty="0"/>
              <a:t>Structural </a:t>
            </a:r>
            <a:r>
              <a:rPr lang="en-US" i="1" dirty="0" smtClean="0"/>
              <a:t>inertia</a:t>
            </a:r>
          </a:p>
          <a:p>
            <a:endParaRPr lang="en-US" i="1" dirty="0"/>
          </a:p>
          <a:p>
            <a:r>
              <a:rPr lang="en-US" i="1" dirty="0"/>
              <a:t>Limited focus of </a:t>
            </a:r>
            <a:r>
              <a:rPr lang="en-US" i="1" dirty="0" smtClean="0"/>
              <a:t>change</a:t>
            </a:r>
          </a:p>
          <a:p>
            <a:pPr>
              <a:buNone/>
            </a:pPr>
            <a:endParaRPr lang="en-US" i="1" dirty="0"/>
          </a:p>
          <a:p>
            <a:r>
              <a:rPr lang="en-US" i="1" dirty="0"/>
              <a:t>Group </a:t>
            </a:r>
            <a:r>
              <a:rPr lang="en-US" i="1" dirty="0" smtClean="0"/>
              <a:t>inertia</a:t>
            </a:r>
          </a:p>
          <a:p>
            <a:endParaRPr lang="en-US" i="1" dirty="0"/>
          </a:p>
          <a:p>
            <a:r>
              <a:rPr lang="en-US" i="1" dirty="0"/>
              <a:t>Threat to </a:t>
            </a:r>
            <a:r>
              <a:rPr lang="en-US" i="1" dirty="0" smtClean="0"/>
              <a:t>expertise</a:t>
            </a:r>
          </a:p>
          <a:p>
            <a:endParaRPr lang="en-US" i="1" dirty="0" smtClean="0"/>
          </a:p>
          <a:p>
            <a:r>
              <a:rPr lang="en-US" i="1" dirty="0" smtClean="0"/>
              <a:t>Threat </a:t>
            </a:r>
            <a:r>
              <a:rPr lang="en-US" i="1" dirty="0"/>
              <a:t>to established power </a:t>
            </a:r>
            <a:r>
              <a:rPr lang="en-US" i="1" dirty="0" smtClean="0"/>
              <a:t>relationships</a:t>
            </a:r>
          </a:p>
          <a:p>
            <a:endParaRPr lang="en-US" i="1" dirty="0"/>
          </a:p>
          <a:p>
            <a:r>
              <a:rPr lang="en-US" i="1" dirty="0"/>
              <a:t>Threat to established resource </a:t>
            </a:r>
            <a:r>
              <a:rPr lang="en-US" i="1" dirty="0" smtClean="0"/>
              <a:t>allocations</a:t>
            </a:r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7048"/>
            <a:ext cx="9144000" cy="53309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b="1" u="sng" dirty="0" smtClean="0"/>
              <a:t>Overcoming </a:t>
            </a:r>
            <a:r>
              <a:rPr lang="en-US" b="1" u="sng" dirty="0"/>
              <a:t>Resistance to </a:t>
            </a:r>
            <a:r>
              <a:rPr lang="en-US" b="1" u="sng" dirty="0" smtClean="0"/>
              <a:t>Change</a:t>
            </a:r>
          </a:p>
          <a:p>
            <a:pPr>
              <a:buNone/>
            </a:pPr>
            <a:endParaRPr lang="en-US" b="1" u="sng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Kotter</a:t>
            </a:r>
            <a:r>
              <a:rPr lang="en-US" dirty="0" smtClean="0"/>
              <a:t> and Schlesinger have identified six tactics organizations use to deal with resistance to change</a:t>
            </a:r>
            <a:endParaRPr lang="en-US" b="1" u="sng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i="1" dirty="0"/>
              <a:t>Education and </a:t>
            </a:r>
            <a:r>
              <a:rPr lang="en-US" i="1" dirty="0" smtClean="0"/>
              <a:t>communication</a:t>
            </a:r>
          </a:p>
          <a:p>
            <a:endParaRPr lang="en-US" i="1" dirty="0"/>
          </a:p>
          <a:p>
            <a:r>
              <a:rPr lang="en-US" i="1" dirty="0"/>
              <a:t>Participation </a:t>
            </a:r>
            <a:r>
              <a:rPr lang="en-US" i="1" dirty="0" smtClean="0"/>
              <a:t>and involvement</a:t>
            </a:r>
          </a:p>
          <a:p>
            <a:endParaRPr lang="en-US" i="1" dirty="0"/>
          </a:p>
          <a:p>
            <a:r>
              <a:rPr lang="en-US" i="1" dirty="0"/>
              <a:t>Facilitation and </a:t>
            </a:r>
            <a:r>
              <a:rPr lang="en-US" i="1" dirty="0" smtClean="0"/>
              <a:t>support</a:t>
            </a:r>
          </a:p>
          <a:p>
            <a:endParaRPr lang="en-US" i="1" dirty="0"/>
          </a:p>
          <a:p>
            <a:r>
              <a:rPr lang="en-US" i="1" dirty="0"/>
              <a:t>Negotiation and </a:t>
            </a:r>
            <a:r>
              <a:rPr lang="en-US" i="1" dirty="0" smtClean="0"/>
              <a:t>agreement</a:t>
            </a:r>
          </a:p>
          <a:p>
            <a:endParaRPr lang="en-US" i="1" dirty="0"/>
          </a:p>
          <a:p>
            <a:r>
              <a:rPr lang="en-US" i="1" dirty="0"/>
              <a:t>Manipulation and </a:t>
            </a:r>
            <a:r>
              <a:rPr lang="en-US" i="1" dirty="0" smtClean="0"/>
              <a:t>co-optation</a:t>
            </a:r>
          </a:p>
          <a:p>
            <a:endParaRPr lang="en-US" i="1" dirty="0"/>
          </a:p>
          <a:p>
            <a:r>
              <a:rPr lang="en-US" i="1" dirty="0"/>
              <a:t>Explicit and implicit </a:t>
            </a:r>
            <a:r>
              <a:rPr lang="en-US" i="1" dirty="0" smtClean="0"/>
              <a:t>coercion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The Politics of Change</a:t>
            </a:r>
            <a:endParaRPr lang="en-US" dirty="0"/>
          </a:p>
        </p:txBody>
      </p:sp>
    </p:spTree>
  </p:cSld>
  <p:clrMapOvr>
    <a:masterClrMapping/>
  </p:clrMapOvr>
  <p:transition spd="slow">
    <p:wedge/>
    <p:sndAc>
      <p:stSnd>
        <p:snd r:embed="rId2" name="camer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7048"/>
            <a:ext cx="9144000" cy="5330952"/>
          </a:xfrm>
        </p:spPr>
        <p:txBody>
          <a:bodyPr/>
          <a:lstStyle/>
          <a:p>
            <a:r>
              <a:rPr lang="en-US" smtClean="0"/>
              <a:t>Question Hour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44" y="1527175"/>
            <a:ext cx="8128000" cy="4572000"/>
          </a:xfrm>
        </p:spPr>
      </p:pic>
    </p:spTree>
    <p:extLst>
      <p:ext uri="{BB962C8B-B14F-4D97-AF65-F5344CB8AC3E}">
        <p14:creationId xmlns:p14="http://schemas.microsoft.com/office/powerpoint/2010/main" val="7691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/>
              <a:t>A dramatic crisis</a:t>
            </a:r>
          </a:p>
          <a:p>
            <a:endParaRPr lang="en-US" i="1" dirty="0"/>
          </a:p>
          <a:p>
            <a:r>
              <a:rPr lang="en-US" i="1" dirty="0"/>
              <a:t>Turnover in leadership</a:t>
            </a:r>
          </a:p>
          <a:p>
            <a:endParaRPr lang="en-US" i="1" dirty="0"/>
          </a:p>
          <a:p>
            <a:r>
              <a:rPr lang="en-US" i="1" dirty="0"/>
              <a:t>Young and small organization</a:t>
            </a:r>
          </a:p>
          <a:p>
            <a:endParaRPr lang="en-US" i="1" dirty="0"/>
          </a:p>
          <a:p>
            <a:r>
              <a:rPr lang="en-US" i="1" dirty="0"/>
              <a:t>Weak culture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750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Action </a:t>
            </a:r>
            <a:r>
              <a:rPr lang="en-US" b="1" u="sng" dirty="0"/>
              <a:t>Research</a:t>
            </a:r>
            <a:br>
              <a:rPr lang="en-US" b="1" u="sng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7048"/>
            <a:ext cx="9144000" cy="53309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dirty="0" smtClean="0"/>
              <a:t>The process of action research, carried out by a change agent, consists of five steps:</a:t>
            </a:r>
          </a:p>
          <a:p>
            <a:pPr algn="just">
              <a:buNone/>
            </a:pPr>
            <a:endParaRPr lang="en-US" b="1" dirty="0"/>
          </a:p>
          <a:p>
            <a:pPr algn="just"/>
            <a:r>
              <a:rPr lang="en-US" i="1" dirty="0" smtClean="0"/>
              <a:t>Diagnosis</a:t>
            </a:r>
          </a:p>
          <a:p>
            <a:pPr algn="just">
              <a:buNone/>
            </a:pPr>
            <a:endParaRPr lang="en-US" i="1" dirty="0" smtClean="0"/>
          </a:p>
          <a:p>
            <a:pPr algn="just"/>
            <a:r>
              <a:rPr lang="en-US" i="1" dirty="0" smtClean="0"/>
              <a:t>Analysis</a:t>
            </a:r>
          </a:p>
          <a:p>
            <a:pPr algn="just"/>
            <a:endParaRPr lang="en-US" i="1" dirty="0" smtClean="0"/>
          </a:p>
          <a:p>
            <a:pPr algn="just"/>
            <a:r>
              <a:rPr lang="en-US" i="1" dirty="0" smtClean="0"/>
              <a:t>Feedback</a:t>
            </a:r>
          </a:p>
          <a:p>
            <a:pPr algn="just"/>
            <a:endParaRPr lang="en-US" i="1" dirty="0" smtClean="0"/>
          </a:p>
          <a:p>
            <a:pPr algn="just"/>
            <a:r>
              <a:rPr lang="en-US" i="1" dirty="0" smtClean="0"/>
              <a:t>Action</a:t>
            </a:r>
          </a:p>
          <a:p>
            <a:pPr algn="just"/>
            <a:endParaRPr lang="en-US" i="1" dirty="0" smtClean="0"/>
          </a:p>
          <a:p>
            <a:pPr algn="just"/>
            <a:r>
              <a:rPr lang="en-US" i="1" dirty="0" smtClean="0"/>
              <a:t>Evaluation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Appreciative Inquiry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7048"/>
            <a:ext cx="8805672" cy="5330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	</a:t>
            </a:r>
            <a:endParaRPr lang="en-US" b="1" dirty="0"/>
          </a:p>
          <a:p>
            <a:r>
              <a:rPr lang="en-US" i="1" dirty="0" smtClean="0"/>
              <a:t>Discovery</a:t>
            </a:r>
          </a:p>
          <a:p>
            <a:endParaRPr lang="en-US" i="1" dirty="0"/>
          </a:p>
          <a:p>
            <a:r>
              <a:rPr lang="en-US" i="1" dirty="0" smtClean="0"/>
              <a:t>Dreaming</a:t>
            </a:r>
          </a:p>
          <a:p>
            <a:endParaRPr lang="en-US" i="1" dirty="0"/>
          </a:p>
          <a:p>
            <a:r>
              <a:rPr lang="en-US" i="1" dirty="0" smtClean="0"/>
              <a:t>Design</a:t>
            </a:r>
          </a:p>
          <a:p>
            <a:endParaRPr lang="en-US" i="1" dirty="0"/>
          </a:p>
          <a:p>
            <a:r>
              <a:rPr lang="en-US" i="1" dirty="0"/>
              <a:t>Destiny</a:t>
            </a:r>
            <a:endParaRPr lang="en-US" i="1" dirty="0" smtClean="0"/>
          </a:p>
          <a:p>
            <a:endParaRPr lang="en-US" i="1" dirty="0"/>
          </a:p>
          <a:p>
            <a:endParaRPr lang="en-US" dirty="0"/>
          </a:p>
        </p:txBody>
      </p:sp>
    </p:spTree>
  </p:cSld>
  <p:clrMapOvr>
    <a:masterClrMapping/>
  </p:clrMapOvr>
  <p:transition spd="slow">
    <p:wedge/>
    <p:sndAc>
      <p:stSnd>
        <p:snd r:embed="rId2" name="bomb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044" y="2174875"/>
            <a:ext cx="5105400" cy="3276600"/>
          </a:xfrm>
        </p:spPr>
      </p:pic>
    </p:spTree>
    <p:extLst>
      <p:ext uri="{BB962C8B-B14F-4D97-AF65-F5344CB8AC3E}">
        <p14:creationId xmlns:p14="http://schemas.microsoft.com/office/powerpoint/2010/main" val="4170006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785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u="sng" dirty="0" smtClean="0"/>
              <a:t>Resistance to Change</a:t>
            </a:r>
          </a:p>
          <a:p>
            <a:pPr>
              <a:buNone/>
            </a:pPr>
            <a:endParaRPr lang="en-US" b="1" u="sng" dirty="0" smtClean="0"/>
          </a:p>
          <a:p>
            <a:pPr algn="just"/>
            <a:r>
              <a:rPr lang="en-US" dirty="0"/>
              <a:t>It provides a degree of stability and predictability to </a:t>
            </a:r>
            <a:r>
              <a:rPr lang="en-US" dirty="0" smtClean="0"/>
              <a:t>behavior. </a:t>
            </a:r>
            <a:endParaRPr lang="en-US" dirty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Resistance </a:t>
            </a:r>
            <a:r>
              <a:rPr lang="en-US" dirty="0"/>
              <a:t>to change can also be a source of functional conflict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 </a:t>
            </a:r>
            <a:r>
              <a:rPr lang="en-US" dirty="0"/>
              <a:t>change is proposed, and employees </a:t>
            </a:r>
            <a:r>
              <a:rPr lang="en-US" dirty="0" smtClean="0"/>
              <a:t>respond immediately </a:t>
            </a:r>
            <a:r>
              <a:rPr lang="en-US" dirty="0"/>
              <a:t>by voicing complaints, engaging in work slowdowns, threatening to go </a:t>
            </a:r>
            <a:r>
              <a:rPr lang="en-US" dirty="0" smtClean="0"/>
              <a:t>on strike</a:t>
            </a:r>
            <a:r>
              <a:rPr lang="en-US" dirty="0"/>
              <a:t>, or the like. The greater challenge is managing resistance that is implicit or deferred.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Implicit </a:t>
            </a:r>
            <a:r>
              <a:rPr lang="en-US" dirty="0"/>
              <a:t>resistance efforts are more subtle—loss of loyalty to the organization, loss </a:t>
            </a:r>
            <a:r>
              <a:rPr lang="en-US" dirty="0" smtClean="0"/>
              <a:t>of motivation </a:t>
            </a:r>
            <a:r>
              <a:rPr lang="en-US" dirty="0"/>
              <a:t>to work, increased errors or mistakes, increased absenteeism due to “sickness</a:t>
            </a:r>
            <a:r>
              <a:rPr lang="en-US" dirty="0" smtClean="0"/>
              <a:t>”— and </a:t>
            </a:r>
            <a:r>
              <a:rPr lang="en-US" dirty="0"/>
              <a:t>hence more difficult to recognize.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b="1" u="sng" dirty="0" smtClean="0"/>
              <a:t>Individual Resistance</a:t>
            </a:r>
          </a:p>
          <a:p>
            <a:pPr>
              <a:buNone/>
            </a:pPr>
            <a:endParaRPr lang="en-US" b="1" dirty="0"/>
          </a:p>
          <a:p>
            <a:pPr algn="just">
              <a:buNone/>
            </a:pPr>
            <a:r>
              <a:rPr lang="en-US" dirty="0" smtClean="0"/>
              <a:t>	Individual </a:t>
            </a:r>
            <a:r>
              <a:rPr lang="en-US" dirty="0"/>
              <a:t>sources of resistance to change reside in </a:t>
            </a:r>
            <a:r>
              <a:rPr lang="en-US" dirty="0" smtClean="0"/>
              <a:t>basic human </a:t>
            </a:r>
            <a:r>
              <a:rPr lang="en-US" dirty="0"/>
              <a:t>characteristics such as perceptions, </a:t>
            </a:r>
            <a:r>
              <a:rPr lang="en-US" dirty="0" smtClean="0"/>
              <a:t>personalities, and </a:t>
            </a:r>
            <a:r>
              <a:rPr lang="en-US" dirty="0"/>
              <a:t>needs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Habit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Security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Economic factors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Fear </a:t>
            </a:r>
            <a:r>
              <a:rPr lang="en-US" dirty="0"/>
              <a:t>of the </a:t>
            </a:r>
            <a:r>
              <a:rPr lang="en-US" dirty="0" smtClean="0"/>
              <a:t>unknown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Selective </a:t>
            </a:r>
            <a:r>
              <a:rPr lang="en-US" dirty="0"/>
              <a:t>information </a:t>
            </a:r>
            <a:r>
              <a:rPr lang="en-US" dirty="0" smtClean="0"/>
              <a:t>processing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7048"/>
            <a:ext cx="9144000" cy="51023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b="1" u="sng" dirty="0" smtClean="0"/>
              <a:t>Cynicism</a:t>
            </a:r>
          </a:p>
          <a:p>
            <a:pPr>
              <a:buNone/>
            </a:pPr>
            <a:endParaRPr lang="en-US" b="1" dirty="0"/>
          </a:p>
          <a:p>
            <a:pPr algn="just"/>
            <a:r>
              <a:rPr lang="en-US" dirty="0" smtClean="0"/>
              <a:t>Feeling </a:t>
            </a:r>
            <a:r>
              <a:rPr lang="en-US" dirty="0"/>
              <a:t>uninformed about what was happening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Lack </a:t>
            </a:r>
            <a:r>
              <a:rPr lang="en-US" dirty="0"/>
              <a:t>of communication and respect from one’s </a:t>
            </a:r>
            <a:r>
              <a:rPr lang="en-US" dirty="0" smtClean="0"/>
              <a:t>manager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Lack </a:t>
            </a:r>
            <a:r>
              <a:rPr lang="en-US" dirty="0"/>
              <a:t>of communication and respect from one’s union representative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Lack </a:t>
            </a:r>
            <a:r>
              <a:rPr lang="en-US" dirty="0"/>
              <a:t>of opportunity for meaningful participation in decision making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375</TotalTime>
  <Words>22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Georgia</vt:lpstr>
      <vt:lpstr>Wingdings</vt:lpstr>
      <vt:lpstr>Wingdings 2</vt:lpstr>
      <vt:lpstr>Civic</vt:lpstr>
      <vt:lpstr>Change an Organization’s Culture</vt:lpstr>
      <vt:lpstr>PowerPoint Presentation</vt:lpstr>
      <vt:lpstr>PowerPoint Presentation</vt:lpstr>
      <vt:lpstr> Action Research </vt:lpstr>
      <vt:lpstr>Appreciative Inquiry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Continued…..</dc:title>
  <dc:creator>User</dc:creator>
  <cp:lastModifiedBy>WIN10</cp:lastModifiedBy>
  <cp:revision>32</cp:revision>
  <dcterms:created xsi:type="dcterms:W3CDTF">2014-05-16T11:04:32Z</dcterms:created>
  <dcterms:modified xsi:type="dcterms:W3CDTF">2023-12-08T13:15:57Z</dcterms:modified>
</cp:coreProperties>
</file>