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6" r:id="rId4"/>
    <p:sldId id="267" r:id="rId5"/>
    <p:sldId id="284" r:id="rId6"/>
    <p:sldId id="268" r:id="rId7"/>
    <p:sldId id="257" r:id="rId8"/>
    <p:sldId id="285" r:id="rId9"/>
    <p:sldId id="258" r:id="rId10"/>
    <p:sldId id="259" r:id="rId11"/>
    <p:sldId id="286" r:id="rId12"/>
    <p:sldId id="260" r:id="rId13"/>
    <p:sldId id="287" r:id="rId14"/>
    <p:sldId id="261" r:id="rId15"/>
    <p:sldId id="262" r:id="rId16"/>
    <p:sldId id="289" r:id="rId17"/>
    <p:sldId id="270" r:id="rId18"/>
    <p:sldId id="290" r:id="rId19"/>
    <p:sldId id="271" r:id="rId20"/>
    <p:sldId id="274" r:id="rId21"/>
    <p:sldId id="275" r:id="rId22"/>
    <p:sldId id="276" r:id="rId23"/>
    <p:sldId id="277" r:id="rId24"/>
    <p:sldId id="278" r:id="rId25"/>
    <p:sldId id="279" r:id="rId26"/>
    <p:sldId id="280" r:id="rId27"/>
    <p:sldId id="281" r:id="rId28"/>
    <p:sldId id="282" r:id="rId29"/>
    <p:sldId id="283" r:id="rId30"/>
    <p:sldId id="26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0CBF574-D31E-458D-951A-D272BE2805C8}" type="datetimeFigureOut">
              <a:rPr lang="en-US" smtClean="0"/>
              <a:pPr/>
              <a:t>1/28/2023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54E5D-AA96-4BD6-903E-55C7981201E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54E5D-AA96-4BD6-903E-55C7981201E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54E5D-AA96-4BD6-903E-55C7981201E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0CBF574-D31E-458D-951A-D272BE2805C8}" type="datetimeFigureOut">
              <a:rPr lang="en-US" smtClean="0"/>
              <a:pPr/>
              <a:t>1/28/2023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0CBF574-D31E-458D-951A-D272BE2805C8}" type="datetimeFigureOut">
              <a:rPr lang="en-US" smtClean="0"/>
              <a:pPr/>
              <a:t>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54E5D-AA96-4BD6-903E-55C7981201E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CBF574-D31E-458D-951A-D272BE2805C8}" type="datetimeFigureOut">
              <a:rPr lang="en-US" smtClean="0"/>
              <a:pPr/>
              <a:t>1/28/2023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54E5D-AA96-4BD6-903E-55C7981201E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CBF574-D31E-458D-951A-D272BE2805C8}" type="datetimeFigureOut">
              <a:rPr lang="en-US" smtClean="0"/>
              <a:pPr/>
              <a:t>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54E5D-AA96-4BD6-903E-55C798120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0CBF574-D31E-458D-951A-D272BE2805C8}" type="datetimeFigureOut">
              <a:rPr lang="en-US" smtClean="0"/>
              <a:pPr/>
              <a:t>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54E5D-AA96-4BD6-903E-55C798120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0CBF574-D31E-458D-951A-D272BE2805C8}" type="datetimeFigureOut">
              <a:rPr lang="en-US" smtClean="0"/>
              <a:pPr/>
              <a:t>1/28/2023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54E5D-AA96-4BD6-903E-55C7981201E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0CBF574-D31E-458D-951A-D272BE2805C8}" type="datetimeFigureOut">
              <a:rPr lang="en-US" smtClean="0"/>
              <a:pPr/>
              <a:t>1/28/2023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0CBF574-D31E-458D-951A-D272BE2805C8}" type="datetimeFigureOut">
              <a:rPr lang="en-US" smtClean="0"/>
              <a:pPr/>
              <a:t>1/28/2023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54E5D-AA96-4BD6-903E-55C7981201E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1981199"/>
          </a:xfrm>
        </p:spPr>
        <p:txBody>
          <a:bodyPr/>
          <a:lstStyle/>
          <a:p>
            <a:r>
              <a:rPr lang="en-US" b="1" dirty="0" smtClean="0"/>
              <a:t>Decision Making in Organization</a:t>
            </a:r>
            <a:endParaRPr lang="en-US" dirty="0"/>
          </a:p>
        </p:txBody>
      </p:sp>
      <p:sp>
        <p:nvSpPr>
          <p:cNvPr id="3" name="Subtitle 2"/>
          <p:cNvSpPr>
            <a:spLocks noGrp="1"/>
          </p:cNvSpPr>
          <p:nvPr>
            <p:ph type="subTitle" idx="1"/>
          </p:nvPr>
        </p:nvSpPr>
        <p:spPr>
          <a:xfrm>
            <a:off x="0" y="2209800"/>
            <a:ext cx="9144000" cy="4648200"/>
          </a:xfrm>
        </p:spPr>
        <p:txBody>
          <a:bodyPr>
            <a:normAutofit/>
          </a:bodyPr>
          <a:lstStyle/>
          <a:p>
            <a:endParaRPr lang="en-US" i="1" dirty="0" smtClean="0"/>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102352"/>
          </a:xfrm>
        </p:spPr>
        <p:txBody>
          <a:bodyPr>
            <a:normAutofit/>
          </a:bodyPr>
          <a:lstStyle/>
          <a:p>
            <a:pPr algn="just">
              <a:buNone/>
            </a:pPr>
            <a:r>
              <a:rPr lang="en-US" b="1" i="1" dirty="0" smtClean="0"/>
              <a:t>	</a:t>
            </a:r>
            <a:r>
              <a:rPr lang="en-US" i="1" dirty="0" smtClean="0"/>
              <a:t>Do people really consider every alternative when making a decision?</a:t>
            </a:r>
          </a:p>
          <a:p>
            <a:pPr algn="just">
              <a:buNone/>
            </a:pPr>
            <a:endParaRPr lang="en-US" i="1" dirty="0" smtClean="0"/>
          </a:p>
          <a:p>
            <a:pPr algn="just">
              <a:buNone/>
            </a:pPr>
            <a:r>
              <a:rPr lang="en-US" dirty="0" smtClean="0"/>
              <a:t>	Realistically speaking, people are limited by their ability to interpret, process, and act on information. This is called </a:t>
            </a:r>
            <a:r>
              <a:rPr lang="en-US" b="1" dirty="0" smtClean="0"/>
              <a:t>bounded rationality. </a:t>
            </a:r>
          </a:p>
          <a:p>
            <a:pPr algn="just">
              <a:buNone/>
            </a:pPr>
            <a:endParaRPr lang="en-US" b="1" dirty="0" smtClean="0"/>
          </a:p>
          <a:p>
            <a:pPr algn="just">
              <a:buNone/>
            </a:pPr>
            <a:r>
              <a:rPr lang="en-US" b="1" dirty="0" smtClean="0"/>
              <a:t>	</a:t>
            </a:r>
            <a:r>
              <a:rPr lang="en-US" b="1" dirty="0" err="1" smtClean="0"/>
              <a:t>Satisfice</a:t>
            </a:r>
            <a:r>
              <a:rPr lang="en-US" b="1" dirty="0" smtClean="0"/>
              <a:t> </a:t>
            </a:r>
          </a:p>
          <a:p>
            <a:pPr algn="just">
              <a:buNone/>
            </a:pPr>
            <a:r>
              <a:rPr lang="en-US" b="1" dirty="0" smtClean="0"/>
              <a:t>	</a:t>
            </a:r>
            <a:r>
              <a:rPr lang="en-US" dirty="0" smtClean="0"/>
              <a:t>To provide a solution</a:t>
            </a:r>
            <a:r>
              <a:rPr lang="en-US" b="1" dirty="0" smtClean="0"/>
              <a:t> </a:t>
            </a:r>
            <a:r>
              <a:rPr lang="en-US" dirty="0" smtClean="0"/>
              <a:t>that is both satisfactory and sufficient.</a:t>
            </a:r>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Bounded Rationality - Definition, Examples, Decision Makin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334294" y="2022475"/>
            <a:ext cx="6438900" cy="358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30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76200" y="1527048"/>
            <a:ext cx="9067800" cy="5178552"/>
          </a:xfrm>
        </p:spPr>
        <p:txBody>
          <a:bodyPr>
            <a:normAutofit/>
          </a:bodyPr>
          <a:lstStyle/>
          <a:p>
            <a:pPr>
              <a:buNone/>
            </a:pPr>
            <a:r>
              <a:rPr lang="en-US" i="1" dirty="0" smtClean="0"/>
              <a:t>Is it okay to use intuition when making decisions?</a:t>
            </a:r>
          </a:p>
          <a:p>
            <a:pPr>
              <a:buNone/>
            </a:pPr>
            <a:endParaRPr lang="en-US" i="1" dirty="0" smtClean="0"/>
          </a:p>
          <a:p>
            <a:pPr algn="just">
              <a:buNone/>
            </a:pPr>
            <a:r>
              <a:rPr lang="en-US" dirty="0" smtClean="0"/>
              <a:t>	</a:t>
            </a:r>
            <a:r>
              <a:rPr lang="en-US" b="1" dirty="0" smtClean="0"/>
              <a:t>Intuitive decision making</a:t>
            </a:r>
          </a:p>
          <a:p>
            <a:pPr algn="just">
              <a:buNone/>
            </a:pPr>
            <a:r>
              <a:rPr lang="en-US" b="1" dirty="0" smtClean="0"/>
              <a:t> </a:t>
            </a:r>
          </a:p>
          <a:p>
            <a:pPr algn="just">
              <a:buNone/>
            </a:pPr>
            <a:r>
              <a:rPr lang="en-US" dirty="0" smtClean="0"/>
              <a:t>	A subconscious process created out of a person’s many experiences.</a:t>
            </a:r>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919956" y="2122487"/>
            <a:ext cx="7267575" cy="33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8355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normAutofit/>
          </a:bodyPr>
          <a:lstStyle/>
          <a:p>
            <a:pPr algn="just">
              <a:buNone/>
            </a:pPr>
            <a:r>
              <a:rPr lang="en-US" dirty="0" smtClean="0"/>
              <a:t>	Based on our discussion above, you should consider the following when making decisions:</a:t>
            </a:r>
          </a:p>
          <a:p>
            <a:pPr algn="just">
              <a:buNone/>
            </a:pPr>
            <a:endParaRPr lang="en-US" dirty="0" smtClean="0"/>
          </a:p>
          <a:p>
            <a:pPr algn="just">
              <a:buNone/>
            </a:pPr>
            <a:r>
              <a:rPr lang="en-US" dirty="0" smtClean="0"/>
              <a:t>• Make sure that you define the problem as best you can.</a:t>
            </a:r>
          </a:p>
          <a:p>
            <a:pPr algn="just">
              <a:buNone/>
            </a:pPr>
            <a:endParaRPr lang="en-US" dirty="0" smtClean="0"/>
          </a:p>
          <a:p>
            <a:pPr algn="just">
              <a:buNone/>
            </a:pPr>
            <a:r>
              <a:rPr lang="en-US" dirty="0" smtClean="0"/>
              <a:t>• Be clear on the factors that you will use to make your decision.</a:t>
            </a:r>
          </a:p>
          <a:p>
            <a:pPr algn="just">
              <a:buNone/>
            </a:pPr>
            <a:endParaRPr lang="en-US" dirty="0" smtClean="0"/>
          </a:p>
          <a:p>
            <a:pPr algn="just">
              <a:buNone/>
            </a:pPr>
            <a:r>
              <a:rPr lang="en-US" dirty="0" smtClean="0"/>
              <a:t>• Be sure to collect enough alternatives so that you can clearly differentiate among them.</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758952"/>
          </a:xfrm>
        </p:spPr>
        <p:txBody>
          <a:bodyPr>
            <a:normAutofit fontScale="90000"/>
          </a:bodyPr>
          <a:lstStyle/>
          <a:p>
            <a:pPr algn="just"/>
            <a:r>
              <a:rPr lang="en-US" i="1" dirty="0" smtClean="0"/>
              <a:t>So why is it that we sometimes make bad decisions?</a:t>
            </a:r>
            <a:endParaRPr lang="en-US" dirty="0"/>
          </a:p>
        </p:txBody>
      </p:sp>
      <p:pic>
        <p:nvPicPr>
          <p:cNvPr id="4" name="Picture 2" descr="ProThink “Helping you make the right decisions!” ® ™ - ppt download"/>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1018117" y="1527175"/>
            <a:ext cx="7107766" cy="5330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edge/>
    <p:sndAc>
      <p:stSnd>
        <p:snd r:embed="rId2" name="camera.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62500" lnSpcReduction="20000"/>
          </a:bodyPr>
          <a:lstStyle/>
          <a:p>
            <a:r>
              <a:rPr lang="en-US" dirty="0"/>
              <a:t>Judgment Shortcuts or heuristics</a:t>
            </a:r>
          </a:p>
          <a:p>
            <a:endParaRPr lang="en-US" dirty="0"/>
          </a:p>
          <a:p>
            <a:r>
              <a:rPr lang="en-US" dirty="0"/>
              <a:t>Framing</a:t>
            </a:r>
          </a:p>
          <a:p>
            <a:endParaRPr lang="en-US" dirty="0"/>
          </a:p>
          <a:p>
            <a:r>
              <a:rPr lang="en-US" dirty="0"/>
              <a:t>Statistical Regression to the Mean</a:t>
            </a:r>
          </a:p>
          <a:p>
            <a:endParaRPr lang="en-US" dirty="0"/>
          </a:p>
          <a:p>
            <a:r>
              <a:rPr lang="en-US" dirty="0"/>
              <a:t>Availability Heuristic</a:t>
            </a:r>
          </a:p>
          <a:p>
            <a:endParaRPr lang="en-US" dirty="0"/>
          </a:p>
          <a:p>
            <a:r>
              <a:rPr lang="en-US" dirty="0"/>
              <a:t>Representative Heuristic</a:t>
            </a:r>
          </a:p>
          <a:p>
            <a:endParaRPr lang="en-US" dirty="0"/>
          </a:p>
          <a:p>
            <a:r>
              <a:rPr lang="en-US" dirty="0"/>
              <a:t>Ignoring the Base Rate</a:t>
            </a:r>
          </a:p>
          <a:p>
            <a:endParaRPr lang="en-US" dirty="0"/>
          </a:p>
          <a:p>
            <a:r>
              <a:rPr lang="en-US" dirty="0"/>
              <a:t>Escalation of Commitment</a:t>
            </a:r>
          </a:p>
          <a:p>
            <a:endParaRPr lang="en-US" dirty="0"/>
          </a:p>
          <a:p>
            <a:r>
              <a:rPr lang="en-US" dirty="0"/>
              <a:t>Overconfidence Bias</a:t>
            </a:r>
          </a:p>
          <a:p>
            <a:endParaRPr lang="en-US" dirty="0"/>
          </a:p>
          <a:p>
            <a:r>
              <a:rPr lang="en-US" dirty="0"/>
              <a:t>Anchoring Bias</a:t>
            </a:r>
          </a:p>
          <a:p>
            <a:endParaRPr lang="en-US" dirty="0"/>
          </a:p>
        </p:txBody>
      </p:sp>
    </p:spTree>
    <p:extLst>
      <p:ext uri="{BB962C8B-B14F-4D97-AF65-F5344CB8AC3E}">
        <p14:creationId xmlns:p14="http://schemas.microsoft.com/office/powerpoint/2010/main" val="2196767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pPr>
              <a:buNone/>
            </a:pPr>
            <a:r>
              <a:rPr lang="en-US" dirty="0" smtClean="0"/>
              <a:t>	Reducing Biases and Errors in Decision Making</a:t>
            </a:r>
          </a:p>
          <a:p>
            <a:endParaRPr lang="en-US" dirty="0" smtClean="0"/>
          </a:p>
          <a:p>
            <a:r>
              <a:rPr lang="en-US" dirty="0" smtClean="0"/>
              <a:t>Focus on goals.</a:t>
            </a:r>
          </a:p>
          <a:p>
            <a:endParaRPr lang="en-US" dirty="0" smtClean="0"/>
          </a:p>
          <a:p>
            <a:r>
              <a:rPr lang="en-US" dirty="0" smtClean="0"/>
              <a:t>Look for information that disconfirms your beliefs.</a:t>
            </a:r>
          </a:p>
          <a:p>
            <a:endParaRPr lang="en-US" dirty="0" smtClean="0"/>
          </a:p>
          <a:p>
            <a:r>
              <a:rPr lang="en-US" dirty="0" smtClean="0"/>
              <a:t>Don’t create meaning</a:t>
            </a:r>
          </a:p>
          <a:p>
            <a:endParaRPr lang="en-US" dirty="0" smtClean="0"/>
          </a:p>
          <a:p>
            <a:r>
              <a:rPr lang="en-US" dirty="0" smtClean="0"/>
              <a:t>Increase your options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GROUP DECISION MAKING</a:t>
            </a:r>
            <a:br>
              <a:rPr lang="en-US" b="1" dirty="0"/>
            </a:br>
            <a:endParaRPr lang="en-US" dirty="0"/>
          </a:p>
        </p:txBody>
      </p:sp>
      <p:pic>
        <p:nvPicPr>
          <p:cNvPr id="6146" name="Picture 2" descr="Decision Making in Groups"/>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01625" y="1593436"/>
            <a:ext cx="8504238" cy="4439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5792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pPr>
              <a:buNone/>
            </a:pPr>
            <a:r>
              <a:rPr lang="en-US" b="1" dirty="0" smtClean="0"/>
              <a:t>	</a:t>
            </a:r>
          </a:p>
          <a:p>
            <a:r>
              <a:rPr lang="en-US" dirty="0" smtClean="0"/>
              <a:t>Strengths of Group Decision Making</a:t>
            </a:r>
          </a:p>
          <a:p>
            <a:endParaRPr lang="en-US" dirty="0" smtClean="0"/>
          </a:p>
          <a:p>
            <a:r>
              <a:rPr lang="en-US" dirty="0" smtClean="0"/>
              <a:t>Weaknesses of Group Decision Making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7048"/>
            <a:ext cx="8503920" cy="5330952"/>
          </a:xfrm>
        </p:spPr>
        <p:txBody>
          <a:bodyPr>
            <a:normAutofit/>
          </a:bodyPr>
          <a:lstStyle/>
          <a:p>
            <a:pPr>
              <a:buNone/>
            </a:pPr>
            <a:r>
              <a:rPr lang="en-US" dirty="0" smtClean="0"/>
              <a:t>Is there a right way to make decisions?</a:t>
            </a: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Groupthink and </a:t>
            </a:r>
            <a:r>
              <a:rPr lang="en-US" b="1" dirty="0" err="1" smtClean="0"/>
              <a:t>Groupshift</a:t>
            </a:r>
            <a:endParaRPr lang="en-US" dirty="0"/>
          </a:p>
        </p:txBody>
      </p:sp>
      <p:sp>
        <p:nvSpPr>
          <p:cNvPr id="3" name="Content Placeholder 2"/>
          <p:cNvSpPr>
            <a:spLocks noGrp="1"/>
          </p:cNvSpPr>
          <p:nvPr>
            <p:ph idx="1"/>
          </p:nvPr>
        </p:nvSpPr>
        <p:spPr>
          <a:xfrm>
            <a:off x="152400" y="1527048"/>
            <a:ext cx="8503920" cy="5330952"/>
          </a:xfrm>
        </p:spPr>
        <p:txBody>
          <a:bodyPr>
            <a:normAutofit/>
          </a:bodyPr>
          <a:lstStyle/>
          <a:p>
            <a:pPr algn="just">
              <a:buNone/>
            </a:pPr>
            <a:r>
              <a:rPr lang="en-US" dirty="0" smtClean="0"/>
              <a:t>	Two by-products of group decision making have received a considerable amount of attention by organizational </a:t>
            </a:r>
            <a:r>
              <a:rPr lang="en-US" dirty="0" err="1" smtClean="0"/>
              <a:t>behaviour</a:t>
            </a:r>
            <a:r>
              <a:rPr lang="en-US" dirty="0" smtClean="0"/>
              <a:t> (OB) researchers: groupthink and </a:t>
            </a:r>
            <a:r>
              <a:rPr lang="en-US" dirty="0" err="1" smtClean="0"/>
              <a:t>groupshift</a:t>
            </a:r>
            <a:r>
              <a:rPr lang="en-US" dirty="0" smtClean="0"/>
              <a:t>. </a:t>
            </a:r>
            <a:endParaRPr 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1752" y="1527048"/>
            <a:ext cx="8503920" cy="5330952"/>
          </a:xfrm>
        </p:spPr>
        <p:txBody>
          <a:bodyPr>
            <a:normAutofit/>
          </a:bodyPr>
          <a:lstStyle/>
          <a:p>
            <a:pPr algn="just">
              <a:buNone/>
            </a:pPr>
            <a:r>
              <a:rPr lang="en-US" dirty="0" smtClean="0"/>
              <a:t>	</a:t>
            </a:r>
            <a:r>
              <a:rPr lang="en-US" b="1" dirty="0" smtClean="0"/>
              <a:t>Groupthink</a:t>
            </a:r>
          </a:p>
          <a:p>
            <a:pPr algn="just">
              <a:buNone/>
            </a:pPr>
            <a:endParaRPr lang="en-US" b="1" dirty="0" smtClean="0"/>
          </a:p>
          <a:p>
            <a:pPr algn="just">
              <a:buNone/>
            </a:pPr>
            <a:r>
              <a:rPr lang="en-US" dirty="0" smtClean="0"/>
              <a:t>	A phenomenon in which group pressures for conformity prevent the group from critically appraising unusual, minority, or unpopular views.</a:t>
            </a:r>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527048"/>
            <a:ext cx="9144000" cy="5330952"/>
          </a:xfrm>
        </p:spPr>
        <p:txBody>
          <a:bodyPr>
            <a:normAutofit fontScale="70000" lnSpcReduction="20000"/>
          </a:bodyPr>
          <a:lstStyle/>
          <a:p>
            <a:pPr algn="just">
              <a:buNone/>
            </a:pPr>
            <a:r>
              <a:rPr lang="en-US" dirty="0" smtClean="0"/>
              <a:t>We have all seen the symptoms of the groupthink  phenomenon</a:t>
            </a:r>
          </a:p>
          <a:p>
            <a:pPr algn="just"/>
            <a:endParaRPr lang="en-US" b="1" dirty="0" smtClean="0"/>
          </a:p>
          <a:p>
            <a:pPr algn="just">
              <a:buNone/>
            </a:pPr>
            <a:r>
              <a:rPr lang="en-US" b="1" i="1" dirty="0" smtClean="0"/>
              <a:t>Illusion of invulnerability. </a:t>
            </a:r>
            <a:r>
              <a:rPr lang="en-US" i="1" dirty="0" smtClean="0"/>
              <a:t>Group members become overconfident among themselves, </a:t>
            </a:r>
            <a:r>
              <a:rPr lang="en-US" dirty="0" smtClean="0"/>
              <a:t>allowing them to take extraordinary risks.</a:t>
            </a:r>
          </a:p>
          <a:p>
            <a:pPr algn="just">
              <a:buNone/>
            </a:pPr>
            <a:endParaRPr lang="en-US" dirty="0" smtClean="0"/>
          </a:p>
          <a:p>
            <a:pPr algn="just">
              <a:buNone/>
            </a:pPr>
            <a:r>
              <a:rPr lang="en-US" b="1" i="1" dirty="0" smtClean="0"/>
              <a:t>Assumption of morality. </a:t>
            </a:r>
            <a:r>
              <a:rPr lang="en-US" i="1" dirty="0" smtClean="0"/>
              <a:t>Group members believe highly in the moral rightness </a:t>
            </a:r>
            <a:r>
              <a:rPr lang="en-US" dirty="0" smtClean="0"/>
              <a:t>of the group’s objectives and do not feel the need to debate the ethics of their actions.</a:t>
            </a:r>
          </a:p>
          <a:p>
            <a:pPr algn="just"/>
            <a:endParaRPr lang="en-US" dirty="0" smtClean="0"/>
          </a:p>
          <a:p>
            <a:pPr algn="just">
              <a:buNone/>
            </a:pPr>
            <a:r>
              <a:rPr lang="en-US" b="1" i="1" dirty="0" smtClean="0"/>
              <a:t>Rationalization. </a:t>
            </a:r>
            <a:r>
              <a:rPr lang="en-US" i="1" dirty="0" smtClean="0"/>
              <a:t>Group members rationalize any resistance to the assumptions </a:t>
            </a:r>
            <a:r>
              <a:rPr lang="en-US" dirty="0" smtClean="0"/>
              <a:t>they have made. No matter how strongly the evidence may contradict their basic assumptions, members behave so as to reinforce those assumptions continually.</a:t>
            </a:r>
          </a:p>
          <a:p>
            <a:pPr algn="just"/>
            <a:endParaRPr lang="en-US" dirty="0" smtClean="0"/>
          </a:p>
          <a:p>
            <a:pPr algn="just">
              <a:buNone/>
            </a:pPr>
            <a:r>
              <a:rPr lang="en-US" b="1" i="1" dirty="0" smtClean="0"/>
              <a:t>Stereotyping </a:t>
            </a:r>
            <a:r>
              <a:rPr lang="en-US" b="1" i="1" dirty="0" err="1" smtClean="0"/>
              <a:t>outgroups</a:t>
            </a:r>
            <a:r>
              <a:rPr lang="en-US" b="1" i="1" dirty="0" smtClean="0"/>
              <a:t>. </a:t>
            </a:r>
            <a:r>
              <a:rPr lang="en-US" i="1" dirty="0" smtClean="0"/>
              <a:t>People outside the group who criticize decisions and </a:t>
            </a:r>
            <a:r>
              <a:rPr lang="en-US" dirty="0" smtClean="0"/>
              <a:t>actions are viewed as “enemies” who don’t know what they are talking about.</a:t>
            </a:r>
          </a:p>
          <a:p>
            <a:pPr algn="just"/>
            <a:endParaRPr lang="en-US" dirty="0" smtClean="0"/>
          </a:p>
          <a:p>
            <a:pPr algn="just">
              <a:buNone/>
            </a:pPr>
            <a:r>
              <a:rPr lang="en-US" b="1" i="1" dirty="0" smtClean="0"/>
              <a:t>Minimized doubts. </a:t>
            </a:r>
            <a:r>
              <a:rPr lang="en-US" i="1" dirty="0" smtClean="0"/>
              <a:t>Group members who have doubts or hold differing points </a:t>
            </a:r>
            <a:r>
              <a:rPr lang="en-US" dirty="0" smtClean="0"/>
              <a:t>of view seek to avoid deviating from what appears to be group consensus by keeping silent about misgivings and even minimizing to themselves the importance of their doubts.</a:t>
            </a:r>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Continued…. </a:t>
            </a:r>
            <a:endParaRPr lang="en-US" dirty="0"/>
          </a:p>
        </p:txBody>
      </p:sp>
      <p:sp>
        <p:nvSpPr>
          <p:cNvPr id="3" name="Content Placeholder 2"/>
          <p:cNvSpPr>
            <a:spLocks noGrp="1"/>
          </p:cNvSpPr>
          <p:nvPr>
            <p:ph idx="1"/>
          </p:nvPr>
        </p:nvSpPr>
        <p:spPr>
          <a:xfrm>
            <a:off x="0" y="1527048"/>
            <a:ext cx="8805672" cy="5330952"/>
          </a:xfrm>
        </p:spPr>
        <p:txBody>
          <a:bodyPr>
            <a:normAutofit lnSpcReduction="10000"/>
          </a:bodyPr>
          <a:lstStyle/>
          <a:p>
            <a:pPr algn="just">
              <a:buNone/>
            </a:pPr>
            <a:r>
              <a:rPr lang="en-US" dirty="0" smtClean="0"/>
              <a:t>• </a:t>
            </a:r>
            <a:r>
              <a:rPr lang="en-US" b="1" i="1" dirty="0" smtClean="0"/>
              <a:t>Illusion of unanimity. </a:t>
            </a:r>
            <a:r>
              <a:rPr lang="en-US" i="1" dirty="0" smtClean="0"/>
              <a:t>If someone does not speak, it’s assumed that he or she is </a:t>
            </a:r>
            <a:r>
              <a:rPr lang="en-US" dirty="0" smtClean="0"/>
              <a:t>in full agreement. In other words, abstention becomes viewed as a yes vote.</a:t>
            </a:r>
          </a:p>
          <a:p>
            <a:pPr algn="just">
              <a:buNone/>
            </a:pPr>
            <a:endParaRPr lang="en-US" dirty="0" smtClean="0"/>
          </a:p>
          <a:p>
            <a:pPr algn="just">
              <a:buNone/>
            </a:pPr>
            <a:r>
              <a:rPr lang="en-US" dirty="0" smtClean="0"/>
              <a:t>• </a:t>
            </a:r>
            <a:r>
              <a:rPr lang="en-US" b="1" i="1" dirty="0" err="1" smtClean="0"/>
              <a:t>Mindguards</a:t>
            </a:r>
            <a:r>
              <a:rPr lang="en-US" b="1" i="1" dirty="0" smtClean="0"/>
              <a:t>. </a:t>
            </a:r>
            <a:r>
              <a:rPr lang="en-US" i="1" dirty="0" smtClean="0"/>
              <a:t>One or more members of the team become self-appointed </a:t>
            </a:r>
            <a:r>
              <a:rPr lang="en-US" dirty="0" smtClean="0"/>
              <a:t>guardians to make sure that negative or inconsistent information does not reach team members.</a:t>
            </a:r>
          </a:p>
          <a:p>
            <a:pPr algn="just">
              <a:buNone/>
            </a:pPr>
            <a:endParaRPr lang="en-US" dirty="0" smtClean="0"/>
          </a:p>
          <a:p>
            <a:pPr algn="just">
              <a:buNone/>
            </a:pPr>
            <a:r>
              <a:rPr lang="en-US" dirty="0" smtClean="0"/>
              <a:t>• </a:t>
            </a:r>
            <a:r>
              <a:rPr lang="en-US" b="1" i="1" dirty="0" smtClean="0"/>
              <a:t>Peer pressure. </a:t>
            </a:r>
            <a:r>
              <a:rPr lang="en-US" i="1" dirty="0" smtClean="0"/>
              <a:t>Group members apply direct pressure on those who momentarily </a:t>
            </a:r>
            <a:r>
              <a:rPr lang="en-US" dirty="0" smtClean="0"/>
              <a:t>express doubts about any of the group’s shared views or who question the alternative </a:t>
            </a:r>
            <a:r>
              <a:rPr lang="en-US" dirty="0" err="1" smtClean="0"/>
              <a:t>favoured</a:t>
            </a:r>
            <a:r>
              <a:rPr lang="en-US" dirty="0" smtClean="0"/>
              <a:t> by the majority.</a:t>
            </a:r>
            <a:endParaRPr lang="en-US" dirty="0"/>
          </a:p>
        </p:txBody>
      </p:sp>
    </p:spTree>
  </p:cSld>
  <p:clrMapOvr>
    <a:masterClrMapping/>
  </p:clrMapOvr>
  <p:transition spd="slow">
    <p:wedge/>
    <p:sndAc>
      <p:stSnd>
        <p:snd r:embed="rId2" name="bomb.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78552"/>
          </a:xfrm>
        </p:spPr>
        <p:txBody>
          <a:bodyPr>
            <a:normAutofit fontScale="92500" lnSpcReduction="20000"/>
          </a:bodyPr>
          <a:lstStyle/>
          <a:p>
            <a:pPr>
              <a:buNone/>
            </a:pPr>
            <a:r>
              <a:rPr lang="en-US" dirty="0" smtClean="0"/>
              <a:t>What can managers do to minimize groupthink?</a:t>
            </a:r>
          </a:p>
          <a:p>
            <a:endParaRPr lang="en-US" dirty="0" smtClean="0"/>
          </a:p>
          <a:p>
            <a:pPr algn="just">
              <a:buNone/>
            </a:pPr>
            <a:r>
              <a:rPr lang="en-US" dirty="0" smtClean="0"/>
              <a:t>• </a:t>
            </a:r>
            <a:r>
              <a:rPr lang="en-US" i="1" dirty="0" smtClean="0"/>
              <a:t>Encourage group leaders to play an impartial role. Leaders should actively seek </a:t>
            </a:r>
            <a:r>
              <a:rPr lang="en-US" dirty="0" smtClean="0"/>
              <a:t>input from all members and avoid expressing their own opinions, especially in the early stages of deliberation.</a:t>
            </a:r>
          </a:p>
          <a:p>
            <a:pPr algn="just">
              <a:buNone/>
            </a:pPr>
            <a:endParaRPr lang="en-US" dirty="0" smtClean="0"/>
          </a:p>
          <a:p>
            <a:pPr algn="just">
              <a:buNone/>
            </a:pPr>
            <a:r>
              <a:rPr lang="en-US" dirty="0" smtClean="0"/>
              <a:t>• </a:t>
            </a:r>
            <a:r>
              <a:rPr lang="en-US" i="1" dirty="0" smtClean="0"/>
              <a:t>Appoint one group member to play the role of devil’s advocate. This member’s role </a:t>
            </a:r>
            <a:r>
              <a:rPr lang="en-US" dirty="0" smtClean="0"/>
              <a:t>is to overtly challenge the majority position and offer divergent perspectives.</a:t>
            </a:r>
          </a:p>
          <a:p>
            <a:pPr algn="just">
              <a:buNone/>
            </a:pPr>
            <a:endParaRPr lang="en-US" dirty="0" smtClean="0"/>
          </a:p>
          <a:p>
            <a:pPr algn="just">
              <a:buNone/>
            </a:pPr>
            <a:r>
              <a:rPr lang="en-US" dirty="0" smtClean="0"/>
              <a:t>• </a:t>
            </a:r>
            <a:r>
              <a:rPr lang="en-US" i="1" dirty="0" smtClean="0"/>
              <a:t>Stimulate active discussion of diverse alternatives to encourage dissenting views </a:t>
            </a:r>
            <a:r>
              <a:rPr lang="en-US" dirty="0" smtClean="0"/>
              <a:t>and more objective evaluations.</a:t>
            </a:r>
            <a:endParaRPr 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02352"/>
          </a:xfrm>
        </p:spPr>
        <p:txBody>
          <a:bodyPr>
            <a:normAutofit/>
          </a:bodyPr>
          <a:lstStyle/>
          <a:p>
            <a:pPr algn="just">
              <a:buNone/>
            </a:pPr>
            <a:r>
              <a:rPr lang="en-US" b="1" dirty="0" smtClean="0"/>
              <a:t>	</a:t>
            </a:r>
            <a:r>
              <a:rPr lang="en-US" b="1" dirty="0" err="1" smtClean="0"/>
              <a:t>Groupshift</a:t>
            </a:r>
            <a:endParaRPr lang="en-US" b="1" dirty="0" smtClean="0"/>
          </a:p>
          <a:p>
            <a:pPr algn="just">
              <a:buNone/>
            </a:pPr>
            <a:endParaRPr lang="en-US" b="1" dirty="0" smtClean="0"/>
          </a:p>
          <a:p>
            <a:pPr algn="just">
              <a:buNone/>
            </a:pPr>
            <a:r>
              <a:rPr lang="en-US" dirty="0" smtClean="0"/>
              <a:t>	A phenomenon in which the initial positions of individual group members become exaggerated because of the interactions of the group.</a:t>
            </a:r>
            <a:endParaRPr 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Group Decision-Making Techniques</a:t>
            </a:r>
            <a:r>
              <a:rPr lang="en-US" dirty="0" smtClean="0"/>
              <a:t/>
            </a:r>
            <a:br>
              <a:rPr lang="en-US" dirty="0" smtClean="0"/>
            </a:br>
            <a:endParaRPr lang="en-US" dirty="0"/>
          </a:p>
        </p:txBody>
      </p:sp>
      <p:sp>
        <p:nvSpPr>
          <p:cNvPr id="3" name="Content Placeholder 2"/>
          <p:cNvSpPr>
            <a:spLocks noGrp="1"/>
          </p:cNvSpPr>
          <p:nvPr>
            <p:ph sz="quarter" idx="1"/>
          </p:nvPr>
        </p:nvSpPr>
        <p:spPr>
          <a:xfrm>
            <a:off x="0" y="1527048"/>
            <a:ext cx="9144000" cy="5102352"/>
          </a:xfrm>
        </p:spPr>
        <p:txBody>
          <a:bodyPr>
            <a:normAutofit/>
          </a:bodyPr>
          <a:lstStyle/>
          <a:p>
            <a:pPr algn="just">
              <a:buNone/>
            </a:pPr>
            <a:r>
              <a:rPr lang="en-US" b="1" dirty="0" smtClean="0"/>
              <a:t>Interacting Groups</a:t>
            </a:r>
          </a:p>
          <a:p>
            <a:pPr>
              <a:buNone/>
            </a:pPr>
            <a:r>
              <a:rPr lang="en-US" dirty="0" smtClean="0"/>
              <a:t>	Typical groups, where members interact with each other face to face.</a:t>
            </a:r>
          </a:p>
          <a:p>
            <a:pPr>
              <a:buNone/>
            </a:pPr>
            <a:endParaRPr lang="en-US" dirty="0" smtClean="0"/>
          </a:p>
          <a:p>
            <a:pPr>
              <a:buNone/>
            </a:pPr>
            <a:r>
              <a:rPr lang="en-US" b="1" dirty="0" smtClean="0"/>
              <a:t>Brainstorming</a:t>
            </a:r>
          </a:p>
          <a:p>
            <a:pPr algn="just">
              <a:buNone/>
            </a:pPr>
            <a:r>
              <a:rPr lang="en-US" dirty="0" smtClean="0"/>
              <a:t>	An idea-generation process that specifically encourages any and all alternatives while withholding any criticism of those alternatives.</a:t>
            </a:r>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76200" y="1527048"/>
            <a:ext cx="9067800" cy="5178552"/>
          </a:xfrm>
        </p:spPr>
        <p:txBody>
          <a:bodyPr>
            <a:normAutofit fontScale="70000" lnSpcReduction="20000"/>
          </a:bodyPr>
          <a:lstStyle/>
          <a:p>
            <a:pPr>
              <a:buNone/>
            </a:pPr>
            <a:r>
              <a:rPr lang="en-US" b="1" dirty="0" smtClean="0"/>
              <a:t>Nominal Group Technique</a:t>
            </a:r>
          </a:p>
          <a:p>
            <a:pPr>
              <a:buNone/>
            </a:pPr>
            <a:r>
              <a:rPr lang="en-US" dirty="0" smtClean="0"/>
              <a:t>	</a:t>
            </a:r>
          </a:p>
          <a:p>
            <a:pPr algn="just">
              <a:buNone/>
            </a:pPr>
            <a:r>
              <a:rPr lang="en-US" dirty="0" smtClean="0"/>
              <a:t>	A group decision-making method in which individual members meet face to face to pool their judgments in a systematic but independent fashion.</a:t>
            </a:r>
          </a:p>
          <a:p>
            <a:pPr algn="just">
              <a:buNone/>
            </a:pPr>
            <a:endParaRPr lang="en-US" dirty="0" smtClean="0"/>
          </a:p>
          <a:p>
            <a:pPr algn="just">
              <a:buNone/>
            </a:pPr>
            <a:r>
              <a:rPr lang="en-US" dirty="0" smtClean="0"/>
              <a:t>• 	Members meet as a group, but before any discussion takes place each member independently writes down his or her ideas about the problem.</a:t>
            </a:r>
          </a:p>
          <a:p>
            <a:pPr algn="just">
              <a:buNone/>
            </a:pPr>
            <a:endParaRPr lang="en-US" dirty="0" smtClean="0"/>
          </a:p>
          <a:p>
            <a:pPr algn="just">
              <a:buNone/>
            </a:pPr>
            <a:r>
              <a:rPr lang="en-US" dirty="0" smtClean="0"/>
              <a:t>• 	After this silent period, each member presents one idea to the group. Group members take turns presenting a single idea until all ideas have been presented and recorded. No discussion takes place until all ideas have been recorded.</a:t>
            </a:r>
          </a:p>
          <a:p>
            <a:pPr algn="just">
              <a:buNone/>
            </a:pPr>
            <a:endParaRPr lang="en-US" dirty="0" smtClean="0"/>
          </a:p>
          <a:p>
            <a:pPr algn="just">
              <a:buNone/>
            </a:pPr>
            <a:r>
              <a:rPr lang="en-US" dirty="0" smtClean="0"/>
              <a:t>• 	The group then discusses the ideas for clarity and evaluates them.</a:t>
            </a:r>
          </a:p>
          <a:p>
            <a:pPr algn="just">
              <a:buNone/>
            </a:pPr>
            <a:endParaRPr lang="en-US" dirty="0" smtClean="0"/>
          </a:p>
          <a:p>
            <a:pPr algn="just">
              <a:buNone/>
            </a:pPr>
            <a:r>
              <a:rPr lang="en-US" dirty="0" smtClean="0"/>
              <a:t>•  Each group member silently and independently ranks the ideas. The idea with the highest overall ranking determines the final decision.</a:t>
            </a:r>
            <a:endParaRPr 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normAutofit/>
          </a:bodyPr>
          <a:lstStyle/>
          <a:p>
            <a:pPr algn="just">
              <a:buNone/>
            </a:pPr>
            <a:r>
              <a:rPr lang="en-US" b="1" dirty="0" smtClean="0"/>
              <a:t>Electronic Meetings</a:t>
            </a:r>
          </a:p>
          <a:p>
            <a:pPr algn="just">
              <a:buNone/>
            </a:pPr>
            <a:endParaRPr lang="en-US" b="1" dirty="0" smtClean="0"/>
          </a:p>
          <a:p>
            <a:pPr algn="just">
              <a:buNone/>
            </a:pPr>
            <a:r>
              <a:rPr lang="en-US" dirty="0" smtClean="0"/>
              <a:t>	A meeting in which members interact on computers, allowing for anonymity of comments and aggregation of votes.</a:t>
            </a:r>
            <a:endParaRPr lang="en-US"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758952"/>
          </a:xfrm>
        </p:spPr>
        <p:txBody>
          <a:bodyPr>
            <a:noAutofit/>
          </a:bodyPr>
          <a:lstStyle/>
          <a:p>
            <a:r>
              <a:rPr lang="en-US" sz="2800" b="1" dirty="0" smtClean="0"/>
              <a:t>THE INFLUENCE OF THE LEADER ON GROUP</a:t>
            </a:r>
            <a:br>
              <a:rPr lang="en-US" sz="2800" b="1" dirty="0" smtClean="0"/>
            </a:br>
            <a:r>
              <a:rPr lang="en-US" sz="2800" b="1" dirty="0" smtClean="0"/>
              <a:t>DECISION MAKING</a:t>
            </a:r>
            <a:endParaRPr lang="en-US" sz="2800" dirty="0"/>
          </a:p>
        </p:txBody>
      </p:sp>
      <p:sp>
        <p:nvSpPr>
          <p:cNvPr id="3" name="Content Placeholder 2"/>
          <p:cNvSpPr>
            <a:spLocks noGrp="1"/>
          </p:cNvSpPr>
          <p:nvPr>
            <p:ph sz="quarter" idx="1"/>
          </p:nvPr>
        </p:nvSpPr>
        <p:spPr/>
        <p:txBody>
          <a:bodyPr>
            <a:normAutofit fontScale="40000" lnSpcReduction="20000"/>
          </a:bodyPr>
          <a:lstStyle/>
          <a:p>
            <a:pPr algn="just">
              <a:buNone/>
            </a:pPr>
            <a:r>
              <a:rPr lang="en-US" dirty="0" smtClean="0"/>
              <a:t>	</a:t>
            </a:r>
            <a:r>
              <a:rPr lang="en-US" sz="3400" dirty="0" smtClean="0"/>
              <a:t>The five leadership styles the model proposes leaders can use in a given situation are </a:t>
            </a:r>
            <a:r>
              <a:rPr lang="it-IT" sz="3400" dirty="0" smtClean="0"/>
              <a:t>Autocratic I (AI), Autocratic II (AII), Consultative I (CI), Consultative II (CII), and Group </a:t>
            </a:r>
            <a:r>
              <a:rPr lang="en-US" sz="3400" dirty="0" smtClean="0"/>
              <a:t>II (GII). Thus the group leader or manager has the following alternatives from which to choose when deciding how involved to be with decisions that affect a work group:</a:t>
            </a:r>
          </a:p>
          <a:p>
            <a:pPr algn="just">
              <a:buNone/>
            </a:pPr>
            <a:endParaRPr lang="en-US" sz="3400" dirty="0" smtClean="0"/>
          </a:p>
          <a:p>
            <a:pPr algn="just">
              <a:buNone/>
            </a:pPr>
            <a:r>
              <a:rPr lang="en-US" sz="3400" dirty="0" smtClean="0"/>
              <a:t>AI: You solve the problem or make a decision yourself using whatever facts you have at hand.</a:t>
            </a:r>
          </a:p>
          <a:p>
            <a:pPr algn="just">
              <a:buNone/>
            </a:pPr>
            <a:endParaRPr lang="en-US" sz="3400" dirty="0" smtClean="0"/>
          </a:p>
          <a:p>
            <a:pPr algn="just">
              <a:buNone/>
            </a:pPr>
            <a:r>
              <a:rPr lang="en-US" sz="3400" dirty="0" smtClean="0"/>
              <a:t>AII: You obtain the necessary information from employees and then decide on the solution to the problem yourself. You may or may not tell them about the nature of the situation you face. You seek only relevant facts from them, not their advice or counsel.</a:t>
            </a:r>
          </a:p>
          <a:p>
            <a:pPr algn="just">
              <a:buNone/>
            </a:pPr>
            <a:endParaRPr lang="en-US" sz="3400" dirty="0" smtClean="0"/>
          </a:p>
          <a:p>
            <a:pPr algn="just">
              <a:buNone/>
            </a:pPr>
            <a:r>
              <a:rPr lang="en-US" sz="3400" dirty="0" smtClean="0"/>
              <a:t>CI: You share the problem with relevant employees one-on-one, getting their ideas and suggestions. However, the final decision is yours alone.</a:t>
            </a:r>
          </a:p>
          <a:p>
            <a:pPr algn="just">
              <a:buNone/>
            </a:pPr>
            <a:endParaRPr lang="en-US" sz="3400" dirty="0" smtClean="0"/>
          </a:p>
          <a:p>
            <a:pPr algn="just">
              <a:buNone/>
            </a:pPr>
            <a:r>
              <a:rPr lang="en-US" sz="3400" dirty="0" smtClean="0"/>
              <a:t>CII: You share the problem with your employees as a group, collectively obtaining their ideas and suggestions. Then you make the decision, which may or may not reflect your employees’ influence.</a:t>
            </a:r>
          </a:p>
          <a:p>
            <a:pPr algn="just">
              <a:buNone/>
            </a:pPr>
            <a:endParaRPr lang="en-US" sz="3400" dirty="0" smtClean="0"/>
          </a:p>
          <a:p>
            <a:pPr algn="just">
              <a:buNone/>
            </a:pPr>
            <a:r>
              <a:rPr lang="en-US" sz="3400" dirty="0" smtClean="0"/>
              <a:t>GII: You share the problem with your employees as a group. Your goal is to help the group concur on a decision. Your ideas are not given any greater weight than those of others.</a:t>
            </a:r>
            <a:endParaRPr lang="en-US" sz="3400" dirty="0"/>
          </a:p>
        </p:txBody>
      </p:sp>
    </p:spTree>
  </p:cSld>
  <p:clrMapOvr>
    <a:masterClrMapping/>
  </p:clrMapOvr>
  <p:transition spd="slow">
    <p:wedge/>
    <p:sndAc>
      <p:stSnd>
        <p:snd r:embed="rId2"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1752" y="1527048"/>
            <a:ext cx="8503920" cy="5330952"/>
          </a:xfrm>
        </p:spPr>
        <p:txBody>
          <a:bodyPr>
            <a:normAutofit/>
          </a:bodyPr>
          <a:lstStyle/>
          <a:p>
            <a:pPr algn="just">
              <a:buNone/>
            </a:pPr>
            <a:r>
              <a:rPr lang="en-US" dirty="0" smtClean="0"/>
              <a:t>	A decision is the choice made from two or more alternatives</a:t>
            </a:r>
          </a:p>
          <a:p>
            <a:pPr algn="just">
              <a:buNone/>
            </a:pPr>
            <a:endParaRPr lang="en-US" dirty="0" smtClean="0"/>
          </a:p>
          <a:p>
            <a:pPr algn="just">
              <a:buNone/>
            </a:pPr>
            <a:r>
              <a:rPr lang="en-US" dirty="0" smtClean="0"/>
              <a:t>	Problem is a discrepancy between some current state of affairs and some desired state, requiring consideration of alternative courses of action. </a:t>
            </a:r>
          </a:p>
          <a:p>
            <a:pPr algn="just">
              <a:buNone/>
            </a:pPr>
            <a:endParaRPr lang="en-US" dirty="0" smtClean="0"/>
          </a:p>
          <a:p>
            <a:pPr algn="just">
              <a:buNone/>
            </a:pPr>
            <a:r>
              <a:rPr lang="en-US" dirty="0" smtClean="0"/>
              <a:t>	An opportunity occurs when something unplanned happens, giving rise to thoughts about new ways of proceeding. </a:t>
            </a:r>
            <a:endParaRPr lang="en-US"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r>
              <a:rPr lang="en-US" smtClean="0"/>
              <a:t>Question Hour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527048"/>
            <a:ext cx="9144000" cy="5330952"/>
          </a:xfrm>
        </p:spPr>
        <p:txBody>
          <a:bodyPr>
            <a:normAutofit/>
          </a:bodyPr>
          <a:lstStyle/>
          <a:p>
            <a:pPr>
              <a:buNone/>
            </a:pPr>
            <a:r>
              <a:rPr lang="en-US" b="1" dirty="0" smtClean="0"/>
              <a:t>	The Rational Decision-Making Process</a:t>
            </a:r>
          </a:p>
          <a:p>
            <a:pPr algn="just">
              <a:buNone/>
            </a:pPr>
            <a:r>
              <a:rPr lang="en-US" b="1" dirty="0" smtClean="0"/>
              <a:t>	</a:t>
            </a:r>
            <a:r>
              <a:rPr lang="en-US" dirty="0" smtClean="0"/>
              <a:t>Rational decision-making model A six-step decision-making model that describes how individuals should behave in order</a:t>
            </a:r>
          </a:p>
          <a:p>
            <a:pPr algn="just">
              <a:buNone/>
            </a:pPr>
            <a:endParaRPr lang="en-US" dirty="0" smtClean="0"/>
          </a:p>
          <a:p>
            <a:pPr>
              <a:buNone/>
            </a:pPr>
            <a:r>
              <a:rPr lang="en-US" dirty="0" smtClean="0"/>
              <a:t>1. Define the problem</a:t>
            </a:r>
          </a:p>
          <a:p>
            <a:pPr>
              <a:buNone/>
            </a:pPr>
            <a:r>
              <a:rPr lang="en-US" dirty="0" smtClean="0"/>
              <a:t>2. Identify the criteria</a:t>
            </a:r>
          </a:p>
          <a:p>
            <a:pPr>
              <a:buNone/>
            </a:pPr>
            <a:r>
              <a:rPr lang="en-US" dirty="0" smtClean="0"/>
              <a:t>3. Allocate weights to the criteria</a:t>
            </a:r>
          </a:p>
          <a:p>
            <a:pPr>
              <a:buNone/>
            </a:pPr>
            <a:r>
              <a:rPr lang="en-US" dirty="0" smtClean="0"/>
              <a:t>4. Develop alternatives</a:t>
            </a:r>
          </a:p>
          <a:p>
            <a:pPr>
              <a:buNone/>
            </a:pPr>
            <a:r>
              <a:rPr lang="en-US" dirty="0" smtClean="0"/>
              <a:t>5. Evaluate the alternatives</a:t>
            </a:r>
          </a:p>
          <a:p>
            <a:pPr>
              <a:buNone/>
            </a:pPr>
            <a:r>
              <a:rPr lang="en-US" dirty="0" smtClean="0"/>
              <a:t>6. Select the best alternative</a:t>
            </a:r>
          </a:p>
          <a:p>
            <a:endParaRPr lang="en-US" b="1" dirty="0" smtClean="0"/>
          </a:p>
          <a:p>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Decision Making. How Should Decisions Be Made? Rational Decision-Making –  The “perfect world” model assumes complete information, all options known,  and. - ppt download"/>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05744" y="1527175"/>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682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Assumptions of the Model</a:t>
            </a:r>
            <a:endParaRPr lang="en-US" dirty="0"/>
          </a:p>
        </p:txBody>
      </p:sp>
      <p:sp>
        <p:nvSpPr>
          <p:cNvPr id="3" name="Content Placeholder 2"/>
          <p:cNvSpPr>
            <a:spLocks noGrp="1"/>
          </p:cNvSpPr>
          <p:nvPr>
            <p:ph idx="1"/>
          </p:nvPr>
        </p:nvSpPr>
        <p:spPr>
          <a:xfrm>
            <a:off x="0" y="1527048"/>
            <a:ext cx="8805672" cy="5330952"/>
          </a:xfrm>
        </p:spPr>
        <p:txBody>
          <a:bodyPr>
            <a:normAutofit fontScale="77500" lnSpcReduction="20000"/>
          </a:bodyPr>
          <a:lstStyle/>
          <a:p>
            <a:pPr algn="just">
              <a:buNone/>
            </a:pPr>
            <a:r>
              <a:rPr lang="en-US" dirty="0" smtClean="0"/>
              <a:t>• </a:t>
            </a:r>
            <a:r>
              <a:rPr lang="en-US" i="1" dirty="0" smtClean="0"/>
              <a:t>Problem clarity. The problem is clear and unambiguous. The decision maker is </a:t>
            </a:r>
            <a:r>
              <a:rPr lang="en-US" dirty="0" smtClean="0"/>
              <a:t>assumed to have complete information regarding the decision situation.</a:t>
            </a:r>
          </a:p>
          <a:p>
            <a:pPr algn="just">
              <a:buNone/>
            </a:pPr>
            <a:r>
              <a:rPr lang="en-US" dirty="0" smtClean="0"/>
              <a:t>• </a:t>
            </a:r>
            <a:r>
              <a:rPr lang="en-US" i="1" dirty="0" smtClean="0"/>
              <a:t>Known options. It is assumed the decision maker can identify all the relevant </a:t>
            </a:r>
            <a:r>
              <a:rPr lang="en-US" dirty="0" smtClean="0"/>
              <a:t>criteria and list all the workable alternatives. The decision maker is also aware of all possible implications of each alternative.</a:t>
            </a:r>
          </a:p>
          <a:p>
            <a:pPr algn="just">
              <a:buNone/>
            </a:pPr>
            <a:r>
              <a:rPr lang="en-US" dirty="0" smtClean="0"/>
              <a:t>• </a:t>
            </a:r>
            <a:r>
              <a:rPr lang="en-US" i="1" dirty="0" smtClean="0"/>
              <a:t>Clear preferences. Rationality assumes that the criteria and alternatives can be </a:t>
            </a:r>
            <a:r>
              <a:rPr lang="en-US" dirty="0" smtClean="0"/>
              <a:t>ranked and weighted to reflect their importance.</a:t>
            </a:r>
          </a:p>
          <a:p>
            <a:pPr algn="just">
              <a:buNone/>
            </a:pPr>
            <a:r>
              <a:rPr lang="en-US" dirty="0" smtClean="0"/>
              <a:t>• </a:t>
            </a:r>
            <a:r>
              <a:rPr lang="en-US" i="1" dirty="0" smtClean="0"/>
              <a:t>Constant preferences. It is assumed that the specific decision criteria are constant </a:t>
            </a:r>
            <a:r>
              <a:rPr lang="en-US" dirty="0" smtClean="0"/>
              <a:t>and that the weights assigned to them are stable over time.</a:t>
            </a:r>
          </a:p>
          <a:p>
            <a:pPr algn="just">
              <a:buNone/>
            </a:pPr>
            <a:r>
              <a:rPr lang="en-US" dirty="0" smtClean="0"/>
              <a:t>• </a:t>
            </a:r>
            <a:r>
              <a:rPr lang="en-US" i="1" dirty="0" smtClean="0"/>
              <a:t>No time or cost constraints. The decision maker can obtain full information </a:t>
            </a:r>
            <a:r>
              <a:rPr lang="en-US" dirty="0" smtClean="0"/>
              <a:t>about criteria and alternatives because it is assumed that there are no time or cost constraints.</a:t>
            </a:r>
          </a:p>
          <a:p>
            <a:pPr algn="just">
              <a:buNone/>
            </a:pPr>
            <a:r>
              <a:rPr lang="en-US" dirty="0" smtClean="0"/>
              <a:t>• </a:t>
            </a:r>
            <a:r>
              <a:rPr lang="en-US" i="1" dirty="0" smtClean="0"/>
              <a:t>Maximum payoff. The decision maker will choose the alternative that yields the </a:t>
            </a:r>
            <a:r>
              <a:rPr lang="en-US" dirty="0" smtClean="0"/>
              <a:t>highest perceived value.</a:t>
            </a:r>
            <a:endParaRPr lang="en-US" i="1" dirty="0"/>
          </a:p>
          <a:p>
            <a:endParaRPr lang="en-US" dirty="0"/>
          </a:p>
        </p:txBody>
      </p:sp>
    </p:spTree>
  </p:cSld>
  <p:clrMapOvr>
    <a:masterClrMapping/>
  </p:clrMapOvr>
  <p:transition spd="slow">
    <p:wedge/>
    <p:sndAc>
      <p:stSnd>
        <p:snd r:embed="rId2" name="bomb.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78552"/>
          </a:xfrm>
        </p:spPr>
        <p:txBody>
          <a:bodyPr>
            <a:normAutofit/>
          </a:bodyPr>
          <a:lstStyle/>
          <a:p>
            <a:r>
              <a:rPr lang="en-US" dirty="0" smtClean="0"/>
              <a:t>How do people actually make decisions?</a:t>
            </a:r>
          </a:p>
          <a:p>
            <a:endParaRPr lang="en-US" dirty="0" smtClean="0"/>
          </a:p>
          <a:p>
            <a:pPr algn="just">
              <a:buNone/>
            </a:pPr>
            <a:r>
              <a:rPr lang="en-US" dirty="0" smtClean="0"/>
              <a:t>	Most significant decisions are made by judgment, rather than by a defined prescriptive model. </a:t>
            </a:r>
          </a:p>
          <a:p>
            <a:pPr algn="just">
              <a:buNone/>
            </a:pPr>
            <a:endParaRPr lang="en-US" dirty="0" smtClean="0"/>
          </a:p>
          <a:p>
            <a:pPr algn="just">
              <a:buNone/>
            </a:pPr>
            <a:r>
              <a:rPr lang="en-US" dirty="0" smtClean="0"/>
              <a:t>	Most of the decisions that get made reflect only the problems that decision makers see. Problems do not arrive with flashing neon lights to identify  themselves. One person’s problem may even be another person’s acceptable status quo. So how do decision makers identify and select problems?</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Importance of Decision making for Organizational Functioning – IspatGuru"/>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605756" y="2308225"/>
            <a:ext cx="5895975"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7099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5102352"/>
          </a:xfrm>
        </p:spPr>
        <p:txBody>
          <a:bodyPr>
            <a:normAutofit/>
          </a:bodyPr>
          <a:lstStyle/>
          <a:p>
            <a:pPr algn="just">
              <a:buNone/>
            </a:pPr>
            <a:r>
              <a:rPr lang="en-US" b="1" dirty="0" smtClean="0"/>
              <a:t>	</a:t>
            </a:r>
            <a:r>
              <a:rPr lang="en-US" dirty="0" smtClean="0"/>
              <a:t>Problems that are visible tend to have a higher probability of being selected than ones that are important. Why? We can offer at least two reasons. First, it’s easier to recognize visible problems. They are more likely to catch a decision maker’s attention. This explains why politicians are more likely to talk about the “crime problem” than the “illiteracy problem.”</a:t>
            </a:r>
            <a:endParaRPr lang="en-US" dirty="0"/>
          </a:p>
        </p:txBody>
      </p:sp>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1807</TotalTime>
  <Words>592</Words>
  <Application>Microsoft Office PowerPoint</Application>
  <PresentationFormat>On-screen Show (4:3)</PresentationFormat>
  <Paragraphs>144</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Georgia</vt:lpstr>
      <vt:lpstr>Wingdings</vt:lpstr>
      <vt:lpstr>Wingdings 2</vt:lpstr>
      <vt:lpstr>Civic</vt:lpstr>
      <vt:lpstr>Decision Making in Organization</vt:lpstr>
      <vt:lpstr>PowerPoint Presentation</vt:lpstr>
      <vt:lpstr>PowerPoint Presentation</vt:lpstr>
      <vt:lpstr>PowerPoint Presentation</vt:lpstr>
      <vt:lpstr>PowerPoint Presentation</vt:lpstr>
      <vt:lpstr>Assumptions of the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 why is it that we sometimes make bad decisions?</vt:lpstr>
      <vt:lpstr>PowerPoint Presentation</vt:lpstr>
      <vt:lpstr>PowerPoint Presentation</vt:lpstr>
      <vt:lpstr>GROUP DECISION MAKING </vt:lpstr>
      <vt:lpstr>PowerPoint Presentation</vt:lpstr>
      <vt:lpstr>Groupthink and Groupshift</vt:lpstr>
      <vt:lpstr>PowerPoint Presentation</vt:lpstr>
      <vt:lpstr>PowerPoint Presentation</vt:lpstr>
      <vt:lpstr>Continued…. </vt:lpstr>
      <vt:lpstr>PowerPoint Presentation</vt:lpstr>
      <vt:lpstr>PowerPoint Presentation</vt:lpstr>
      <vt:lpstr> Group Decision-Making Techniques </vt:lpstr>
      <vt:lpstr>PowerPoint Presentation</vt:lpstr>
      <vt:lpstr>PowerPoint Presentation</vt:lpstr>
      <vt:lpstr>THE INFLUENCE OF THE LEADER ON GROUP DECISION MAKING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dc:title>
  <dc:creator>User</dc:creator>
  <cp:lastModifiedBy>Nurul Momen</cp:lastModifiedBy>
  <cp:revision>35</cp:revision>
  <dcterms:created xsi:type="dcterms:W3CDTF">2014-05-16T11:04:32Z</dcterms:created>
  <dcterms:modified xsi:type="dcterms:W3CDTF">2023-01-29T02:53:06Z</dcterms:modified>
</cp:coreProperties>
</file>