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Default Extension="wav" ContentType="audio/wav"/>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4" r:id="rId2"/>
    <p:sldId id="265" r:id="rId3"/>
    <p:sldId id="266" r:id="rId4"/>
    <p:sldId id="267" r:id="rId5"/>
    <p:sldId id="268" r:id="rId6"/>
    <p:sldId id="257" r:id="rId7"/>
    <p:sldId id="258" r:id="rId8"/>
    <p:sldId id="259" r:id="rId9"/>
    <p:sldId id="260" r:id="rId10"/>
    <p:sldId id="261" r:id="rId11"/>
    <p:sldId id="262" r:id="rId12"/>
    <p:sldId id="269"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0" d="100"/>
          <a:sy n="110" d="100"/>
        </p:scale>
        <p:origin x="-1608"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00CBF574-D31E-458D-951A-D272BE2805C8}" type="datetimeFigureOut">
              <a:rPr lang="en-US" smtClean="0"/>
              <a:pPr/>
              <a:t>4/16/2019</a:t>
            </a:fld>
            <a:endParaRPr lang="en-US"/>
          </a:p>
        </p:txBody>
      </p:sp>
      <p:sp>
        <p:nvSpPr>
          <p:cNvPr id="17" name="Footer Placeholder 16"/>
          <p:cNvSpPr>
            <a:spLocks noGrp="1"/>
          </p:cNvSpPr>
          <p:nvPr>
            <p:ph type="ftr" sz="quarter" idx="11"/>
          </p:nvPr>
        </p:nvSpPr>
        <p:spPr/>
        <p:txBody>
          <a:bodyPr/>
          <a:lstStyle/>
          <a:p>
            <a:endParaRPr lang="en-US"/>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40154E5D-AA96-4BD6-903E-55C7981201E1}" type="slidenum">
              <a:rPr lang="en-US" smtClean="0"/>
              <a:pPr/>
              <a:t>‹#›</a:t>
            </a:fld>
            <a:endParaRPr lang="en-US"/>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0CBF574-D31E-458D-951A-D272BE2805C8}" type="datetimeFigureOut">
              <a:rPr lang="en-US" smtClean="0"/>
              <a:pPr/>
              <a:t>4/16/2019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154E5D-AA96-4BD6-903E-55C7981201E1}"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40154E5D-AA96-4BD6-903E-55C7981201E1}" type="slidenum">
              <a:rPr lang="en-US" smtClean="0"/>
              <a:pPr/>
              <a:t>‹#›</a:t>
            </a:fld>
            <a:endParaRPr lang="en-US"/>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0CBF574-D31E-458D-951A-D272BE2805C8}" type="datetimeFigureOut">
              <a:rPr lang="en-US" smtClean="0"/>
              <a:pPr/>
              <a:t>4/16/2019</a:t>
            </a:fld>
            <a:endParaRPr lang="en-US"/>
          </a:p>
        </p:txBody>
      </p:sp>
      <p:sp>
        <p:nvSpPr>
          <p:cNvPr id="5" name="Footer Placeholder 4"/>
          <p:cNvSpPr>
            <a:spLocks noGrp="1"/>
          </p:cNvSpPr>
          <p:nvPr>
            <p:ph type="ftr" sz="quarter" idx="11"/>
          </p:nvPr>
        </p:nvSpPr>
        <p:spPr/>
        <p:txBody>
          <a:bodyPr/>
          <a:lstStyle/>
          <a:p>
            <a:endParaRPr lang="en-US"/>
          </a:p>
        </p:txBody>
      </p:sp>
      <p:sp>
        <p:nvSpPr>
          <p:cNvPr id="2" name="Vertical Title 1"/>
          <p:cNvSpPr>
            <a:spLocks noGrp="1"/>
          </p:cNvSpPr>
          <p:nvPr>
            <p:ph type="title" orient="vert"/>
          </p:nvPr>
        </p:nvSpPr>
        <p:spPr>
          <a:xfrm>
            <a:off x="7391400" y="304801"/>
            <a:ext cx="1447800" cy="5851525"/>
          </a:xfrm>
        </p:spPr>
        <p:txBody>
          <a:bodyPr vert="eaVert"/>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00CBF574-D31E-458D-951A-D272BE2805C8}" type="datetimeFigureOut">
              <a:rPr lang="en-US" smtClean="0"/>
              <a:pPr/>
              <a:t>4/16/2019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4361688" y="1026372"/>
            <a:ext cx="457200" cy="441325"/>
          </a:xfrm>
        </p:spPr>
        <p:txBody>
          <a:bodyPr/>
          <a:lstStyle/>
          <a:p>
            <a:fld id="{40154E5D-AA96-4BD6-903E-55C7981201E1}" type="slidenum">
              <a:rPr lang="en-US" smtClean="0"/>
              <a:pPr/>
              <a:t>‹#›</a:t>
            </a:fld>
            <a:endParaRPr lang="en-US"/>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endParaRPr lang="en-US"/>
          </a:p>
        </p:txBody>
      </p:sp>
      <p:sp>
        <p:nvSpPr>
          <p:cNvPr id="4" name="Date Placeholder 3"/>
          <p:cNvSpPr>
            <a:spLocks noGrp="1"/>
          </p:cNvSpPr>
          <p:nvPr>
            <p:ph type="dt" sz="half" idx="10"/>
          </p:nvPr>
        </p:nvSpPr>
        <p:spPr/>
        <p:txBody>
          <a:bodyPr/>
          <a:lstStyle/>
          <a:p>
            <a:fld id="{00CBF574-D31E-458D-951A-D272BE2805C8}" type="datetimeFigureOut">
              <a:rPr lang="en-US" smtClean="0"/>
              <a:pPr/>
              <a:t>4/16/2019</a:t>
            </a:fld>
            <a:endParaRPr lang="en-US"/>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40154E5D-AA96-4BD6-903E-55C7981201E1}" type="slidenum">
              <a:rPr lang="en-US" smtClean="0"/>
              <a:pPr/>
              <a:t>‹#›</a:t>
            </a:fld>
            <a:endParaRPr lang="en-US"/>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a:xfrm>
            <a:off x="5791200" y="6409944"/>
            <a:ext cx="3044952" cy="365760"/>
          </a:xfrm>
        </p:spPr>
        <p:txBody>
          <a:bodyPr/>
          <a:lstStyle/>
          <a:p>
            <a:fld id="{00CBF574-D31E-458D-951A-D272BE2805C8}" type="datetimeFigureOut">
              <a:rPr lang="en-US" smtClean="0"/>
              <a:pPr/>
              <a:t>4/16/2019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0154E5D-AA96-4BD6-903E-55C7981201E1}" type="slidenum">
              <a:rPr lang="en-US" smtClean="0"/>
              <a:pPr/>
              <a:t>‹#›</a:t>
            </a:fld>
            <a:endParaRPr lang="en-US"/>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00CBF574-D31E-458D-951A-D272BE2805C8}" type="datetimeFigureOut">
              <a:rPr lang="en-US" smtClean="0"/>
              <a:pPr/>
              <a:t>4/16/2019</a:t>
            </a:fld>
            <a:endParaRPr lang="en-US"/>
          </a:p>
        </p:txBody>
      </p:sp>
      <p:sp>
        <p:nvSpPr>
          <p:cNvPr id="8" name="Footer Placeholder 7"/>
          <p:cNvSpPr>
            <a:spLocks noGrp="1"/>
          </p:cNvSpPr>
          <p:nvPr>
            <p:ph type="ftr" sz="quarter" idx="11"/>
          </p:nvPr>
        </p:nvSpPr>
        <p:spPr>
          <a:xfrm>
            <a:off x="304800" y="6409944"/>
            <a:ext cx="3581400" cy="365760"/>
          </a:xfrm>
        </p:spPr>
        <p:txBody>
          <a:bodyPr/>
          <a:lstStyle/>
          <a:p>
            <a:endParaRPr lang="en-US"/>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40154E5D-AA96-4BD6-903E-55C7981201E1}" type="slidenum">
              <a:rPr lang="en-US" smtClean="0"/>
              <a:pPr/>
              <a:t>‹#›</a:t>
            </a:fld>
            <a:endParaRPr lang="en-US"/>
          </a:p>
        </p:txBody>
      </p:sp>
      <p:sp>
        <p:nvSpPr>
          <p:cNvPr id="23" name="Title 22"/>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00CBF574-D31E-458D-951A-D272BE2805C8}" type="datetimeFigureOut">
              <a:rPr lang="en-US" smtClean="0"/>
              <a:pPr/>
              <a:t>4/16/2019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a:xfrm>
            <a:off x="4343400" y="1036020"/>
            <a:ext cx="457200" cy="441325"/>
          </a:xfrm>
        </p:spPr>
        <p:txBody>
          <a:bodyPr/>
          <a:lstStyle/>
          <a:p>
            <a:fld id="{40154E5D-AA96-4BD6-903E-55C7981201E1}"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fld id="{00CBF574-D31E-458D-951A-D272BE2805C8}" type="datetimeFigureOut">
              <a:rPr lang="en-US" smtClean="0"/>
              <a:pPr/>
              <a:t>4/16/2019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40154E5D-AA96-4BD6-903E-55C7981201E1}"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40154E5D-AA96-4BD6-903E-55C7981201E1}" type="slidenum">
              <a:rPr lang="en-US" smtClean="0"/>
              <a:pPr/>
              <a:t>‹#›</a:t>
            </a:fld>
            <a:endParaRPr lang="en-US"/>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fld id="{00CBF574-D31E-458D-951A-D272BE2805C8}" type="datetimeFigureOut">
              <a:rPr lang="en-US" smtClean="0"/>
              <a:pPr/>
              <a:t>4/16/2019</a:t>
            </a:fld>
            <a:endParaRPr lang="en-US"/>
          </a:p>
        </p:txBody>
      </p:sp>
      <p:sp>
        <p:nvSpPr>
          <p:cNvPr id="6" name="Footer Placeholder 5"/>
          <p:cNvSpPr>
            <a:spLocks noGrp="1"/>
          </p:cNvSpPr>
          <p:nvPr>
            <p:ph type="ftr" sz="quarter" idx="11"/>
          </p:nvPr>
        </p:nvSpPr>
        <p:spPr>
          <a:xfrm>
            <a:off x="301752" y="6410848"/>
            <a:ext cx="3383280" cy="365760"/>
          </a:xfrm>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40154E5D-AA96-4BD6-903E-55C7981201E1}" type="slidenum">
              <a:rPr lang="en-US" smtClean="0"/>
              <a:pPr/>
              <a:t>‹#›</a:t>
            </a:fld>
            <a:endParaRPr lang="en-US"/>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fld id="{00CBF574-D31E-458D-951A-D272BE2805C8}" type="datetimeFigureOut">
              <a:rPr lang="en-US" smtClean="0"/>
              <a:pPr/>
              <a:t>4/16/2019</a:t>
            </a:fld>
            <a:endParaRPr lang="en-US"/>
          </a:p>
        </p:txBody>
      </p:sp>
      <p:sp>
        <p:nvSpPr>
          <p:cNvPr id="6" name="Footer Placeholder 5"/>
          <p:cNvSpPr>
            <a:spLocks noGrp="1"/>
          </p:cNvSpPr>
          <p:nvPr>
            <p:ph type="ftr" sz="quarter" idx="11"/>
          </p:nvPr>
        </p:nvSpPr>
        <p:spPr>
          <a:xfrm>
            <a:off x="301752" y="6410848"/>
            <a:ext cx="3584448" cy="365760"/>
          </a:xfrm>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00CBF574-D31E-458D-951A-D272BE2805C8}" type="datetimeFigureOut">
              <a:rPr lang="en-US" smtClean="0"/>
              <a:pPr/>
              <a:t>4/16/2019</a:t>
            </a:fld>
            <a:endParaRPr lang="en-US"/>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en-US"/>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40154E5D-AA96-4BD6-903E-55C7981201E1}" type="slidenum">
              <a:rPr lang="en-US" smtClean="0"/>
              <a:pPr/>
              <a:t>‹#›</a:t>
            </a:fld>
            <a:endParaRPr lang="en-US"/>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audio" Target="../media/audio2.wav"/><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228601"/>
            <a:ext cx="9144000" cy="1981199"/>
          </a:xfrm>
        </p:spPr>
        <p:txBody>
          <a:bodyPr/>
          <a:lstStyle/>
          <a:p>
            <a:r>
              <a:rPr lang="en-US" b="1" dirty="0" smtClean="0"/>
              <a:t>Decision Making in Organization</a:t>
            </a:r>
            <a:endParaRPr lang="en-US" dirty="0"/>
          </a:p>
        </p:txBody>
      </p:sp>
      <p:sp>
        <p:nvSpPr>
          <p:cNvPr id="3" name="Subtitle 2"/>
          <p:cNvSpPr>
            <a:spLocks noGrp="1"/>
          </p:cNvSpPr>
          <p:nvPr>
            <p:ph type="subTitle" idx="1"/>
          </p:nvPr>
        </p:nvSpPr>
        <p:spPr>
          <a:xfrm>
            <a:off x="0" y="2209800"/>
            <a:ext cx="9144000" cy="4648200"/>
          </a:xfrm>
        </p:spPr>
        <p:txBody>
          <a:bodyPr>
            <a:normAutofit/>
          </a:bodyPr>
          <a:lstStyle/>
          <a:p>
            <a:endParaRPr lang="en-US" i="1" dirty="0" smtClean="0"/>
          </a:p>
          <a:p>
            <a:endParaRPr lang="en-US" dirty="0"/>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a:xfrm>
            <a:off x="0" y="1527048"/>
            <a:ext cx="9144000" cy="5330952"/>
          </a:xfrm>
        </p:spPr>
        <p:txBody>
          <a:bodyPr>
            <a:normAutofit/>
          </a:bodyPr>
          <a:lstStyle/>
          <a:p>
            <a:pPr algn="just">
              <a:buNone/>
            </a:pPr>
            <a:r>
              <a:rPr lang="en-US" b="1" dirty="0" smtClean="0"/>
              <a:t>Electronic Meetings</a:t>
            </a:r>
          </a:p>
          <a:p>
            <a:pPr algn="just">
              <a:buNone/>
            </a:pPr>
            <a:endParaRPr lang="en-US" b="1" dirty="0" smtClean="0"/>
          </a:p>
          <a:p>
            <a:pPr algn="just">
              <a:buNone/>
            </a:pPr>
            <a:r>
              <a:rPr lang="en-US" dirty="0" smtClean="0"/>
              <a:t>	A meeting in which members interact on computers, allowing for anonymity of comments and aggregation of votes.</a:t>
            </a:r>
            <a:endParaRPr lang="en-US" dirty="0"/>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9144000" cy="758952"/>
          </a:xfrm>
        </p:spPr>
        <p:txBody>
          <a:bodyPr>
            <a:noAutofit/>
          </a:bodyPr>
          <a:lstStyle/>
          <a:p>
            <a:r>
              <a:rPr lang="en-US" sz="2800" b="1" dirty="0" smtClean="0"/>
              <a:t>THE INFLUENCE OF THE LEADER ON GROUP</a:t>
            </a:r>
            <a:br>
              <a:rPr lang="en-US" sz="2800" b="1" dirty="0" smtClean="0"/>
            </a:br>
            <a:r>
              <a:rPr lang="en-US" sz="2800" b="1" dirty="0" smtClean="0"/>
              <a:t>DECISION MAKING</a:t>
            </a:r>
            <a:endParaRPr lang="en-US" sz="2800" dirty="0"/>
          </a:p>
        </p:txBody>
      </p:sp>
      <p:sp>
        <p:nvSpPr>
          <p:cNvPr id="3" name="Content Placeholder 2"/>
          <p:cNvSpPr>
            <a:spLocks noGrp="1"/>
          </p:cNvSpPr>
          <p:nvPr>
            <p:ph sz="quarter" idx="1"/>
          </p:nvPr>
        </p:nvSpPr>
        <p:spPr/>
        <p:txBody>
          <a:bodyPr>
            <a:normAutofit fontScale="40000" lnSpcReduction="20000"/>
          </a:bodyPr>
          <a:lstStyle/>
          <a:p>
            <a:pPr algn="just">
              <a:buNone/>
            </a:pPr>
            <a:r>
              <a:rPr lang="en-US" dirty="0" smtClean="0"/>
              <a:t>	</a:t>
            </a:r>
            <a:r>
              <a:rPr lang="en-US" sz="3400" dirty="0" smtClean="0"/>
              <a:t>The five leadership styles the model proposes leaders can use in a given situation are </a:t>
            </a:r>
            <a:r>
              <a:rPr lang="it-IT" sz="3400" dirty="0" smtClean="0"/>
              <a:t>Autocratic I (AI), Autocratic II (AII), Consultative I (CI), Consultative II (CII), and Group </a:t>
            </a:r>
            <a:r>
              <a:rPr lang="en-US" sz="3400" dirty="0" smtClean="0"/>
              <a:t>II (GII). Thus the group leader or manager has the following alternatives from which to choose when deciding how involved to be with decisions that affect a work group:</a:t>
            </a:r>
          </a:p>
          <a:p>
            <a:pPr algn="just">
              <a:buNone/>
            </a:pPr>
            <a:endParaRPr lang="en-US" sz="3400" dirty="0" smtClean="0"/>
          </a:p>
          <a:p>
            <a:pPr algn="just">
              <a:buNone/>
            </a:pPr>
            <a:r>
              <a:rPr lang="en-US" sz="3400" dirty="0" smtClean="0"/>
              <a:t>AI: You solve the problem or make a decision yourself using whatever facts you have at hand.</a:t>
            </a:r>
          </a:p>
          <a:p>
            <a:pPr algn="just">
              <a:buNone/>
            </a:pPr>
            <a:endParaRPr lang="en-US" sz="3400" dirty="0" smtClean="0"/>
          </a:p>
          <a:p>
            <a:pPr algn="just">
              <a:buNone/>
            </a:pPr>
            <a:r>
              <a:rPr lang="en-US" sz="3400" dirty="0" smtClean="0"/>
              <a:t>AII: You obtain the necessary information from employees and then decide on the solution to the problem yourself. You may or may not tell them about the nature of the situation you face. You seek only relevant facts from them, not their advice or counsel.</a:t>
            </a:r>
          </a:p>
          <a:p>
            <a:pPr algn="just">
              <a:buNone/>
            </a:pPr>
            <a:endParaRPr lang="en-US" sz="3400" dirty="0" smtClean="0"/>
          </a:p>
          <a:p>
            <a:pPr algn="just">
              <a:buNone/>
            </a:pPr>
            <a:r>
              <a:rPr lang="en-US" sz="3400" dirty="0" smtClean="0"/>
              <a:t>CI: You share the problem with relevant employees one-on-one, getting their ideas and suggestions. However, the final decision is yours alone.</a:t>
            </a:r>
          </a:p>
          <a:p>
            <a:pPr algn="just">
              <a:buNone/>
            </a:pPr>
            <a:endParaRPr lang="en-US" sz="3400" dirty="0" smtClean="0"/>
          </a:p>
          <a:p>
            <a:pPr algn="just">
              <a:buNone/>
            </a:pPr>
            <a:r>
              <a:rPr lang="en-US" sz="3400" dirty="0" smtClean="0"/>
              <a:t>CII: You share the problem with your employees as a group, collectively obtaining their ideas and suggestions. Then you make the decision, which may or may not reflect your employees’ influence.</a:t>
            </a:r>
          </a:p>
          <a:p>
            <a:pPr algn="just">
              <a:buNone/>
            </a:pPr>
            <a:endParaRPr lang="en-US" sz="3400" dirty="0" smtClean="0"/>
          </a:p>
          <a:p>
            <a:pPr algn="just">
              <a:buNone/>
            </a:pPr>
            <a:r>
              <a:rPr lang="en-US" sz="3400" dirty="0" smtClean="0"/>
              <a:t>GII: You share the problem with your employees as a group. Your goal is to help the group concur on a decision. Your ideas are not given any greater weight than those of others.</a:t>
            </a:r>
            <a:endParaRPr lang="en-US" sz="3400" dirty="0"/>
          </a:p>
        </p:txBody>
      </p:sp>
    </p:spTree>
  </p:cSld>
  <p:clrMapOvr>
    <a:masterClrMapping/>
  </p:clrMapOvr>
  <p:transition spd="slow">
    <p:wedge/>
    <p:sndAc>
      <p:stSnd>
        <p:snd r:embed="rId2" name="camera.wav"/>
      </p:stSnd>
    </p:sndAc>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a:xfrm>
            <a:off x="0" y="1527048"/>
            <a:ext cx="9144000" cy="5330952"/>
          </a:xfrm>
        </p:spPr>
        <p:txBody>
          <a:bodyPr/>
          <a:lstStyle/>
          <a:p>
            <a:r>
              <a:rPr lang="en-US" smtClean="0"/>
              <a:t>Question Hour</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Groupthink and </a:t>
            </a:r>
            <a:r>
              <a:rPr lang="en-US" b="1" dirty="0" err="1" smtClean="0"/>
              <a:t>Groupshift</a:t>
            </a:r>
            <a:endParaRPr lang="en-US" dirty="0"/>
          </a:p>
        </p:txBody>
      </p:sp>
      <p:sp>
        <p:nvSpPr>
          <p:cNvPr id="3" name="Content Placeholder 2"/>
          <p:cNvSpPr>
            <a:spLocks noGrp="1"/>
          </p:cNvSpPr>
          <p:nvPr>
            <p:ph idx="1"/>
          </p:nvPr>
        </p:nvSpPr>
        <p:spPr>
          <a:xfrm>
            <a:off x="152400" y="1527048"/>
            <a:ext cx="8503920" cy="5330952"/>
          </a:xfrm>
        </p:spPr>
        <p:txBody>
          <a:bodyPr>
            <a:normAutofit/>
          </a:bodyPr>
          <a:lstStyle/>
          <a:p>
            <a:pPr algn="just">
              <a:buNone/>
            </a:pPr>
            <a:r>
              <a:rPr lang="en-US" dirty="0" smtClean="0"/>
              <a:t>	Two by-products of group decision making have received a considerable amount of attention by organizational </a:t>
            </a:r>
            <a:r>
              <a:rPr lang="en-US" dirty="0" err="1" smtClean="0"/>
              <a:t>behaviour</a:t>
            </a:r>
            <a:r>
              <a:rPr lang="en-US" dirty="0" smtClean="0"/>
              <a:t> (OB) researchers: groupthink and </a:t>
            </a:r>
            <a:r>
              <a:rPr lang="en-US" dirty="0" err="1" smtClean="0"/>
              <a:t>groupshift</a:t>
            </a:r>
            <a:r>
              <a:rPr lang="en-US" dirty="0" smtClean="0"/>
              <a:t>. </a:t>
            </a:r>
            <a:endParaRPr lang="en-US" dirty="0"/>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301752" y="1527048"/>
            <a:ext cx="8503920" cy="5330952"/>
          </a:xfrm>
        </p:spPr>
        <p:txBody>
          <a:bodyPr>
            <a:normAutofit/>
          </a:bodyPr>
          <a:lstStyle/>
          <a:p>
            <a:pPr algn="just">
              <a:buNone/>
            </a:pPr>
            <a:r>
              <a:rPr lang="en-US" dirty="0" smtClean="0"/>
              <a:t>	</a:t>
            </a:r>
            <a:r>
              <a:rPr lang="en-US" b="1" dirty="0" smtClean="0"/>
              <a:t>Groupthink</a:t>
            </a:r>
          </a:p>
          <a:p>
            <a:pPr algn="just">
              <a:buNone/>
            </a:pPr>
            <a:endParaRPr lang="en-US" b="1" dirty="0" smtClean="0"/>
          </a:p>
          <a:p>
            <a:pPr algn="just">
              <a:buNone/>
            </a:pPr>
            <a:r>
              <a:rPr lang="en-US" dirty="0" smtClean="0"/>
              <a:t>	A phenomenon in which group pressures for conformity prevent the group from critically appraising unusual, minority, or unpopular views.</a:t>
            </a:r>
            <a:endParaRPr lang="en-US" dirty="0"/>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0" y="1527048"/>
            <a:ext cx="9144000" cy="5330952"/>
          </a:xfrm>
        </p:spPr>
        <p:txBody>
          <a:bodyPr>
            <a:normAutofit fontScale="70000" lnSpcReduction="20000"/>
          </a:bodyPr>
          <a:lstStyle/>
          <a:p>
            <a:pPr algn="just">
              <a:buNone/>
            </a:pPr>
            <a:r>
              <a:rPr lang="en-US" dirty="0" smtClean="0"/>
              <a:t>We have all seen the symptoms of the groupthink  phenomenon</a:t>
            </a:r>
          </a:p>
          <a:p>
            <a:pPr algn="just"/>
            <a:endParaRPr lang="en-US" b="1" dirty="0" smtClean="0"/>
          </a:p>
          <a:p>
            <a:pPr algn="just">
              <a:buNone/>
            </a:pPr>
            <a:r>
              <a:rPr lang="en-US" b="1" i="1" dirty="0" smtClean="0"/>
              <a:t>Illusion of invulnerability. </a:t>
            </a:r>
            <a:r>
              <a:rPr lang="en-US" i="1" dirty="0" smtClean="0"/>
              <a:t>Group members become overconfident among themselves, </a:t>
            </a:r>
            <a:r>
              <a:rPr lang="en-US" dirty="0" smtClean="0"/>
              <a:t>allowing them to take extraordinary risks.</a:t>
            </a:r>
          </a:p>
          <a:p>
            <a:pPr algn="just">
              <a:buNone/>
            </a:pPr>
            <a:endParaRPr lang="en-US" dirty="0" smtClean="0"/>
          </a:p>
          <a:p>
            <a:pPr algn="just">
              <a:buNone/>
            </a:pPr>
            <a:r>
              <a:rPr lang="en-US" b="1" i="1" dirty="0" smtClean="0"/>
              <a:t>Assumption of morality. </a:t>
            </a:r>
            <a:r>
              <a:rPr lang="en-US" i="1" dirty="0" smtClean="0"/>
              <a:t>Group members believe highly in the moral rightness </a:t>
            </a:r>
            <a:r>
              <a:rPr lang="en-US" dirty="0" smtClean="0"/>
              <a:t>of the group’s objectives and do not feel the need to debate the ethics of their actions.</a:t>
            </a:r>
          </a:p>
          <a:p>
            <a:pPr algn="just"/>
            <a:endParaRPr lang="en-US" dirty="0" smtClean="0"/>
          </a:p>
          <a:p>
            <a:pPr algn="just">
              <a:buNone/>
            </a:pPr>
            <a:r>
              <a:rPr lang="en-US" b="1" i="1" dirty="0" smtClean="0"/>
              <a:t>Rationalization. </a:t>
            </a:r>
            <a:r>
              <a:rPr lang="en-US" i="1" dirty="0" smtClean="0"/>
              <a:t>Group members rationalize any resistance to the assumptions </a:t>
            </a:r>
            <a:r>
              <a:rPr lang="en-US" dirty="0" smtClean="0"/>
              <a:t>they have made. No matter how strongly the evidence may contradict their basic assumptions, members behave so as to reinforce those assumptions continually.</a:t>
            </a:r>
          </a:p>
          <a:p>
            <a:pPr algn="just"/>
            <a:endParaRPr lang="en-US" dirty="0" smtClean="0"/>
          </a:p>
          <a:p>
            <a:pPr algn="just">
              <a:buNone/>
            </a:pPr>
            <a:r>
              <a:rPr lang="en-US" b="1" i="1" dirty="0" smtClean="0"/>
              <a:t>Stereotyping </a:t>
            </a:r>
            <a:r>
              <a:rPr lang="en-US" b="1" i="1" dirty="0" err="1" smtClean="0"/>
              <a:t>outgroups</a:t>
            </a:r>
            <a:r>
              <a:rPr lang="en-US" b="1" i="1" dirty="0" smtClean="0"/>
              <a:t>. </a:t>
            </a:r>
            <a:r>
              <a:rPr lang="en-US" i="1" dirty="0" smtClean="0"/>
              <a:t>People outside the group who criticize decisions and </a:t>
            </a:r>
            <a:r>
              <a:rPr lang="en-US" dirty="0" smtClean="0"/>
              <a:t>actions are viewed as “enemies” who don’t know what they are talking about.</a:t>
            </a:r>
          </a:p>
          <a:p>
            <a:pPr algn="just"/>
            <a:endParaRPr lang="en-US" dirty="0" smtClean="0"/>
          </a:p>
          <a:p>
            <a:pPr algn="just">
              <a:buNone/>
            </a:pPr>
            <a:r>
              <a:rPr lang="en-US" b="1" i="1" dirty="0" smtClean="0"/>
              <a:t>Minimized doubts. </a:t>
            </a:r>
            <a:r>
              <a:rPr lang="en-US" i="1" dirty="0" smtClean="0"/>
              <a:t>Group members who have doubts or hold differing points </a:t>
            </a:r>
            <a:r>
              <a:rPr lang="en-US" dirty="0" smtClean="0"/>
              <a:t>of view seek to avoid deviating from what appears to be group consensus by keeping silent about misgivings and even minimizing to themselves the importance of their doubts.</a:t>
            </a:r>
            <a:endParaRPr lang="en-US" dirty="0"/>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Continued…. </a:t>
            </a:r>
            <a:endParaRPr lang="en-US" dirty="0"/>
          </a:p>
        </p:txBody>
      </p:sp>
      <p:sp>
        <p:nvSpPr>
          <p:cNvPr id="3" name="Content Placeholder 2"/>
          <p:cNvSpPr>
            <a:spLocks noGrp="1"/>
          </p:cNvSpPr>
          <p:nvPr>
            <p:ph idx="1"/>
          </p:nvPr>
        </p:nvSpPr>
        <p:spPr>
          <a:xfrm>
            <a:off x="0" y="1527048"/>
            <a:ext cx="8805672" cy="5330952"/>
          </a:xfrm>
        </p:spPr>
        <p:txBody>
          <a:bodyPr>
            <a:normAutofit lnSpcReduction="10000"/>
          </a:bodyPr>
          <a:lstStyle/>
          <a:p>
            <a:pPr algn="just">
              <a:buNone/>
            </a:pPr>
            <a:r>
              <a:rPr lang="en-US" dirty="0" smtClean="0"/>
              <a:t>• </a:t>
            </a:r>
            <a:r>
              <a:rPr lang="en-US" b="1" i="1" dirty="0" smtClean="0"/>
              <a:t>Illusion of unanimity. </a:t>
            </a:r>
            <a:r>
              <a:rPr lang="en-US" i="1" dirty="0" smtClean="0"/>
              <a:t>If someone does not speak, it’s assumed that he or she is </a:t>
            </a:r>
            <a:r>
              <a:rPr lang="en-US" dirty="0" smtClean="0"/>
              <a:t>in full agreement. In other words, abstention becomes viewed as a yes vote.</a:t>
            </a:r>
          </a:p>
          <a:p>
            <a:pPr algn="just">
              <a:buNone/>
            </a:pPr>
            <a:endParaRPr lang="en-US" dirty="0" smtClean="0"/>
          </a:p>
          <a:p>
            <a:pPr algn="just">
              <a:buNone/>
            </a:pPr>
            <a:r>
              <a:rPr lang="en-US" dirty="0" smtClean="0"/>
              <a:t>• </a:t>
            </a:r>
            <a:r>
              <a:rPr lang="en-US" b="1" i="1" dirty="0" err="1" smtClean="0"/>
              <a:t>Mindguards</a:t>
            </a:r>
            <a:r>
              <a:rPr lang="en-US" b="1" i="1" dirty="0" smtClean="0"/>
              <a:t>. </a:t>
            </a:r>
            <a:r>
              <a:rPr lang="en-US" i="1" dirty="0" smtClean="0"/>
              <a:t>One or more members of the team become self-appointed </a:t>
            </a:r>
            <a:r>
              <a:rPr lang="en-US" dirty="0" smtClean="0"/>
              <a:t>guardians to make sure that negative or inconsistent information does not reach team members.</a:t>
            </a:r>
          </a:p>
          <a:p>
            <a:pPr algn="just">
              <a:buNone/>
            </a:pPr>
            <a:endParaRPr lang="en-US" dirty="0" smtClean="0"/>
          </a:p>
          <a:p>
            <a:pPr algn="just">
              <a:buNone/>
            </a:pPr>
            <a:r>
              <a:rPr lang="en-US" dirty="0" smtClean="0"/>
              <a:t>• </a:t>
            </a:r>
            <a:r>
              <a:rPr lang="en-US" b="1" i="1" dirty="0" smtClean="0"/>
              <a:t>Peer pressure. </a:t>
            </a:r>
            <a:r>
              <a:rPr lang="en-US" i="1" dirty="0" smtClean="0"/>
              <a:t>Group members apply direct pressure on those who momentarily </a:t>
            </a:r>
            <a:r>
              <a:rPr lang="en-US" dirty="0" smtClean="0"/>
              <a:t>express doubts about any of the group’s shared views or who question the alternative </a:t>
            </a:r>
            <a:r>
              <a:rPr lang="en-US" dirty="0" err="1" smtClean="0"/>
              <a:t>favoured</a:t>
            </a:r>
            <a:r>
              <a:rPr lang="en-US" dirty="0" smtClean="0"/>
              <a:t> by the majority.</a:t>
            </a:r>
            <a:endParaRPr lang="en-US" dirty="0"/>
          </a:p>
        </p:txBody>
      </p:sp>
    </p:spTree>
  </p:cSld>
  <p:clrMapOvr>
    <a:masterClrMapping/>
  </p:clrMapOvr>
  <p:transition spd="slow">
    <p:wedge/>
    <p:sndAc>
      <p:stSnd>
        <p:snd r:embed="rId2" name="bomb.wav"/>
      </p:stSnd>
    </p:sndAc>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a:xfrm>
            <a:off x="301752" y="1527048"/>
            <a:ext cx="8503920" cy="5178552"/>
          </a:xfrm>
        </p:spPr>
        <p:txBody>
          <a:bodyPr>
            <a:normAutofit fontScale="92500" lnSpcReduction="20000"/>
          </a:bodyPr>
          <a:lstStyle/>
          <a:p>
            <a:pPr>
              <a:buNone/>
            </a:pPr>
            <a:r>
              <a:rPr lang="en-US" dirty="0" smtClean="0"/>
              <a:t>What can managers do to minimize groupthink?</a:t>
            </a:r>
          </a:p>
          <a:p>
            <a:endParaRPr lang="en-US" dirty="0" smtClean="0"/>
          </a:p>
          <a:p>
            <a:pPr algn="just">
              <a:buNone/>
            </a:pPr>
            <a:r>
              <a:rPr lang="en-US" dirty="0" smtClean="0"/>
              <a:t>• </a:t>
            </a:r>
            <a:r>
              <a:rPr lang="en-US" i="1" dirty="0" smtClean="0"/>
              <a:t>Encourage group leaders to play an impartial role. Leaders should actively seek </a:t>
            </a:r>
            <a:r>
              <a:rPr lang="en-US" dirty="0" smtClean="0"/>
              <a:t>input from all members and avoid expressing their own opinions, especially in the early stages of deliberation.</a:t>
            </a:r>
          </a:p>
          <a:p>
            <a:pPr algn="just">
              <a:buNone/>
            </a:pPr>
            <a:endParaRPr lang="en-US" dirty="0" smtClean="0"/>
          </a:p>
          <a:p>
            <a:pPr algn="just">
              <a:buNone/>
            </a:pPr>
            <a:r>
              <a:rPr lang="en-US" dirty="0" smtClean="0"/>
              <a:t>• </a:t>
            </a:r>
            <a:r>
              <a:rPr lang="en-US" i="1" dirty="0" smtClean="0"/>
              <a:t>Appoint one group member to play the role of devil’s advocate. This member’s role </a:t>
            </a:r>
            <a:r>
              <a:rPr lang="en-US" dirty="0" smtClean="0"/>
              <a:t>is to overtly challenge the majority position and offer divergent perspectives.</a:t>
            </a:r>
          </a:p>
          <a:p>
            <a:pPr algn="just">
              <a:buNone/>
            </a:pPr>
            <a:endParaRPr lang="en-US" dirty="0" smtClean="0"/>
          </a:p>
          <a:p>
            <a:pPr algn="just">
              <a:buNone/>
            </a:pPr>
            <a:r>
              <a:rPr lang="en-US" dirty="0" smtClean="0"/>
              <a:t>• </a:t>
            </a:r>
            <a:r>
              <a:rPr lang="en-US" i="1" dirty="0" smtClean="0"/>
              <a:t>Stimulate active discussion of diverse alternatives to encourage dissenting views </a:t>
            </a:r>
            <a:r>
              <a:rPr lang="en-US" dirty="0" smtClean="0"/>
              <a:t>and more objective evaluations.</a:t>
            </a:r>
            <a:endParaRPr lang="en-US" dirty="0"/>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a:xfrm>
            <a:off x="301752" y="1527048"/>
            <a:ext cx="8503920" cy="5102352"/>
          </a:xfrm>
        </p:spPr>
        <p:txBody>
          <a:bodyPr>
            <a:normAutofit/>
          </a:bodyPr>
          <a:lstStyle/>
          <a:p>
            <a:pPr algn="just">
              <a:buNone/>
            </a:pPr>
            <a:r>
              <a:rPr lang="en-US" b="1" dirty="0" smtClean="0"/>
              <a:t>	</a:t>
            </a:r>
            <a:r>
              <a:rPr lang="en-US" b="1" dirty="0" err="1" smtClean="0"/>
              <a:t>Groupshift</a:t>
            </a:r>
            <a:endParaRPr lang="en-US" b="1" dirty="0" smtClean="0"/>
          </a:p>
          <a:p>
            <a:pPr algn="just">
              <a:buNone/>
            </a:pPr>
            <a:endParaRPr lang="en-US" b="1" dirty="0" smtClean="0"/>
          </a:p>
          <a:p>
            <a:pPr algn="just">
              <a:buNone/>
            </a:pPr>
            <a:r>
              <a:rPr lang="en-US" dirty="0" smtClean="0"/>
              <a:t>	A phenomenon in which the initial positions of individual group members become exaggerated because of the interactions of the group.</a:t>
            </a:r>
            <a:endParaRPr lang="en-US" dirty="0"/>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
            </a:r>
            <a:br>
              <a:rPr lang="en-US" b="1" dirty="0" smtClean="0"/>
            </a:br>
            <a:r>
              <a:rPr lang="en-US" b="1" dirty="0" smtClean="0"/>
              <a:t>Group Decision-Making Techniques</a:t>
            </a:r>
            <a:r>
              <a:rPr lang="en-US" dirty="0" smtClean="0"/>
              <a:t/>
            </a:r>
            <a:br>
              <a:rPr lang="en-US" dirty="0" smtClean="0"/>
            </a:br>
            <a:endParaRPr lang="en-US" dirty="0"/>
          </a:p>
        </p:txBody>
      </p:sp>
      <p:sp>
        <p:nvSpPr>
          <p:cNvPr id="3" name="Content Placeholder 2"/>
          <p:cNvSpPr>
            <a:spLocks noGrp="1"/>
          </p:cNvSpPr>
          <p:nvPr>
            <p:ph sz="quarter" idx="1"/>
          </p:nvPr>
        </p:nvSpPr>
        <p:spPr>
          <a:xfrm>
            <a:off x="0" y="1527048"/>
            <a:ext cx="9144000" cy="5102352"/>
          </a:xfrm>
        </p:spPr>
        <p:txBody>
          <a:bodyPr>
            <a:normAutofit/>
          </a:bodyPr>
          <a:lstStyle/>
          <a:p>
            <a:pPr algn="just">
              <a:buNone/>
            </a:pPr>
            <a:r>
              <a:rPr lang="en-US" b="1" dirty="0" smtClean="0"/>
              <a:t>Interacting Groups</a:t>
            </a:r>
          </a:p>
          <a:p>
            <a:pPr>
              <a:buNone/>
            </a:pPr>
            <a:r>
              <a:rPr lang="en-US" dirty="0" smtClean="0"/>
              <a:t>	Typical groups, where members interact with each other face to face.</a:t>
            </a:r>
          </a:p>
          <a:p>
            <a:pPr>
              <a:buNone/>
            </a:pPr>
            <a:endParaRPr lang="en-US" dirty="0" smtClean="0"/>
          </a:p>
          <a:p>
            <a:pPr>
              <a:buNone/>
            </a:pPr>
            <a:r>
              <a:rPr lang="en-US" b="1" dirty="0" smtClean="0"/>
              <a:t>Brainstorming</a:t>
            </a:r>
          </a:p>
          <a:p>
            <a:pPr algn="just">
              <a:buNone/>
            </a:pPr>
            <a:r>
              <a:rPr lang="en-US" dirty="0" smtClean="0"/>
              <a:t>	An idea-generation process that specifically encourages any and all alternatives while withholding any criticism of those alternatives.</a:t>
            </a:r>
            <a:endParaRPr lang="en-US" dirty="0"/>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quarter" idx="1"/>
          </p:nvPr>
        </p:nvSpPr>
        <p:spPr>
          <a:xfrm>
            <a:off x="76200" y="1527048"/>
            <a:ext cx="9067800" cy="5178552"/>
          </a:xfrm>
        </p:spPr>
        <p:txBody>
          <a:bodyPr>
            <a:normAutofit fontScale="70000" lnSpcReduction="20000"/>
          </a:bodyPr>
          <a:lstStyle/>
          <a:p>
            <a:pPr>
              <a:buNone/>
            </a:pPr>
            <a:r>
              <a:rPr lang="en-US" b="1" dirty="0" smtClean="0"/>
              <a:t>Nominal Group Technique</a:t>
            </a:r>
          </a:p>
          <a:p>
            <a:pPr>
              <a:buNone/>
            </a:pPr>
            <a:r>
              <a:rPr lang="en-US" dirty="0" smtClean="0"/>
              <a:t>	</a:t>
            </a:r>
          </a:p>
          <a:p>
            <a:pPr algn="just">
              <a:buNone/>
            </a:pPr>
            <a:r>
              <a:rPr lang="en-US" dirty="0" smtClean="0"/>
              <a:t>	A group decision-making method in which individual members meet face to face to pool their judgments in a systematic but independent fashion.</a:t>
            </a:r>
          </a:p>
          <a:p>
            <a:pPr algn="just">
              <a:buNone/>
            </a:pPr>
            <a:endParaRPr lang="en-US" dirty="0" smtClean="0"/>
          </a:p>
          <a:p>
            <a:pPr algn="just">
              <a:buNone/>
            </a:pPr>
            <a:r>
              <a:rPr lang="en-US" dirty="0" smtClean="0"/>
              <a:t>• 	Members meet as a group, but before any discussion takes place each member independently writes down his or her ideas about the problem.</a:t>
            </a:r>
          </a:p>
          <a:p>
            <a:pPr algn="just">
              <a:buNone/>
            </a:pPr>
            <a:endParaRPr lang="en-US" dirty="0" smtClean="0"/>
          </a:p>
          <a:p>
            <a:pPr algn="just">
              <a:buNone/>
            </a:pPr>
            <a:r>
              <a:rPr lang="en-US" dirty="0" smtClean="0"/>
              <a:t>• 	After this silent period, each member presents one idea to the group. Group members take turns presenting a single idea until all ideas have been presented and recorded. No discussion takes place until all ideas have been recorded.</a:t>
            </a:r>
          </a:p>
          <a:p>
            <a:pPr algn="just">
              <a:buNone/>
            </a:pPr>
            <a:endParaRPr lang="en-US" dirty="0" smtClean="0"/>
          </a:p>
          <a:p>
            <a:pPr algn="just">
              <a:buNone/>
            </a:pPr>
            <a:r>
              <a:rPr lang="en-US" dirty="0" smtClean="0"/>
              <a:t>• 	The group then discusses the ideas for clarity and evaluates them.</a:t>
            </a:r>
          </a:p>
          <a:p>
            <a:pPr algn="just">
              <a:buNone/>
            </a:pPr>
            <a:endParaRPr lang="en-US" dirty="0" smtClean="0"/>
          </a:p>
          <a:p>
            <a:pPr algn="just">
              <a:buNone/>
            </a:pPr>
            <a:r>
              <a:rPr lang="en-US" dirty="0" smtClean="0"/>
              <a:t>•  Each group member silently and independently ranks the ideas. The idea with the highest overall ranking determines the final decision.</a:t>
            </a:r>
            <a:endParaRPr lang="en-US" dirty="0"/>
          </a:p>
        </p:txBody>
      </p:sp>
    </p:spTree>
  </p:cSld>
  <p:clrMapOvr>
    <a:masterClrMapping/>
  </p:clrMapOvr>
  <p:transition/>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431</TotalTime>
  <Words>365</Words>
  <Application>Microsoft Office PowerPoint</Application>
  <PresentationFormat>On-screen Show (4:3)</PresentationFormat>
  <Paragraphs>66</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Civic</vt:lpstr>
      <vt:lpstr>Decision Making in Organization</vt:lpstr>
      <vt:lpstr>Groupthink and Groupshift</vt:lpstr>
      <vt:lpstr>Slide 3</vt:lpstr>
      <vt:lpstr>Slide 4</vt:lpstr>
      <vt:lpstr>Continued…. </vt:lpstr>
      <vt:lpstr>Slide 6</vt:lpstr>
      <vt:lpstr>Slide 7</vt:lpstr>
      <vt:lpstr> Group Decision-Making Techniques </vt:lpstr>
      <vt:lpstr>Slide 9</vt:lpstr>
      <vt:lpstr>Slide 10</vt:lpstr>
      <vt:lpstr>THE INFLUENCE OF THE LEADER ON GROUP DECISION MAKING</vt:lpstr>
      <vt:lpstr>Slide 12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Continued…..</dc:title>
  <dc:creator>User</dc:creator>
  <cp:lastModifiedBy>Nurul Momen</cp:lastModifiedBy>
  <cp:revision>30</cp:revision>
  <dcterms:created xsi:type="dcterms:W3CDTF">2014-05-16T11:04:32Z</dcterms:created>
  <dcterms:modified xsi:type="dcterms:W3CDTF">2019-04-16T06:35:46Z</dcterms:modified>
</cp:coreProperties>
</file>