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6" r:id="rId4"/>
    <p:sldId id="276" r:id="rId5"/>
    <p:sldId id="277" r:id="rId6"/>
    <p:sldId id="267" r:id="rId7"/>
    <p:sldId id="268" r:id="rId8"/>
    <p:sldId id="280" r:id="rId9"/>
    <p:sldId id="281" r:id="rId10"/>
    <p:sldId id="258" r:id="rId11"/>
    <p:sldId id="275" r:id="rId12"/>
    <p:sldId id="259" r:id="rId13"/>
    <p:sldId id="260" r:id="rId14"/>
    <p:sldId id="261" r:id="rId15"/>
    <p:sldId id="270" r:id="rId16"/>
    <p:sldId id="279" r:id="rId17"/>
    <p:sldId id="271" r:id="rId18"/>
    <p:sldId id="272" r:id="rId19"/>
    <p:sldId id="278" r:id="rId20"/>
    <p:sldId id="273" r:id="rId21"/>
    <p:sldId id="26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0CBF574-D31E-458D-951A-D272BE2805C8}" type="datetimeFigureOut">
              <a:rPr lang="en-US" smtClean="0"/>
              <a:pPr/>
              <a:t>1/18/2023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54E5D-AA96-4BD6-903E-55C7981201E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54E5D-AA96-4BD6-903E-55C7981201E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1/18/2023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54E5D-AA96-4BD6-903E-55C7981201E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0CBF574-D31E-458D-951A-D272BE2805C8}" type="datetimeFigureOut">
              <a:rPr lang="en-US" smtClean="0"/>
              <a:pPr/>
              <a:t>1/18/2023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0CBF574-D31E-458D-951A-D272BE2805C8}" type="datetimeFigureOut">
              <a:rPr lang="en-US" smtClean="0"/>
              <a:pPr/>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54E5D-AA96-4BD6-903E-55C7981201E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CBF574-D31E-458D-951A-D272BE2805C8}" type="datetimeFigureOut">
              <a:rPr lang="en-US" smtClean="0"/>
              <a:pPr/>
              <a:t>1/18/2023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54E5D-AA96-4BD6-903E-55C7981201E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CBF574-D31E-458D-951A-D272BE2805C8}" type="datetimeFigureOut">
              <a:rPr lang="en-US" smtClean="0"/>
              <a:pPr/>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54E5D-AA96-4BD6-903E-55C798120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0CBF574-D31E-458D-951A-D272BE2805C8}" type="datetimeFigureOut">
              <a:rPr lang="en-US" smtClean="0"/>
              <a:pPr/>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54E5D-AA96-4BD6-903E-55C798120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0CBF574-D31E-458D-951A-D272BE2805C8}" type="datetimeFigureOut">
              <a:rPr lang="en-US" smtClean="0"/>
              <a:pPr/>
              <a:t>1/18/2023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54E5D-AA96-4BD6-903E-55C7981201E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0CBF574-D31E-458D-951A-D272BE2805C8}" type="datetimeFigureOut">
              <a:rPr lang="en-US" smtClean="0"/>
              <a:pPr/>
              <a:t>1/18/2023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0CBF574-D31E-458D-951A-D272BE2805C8}" type="datetimeFigureOut">
              <a:rPr lang="en-US" smtClean="0"/>
              <a:pPr/>
              <a:t>1/18/2023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54E5D-AA96-4BD6-903E-55C7981201E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1981199"/>
          </a:xfrm>
        </p:spPr>
        <p:txBody>
          <a:bodyPr/>
          <a:lstStyle/>
          <a:p>
            <a:r>
              <a:rPr lang="en-US" b="1" dirty="0" smtClean="0"/>
              <a:t>Power and Politics in Organization</a:t>
            </a:r>
            <a:endParaRPr lang="en-US" dirty="0"/>
          </a:p>
        </p:txBody>
      </p:sp>
      <p:sp>
        <p:nvSpPr>
          <p:cNvPr id="3" name="Subtitle 2"/>
          <p:cNvSpPr>
            <a:spLocks noGrp="1"/>
          </p:cNvSpPr>
          <p:nvPr>
            <p:ph type="subTitle" idx="1"/>
          </p:nvPr>
        </p:nvSpPr>
        <p:spPr>
          <a:xfrm>
            <a:off x="0" y="2209800"/>
            <a:ext cx="9144000" cy="4648200"/>
          </a:xfrm>
        </p:spPr>
        <p:txBody>
          <a:bodyPr>
            <a:normAutofit/>
          </a:bodyPr>
          <a:lstStyle/>
          <a:p>
            <a:endParaRPr lang="en-US" i="1" dirty="0" smtClean="0"/>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DEPENDENCY: THE KEY TO POWER</a:t>
            </a:r>
            <a:endParaRPr lang="en-US" dirty="0"/>
          </a:p>
        </p:txBody>
      </p:sp>
      <p:sp>
        <p:nvSpPr>
          <p:cNvPr id="3" name="Content Placeholder 2"/>
          <p:cNvSpPr>
            <a:spLocks noGrp="1"/>
          </p:cNvSpPr>
          <p:nvPr>
            <p:ph sz="quarter" idx="1"/>
          </p:nvPr>
        </p:nvSpPr>
        <p:spPr>
          <a:xfrm>
            <a:off x="301752" y="1527048"/>
            <a:ext cx="8503920" cy="5102352"/>
          </a:xfrm>
        </p:spPr>
        <p:txBody>
          <a:bodyPr>
            <a:normAutofit/>
          </a:bodyPr>
          <a:lstStyle/>
          <a:p>
            <a:pPr algn="just">
              <a:buNone/>
            </a:pPr>
            <a:r>
              <a:rPr lang="en-US" b="1" dirty="0" smtClean="0"/>
              <a:t>What Creates Dependency?</a:t>
            </a:r>
          </a:p>
          <a:p>
            <a:pPr algn="just">
              <a:buNone/>
            </a:pPr>
            <a:endParaRPr lang="en-US" b="1" dirty="0" smtClean="0"/>
          </a:p>
          <a:p>
            <a:pPr algn="just">
              <a:buNone/>
            </a:pPr>
            <a:r>
              <a:rPr lang="en-US" dirty="0" smtClean="0"/>
              <a:t>Importance</a:t>
            </a:r>
          </a:p>
          <a:p>
            <a:pPr algn="just">
              <a:buNone/>
            </a:pPr>
            <a:endParaRPr lang="en-US" dirty="0" smtClean="0"/>
          </a:p>
          <a:p>
            <a:pPr algn="just">
              <a:buNone/>
            </a:pPr>
            <a:r>
              <a:rPr lang="en-US" dirty="0" smtClean="0"/>
              <a:t>Scarcity</a:t>
            </a:r>
          </a:p>
          <a:p>
            <a:pPr algn="just">
              <a:buNone/>
            </a:pPr>
            <a:endParaRPr lang="en-US" dirty="0" smtClean="0"/>
          </a:p>
          <a:p>
            <a:pPr algn="just">
              <a:buNone/>
            </a:pPr>
            <a:r>
              <a:rPr lang="en-US" dirty="0" err="1" smtClean="0"/>
              <a:t>Nonsubstitutability</a:t>
            </a:r>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129521" y="1527175"/>
            <a:ext cx="4848446" cy="4572000"/>
          </a:xfrm>
        </p:spPr>
      </p:pic>
    </p:spTree>
    <p:extLst>
      <p:ext uri="{BB962C8B-B14F-4D97-AF65-F5344CB8AC3E}">
        <p14:creationId xmlns:p14="http://schemas.microsoft.com/office/powerpoint/2010/main" val="1930295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noAutofit/>
          </a:bodyPr>
          <a:lstStyle/>
          <a:p>
            <a:r>
              <a:rPr lang="en-US" sz="1800" b="1" dirty="0" smtClean="0"/>
              <a:t/>
            </a:r>
            <a:br>
              <a:rPr lang="en-US" sz="1800" b="1" dirty="0" smtClean="0"/>
            </a:br>
            <a:r>
              <a:rPr lang="en-US" sz="1800" dirty="0" smtClean="0"/>
              <a:t/>
            </a:r>
            <a:br>
              <a:rPr lang="en-US" sz="1800" dirty="0" smtClean="0"/>
            </a:br>
            <a:r>
              <a:rPr lang="en-US" sz="1800" b="1" dirty="0" smtClean="0"/>
              <a:t>INFLUENCE TACTICS (</a:t>
            </a:r>
            <a:r>
              <a:rPr lang="en-US" sz="1800" dirty="0" smtClean="0"/>
              <a:t>What tactics can be used to increase power?)</a:t>
            </a:r>
            <a:endParaRPr lang="en-US" sz="1800" dirty="0"/>
          </a:p>
        </p:txBody>
      </p:sp>
      <p:sp>
        <p:nvSpPr>
          <p:cNvPr id="3" name="Content Placeholder 2"/>
          <p:cNvSpPr>
            <a:spLocks noGrp="1"/>
          </p:cNvSpPr>
          <p:nvPr>
            <p:ph sz="quarter" idx="1"/>
          </p:nvPr>
        </p:nvSpPr>
        <p:spPr>
          <a:xfrm>
            <a:off x="0" y="1527048"/>
            <a:ext cx="9144000" cy="5102352"/>
          </a:xfrm>
        </p:spPr>
        <p:txBody>
          <a:bodyPr>
            <a:normAutofit fontScale="70000" lnSpcReduction="20000"/>
          </a:bodyPr>
          <a:lstStyle/>
          <a:p>
            <a:pPr algn="just">
              <a:buNone/>
            </a:pPr>
            <a:r>
              <a:rPr lang="en-US" dirty="0" smtClean="0"/>
              <a:t>Rational persuasion</a:t>
            </a:r>
          </a:p>
          <a:p>
            <a:pPr algn="just">
              <a:buNone/>
            </a:pPr>
            <a:endParaRPr lang="en-US" dirty="0" smtClean="0"/>
          </a:p>
          <a:p>
            <a:pPr algn="just">
              <a:buNone/>
            </a:pPr>
            <a:r>
              <a:rPr lang="en-US" dirty="0" smtClean="0"/>
              <a:t>Inspirational appeals</a:t>
            </a:r>
          </a:p>
          <a:p>
            <a:pPr algn="just">
              <a:buNone/>
            </a:pPr>
            <a:endParaRPr lang="en-US" dirty="0" smtClean="0"/>
          </a:p>
          <a:p>
            <a:pPr algn="just">
              <a:buNone/>
            </a:pPr>
            <a:r>
              <a:rPr lang="en-US" dirty="0" smtClean="0"/>
              <a:t>Consultation</a:t>
            </a:r>
          </a:p>
          <a:p>
            <a:pPr algn="just">
              <a:buNone/>
            </a:pPr>
            <a:endParaRPr lang="en-US" dirty="0" smtClean="0"/>
          </a:p>
          <a:p>
            <a:pPr>
              <a:buNone/>
            </a:pPr>
            <a:r>
              <a:rPr lang="en-US" dirty="0" smtClean="0"/>
              <a:t>Ingratiation</a:t>
            </a:r>
          </a:p>
          <a:p>
            <a:pPr>
              <a:buNone/>
            </a:pPr>
            <a:endParaRPr lang="en-US" b="1" dirty="0" smtClean="0"/>
          </a:p>
          <a:p>
            <a:pPr>
              <a:buNone/>
            </a:pPr>
            <a:r>
              <a:rPr lang="en-US" dirty="0" smtClean="0"/>
              <a:t>Personal appeals</a:t>
            </a:r>
          </a:p>
          <a:p>
            <a:pPr>
              <a:buNone/>
            </a:pPr>
            <a:endParaRPr lang="en-US" dirty="0" smtClean="0"/>
          </a:p>
          <a:p>
            <a:pPr>
              <a:buNone/>
            </a:pPr>
            <a:r>
              <a:rPr lang="en-US" dirty="0" smtClean="0"/>
              <a:t>Exchange</a:t>
            </a:r>
          </a:p>
          <a:p>
            <a:pPr>
              <a:buNone/>
            </a:pPr>
            <a:endParaRPr lang="en-US" dirty="0" smtClean="0"/>
          </a:p>
          <a:p>
            <a:pPr>
              <a:buNone/>
            </a:pPr>
            <a:r>
              <a:rPr lang="en-US" dirty="0" smtClean="0"/>
              <a:t>Coalition tactics</a:t>
            </a:r>
          </a:p>
          <a:p>
            <a:pPr>
              <a:buNone/>
            </a:pPr>
            <a:endParaRPr lang="en-US" dirty="0" smtClean="0"/>
          </a:p>
          <a:p>
            <a:pPr>
              <a:buNone/>
            </a:pPr>
            <a:r>
              <a:rPr lang="en-US" dirty="0" smtClean="0"/>
              <a:t>Pressure</a:t>
            </a:r>
          </a:p>
          <a:p>
            <a:pPr>
              <a:buNone/>
            </a:pPr>
            <a:endParaRPr lang="en-US" dirty="0" smtClean="0"/>
          </a:p>
          <a:p>
            <a:pPr>
              <a:buNone/>
            </a:pPr>
            <a:r>
              <a:rPr lang="en-US" dirty="0" smtClean="0"/>
              <a:t>Legitimating tactics</a:t>
            </a:r>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EMPOWERMENT: GIVING POWER TO EMPLOYEES</a:t>
            </a:r>
            <a:endParaRPr lang="en-US" sz="2400" dirty="0"/>
          </a:p>
        </p:txBody>
      </p:sp>
      <p:sp>
        <p:nvSpPr>
          <p:cNvPr id="3" name="Content Placeholder 2"/>
          <p:cNvSpPr>
            <a:spLocks noGrp="1"/>
          </p:cNvSpPr>
          <p:nvPr>
            <p:ph sz="quarter" idx="1"/>
          </p:nvPr>
        </p:nvSpPr>
        <p:spPr>
          <a:xfrm>
            <a:off x="76200" y="1219200"/>
            <a:ext cx="9067800" cy="5486400"/>
          </a:xfrm>
        </p:spPr>
        <p:txBody>
          <a:bodyPr>
            <a:normAutofit fontScale="85000" lnSpcReduction="20000"/>
          </a:bodyPr>
          <a:lstStyle/>
          <a:p>
            <a:pPr>
              <a:buNone/>
            </a:pPr>
            <a:r>
              <a:rPr lang="en-US" b="1" dirty="0" smtClean="0"/>
              <a:t>Definition of Empowerment</a:t>
            </a:r>
          </a:p>
          <a:p>
            <a:pPr algn="just">
              <a:buNone/>
            </a:pPr>
            <a:r>
              <a:rPr lang="en-US" dirty="0" smtClean="0"/>
              <a:t>	The freedom and the ability of employees to make decisions and commitments.</a:t>
            </a:r>
          </a:p>
          <a:p>
            <a:pPr algn="just">
              <a:buNone/>
            </a:pPr>
            <a:endParaRPr lang="en-US" dirty="0" smtClean="0"/>
          </a:p>
          <a:p>
            <a:pPr algn="just">
              <a:buNone/>
            </a:pPr>
            <a:r>
              <a:rPr lang="en-US" dirty="0" smtClean="0"/>
              <a:t>	One group of executives “believed that empowerment was about delegating decision making within a set of clear boundaries.” Empowerment would start at the top, specific goals and tasks would be assigned, responsibility would be delegated, and people would be held accountable for their results. </a:t>
            </a:r>
          </a:p>
          <a:p>
            <a:pPr algn="just">
              <a:buNone/>
            </a:pPr>
            <a:endParaRPr lang="en-US" dirty="0" smtClean="0"/>
          </a:p>
          <a:p>
            <a:pPr algn="just">
              <a:buNone/>
            </a:pPr>
            <a:r>
              <a:rPr lang="en-US" dirty="0" smtClean="0"/>
              <a:t>	The other group believed that empowerment was “a process of risk taking and personal growth.” This type of empowerment starts at the bottom, with considering the employees’ needs, showing them what empowered </a:t>
            </a:r>
            <a:r>
              <a:rPr lang="en-US" dirty="0" err="1" smtClean="0"/>
              <a:t>behaviour</a:t>
            </a:r>
            <a:r>
              <a:rPr lang="en-US" dirty="0" smtClean="0"/>
              <a:t> looks like, building teams, encouraging risk-taking, and demonstrating trust in employees’ ability to perform.</a:t>
            </a:r>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Do workplaces empower people?</a:t>
            </a:r>
            <a:endParaRPr lang="en-US" sz="3200" dirty="0"/>
          </a:p>
        </p:txBody>
      </p:sp>
      <p:sp>
        <p:nvSpPr>
          <p:cNvPr id="3" name="Content Placeholder 2"/>
          <p:cNvSpPr>
            <a:spLocks noGrp="1"/>
          </p:cNvSpPr>
          <p:nvPr>
            <p:ph sz="quarter" idx="1"/>
          </p:nvPr>
        </p:nvSpPr>
        <p:spPr>
          <a:xfrm>
            <a:off x="0" y="1527048"/>
            <a:ext cx="9144000" cy="5330952"/>
          </a:xfrm>
        </p:spPr>
        <p:txBody>
          <a:bodyPr>
            <a:normAutofit fontScale="92500"/>
          </a:bodyPr>
          <a:lstStyle/>
          <a:p>
            <a:pPr algn="just">
              <a:buNone/>
            </a:pPr>
            <a:r>
              <a:rPr lang="en-US" dirty="0" smtClean="0"/>
              <a:t>	For employees to be empowered, however, and have an ownership mentality, four conditions need to be met, according to Professor Dan </a:t>
            </a:r>
            <a:r>
              <a:rPr lang="en-US" dirty="0" err="1" smtClean="0"/>
              <a:t>Ondrack</a:t>
            </a:r>
            <a:r>
              <a:rPr lang="en-US" dirty="0" smtClean="0"/>
              <a:t> at the </a:t>
            </a:r>
            <a:r>
              <a:rPr lang="en-US" dirty="0" err="1" smtClean="0"/>
              <a:t>Rotman</a:t>
            </a:r>
            <a:r>
              <a:rPr lang="en-US" dirty="0" smtClean="0"/>
              <a:t> School of Management:</a:t>
            </a:r>
          </a:p>
          <a:p>
            <a:pPr algn="just">
              <a:buNone/>
            </a:pPr>
            <a:endParaRPr lang="en-US" dirty="0" smtClean="0"/>
          </a:p>
          <a:p>
            <a:pPr algn="just"/>
            <a:r>
              <a:rPr lang="en-US" dirty="0" smtClean="0"/>
              <a:t>The company must help employees gain the relevant skills.</a:t>
            </a:r>
          </a:p>
          <a:p>
            <a:pPr algn="just">
              <a:buNone/>
            </a:pPr>
            <a:endParaRPr lang="en-US" dirty="0" smtClean="0"/>
          </a:p>
          <a:p>
            <a:pPr algn="just"/>
            <a:r>
              <a:rPr lang="en-US" dirty="0" smtClean="0"/>
              <a:t>Employees need to be supported in their decision making and not criticized when they try to do something extraordinary.</a:t>
            </a:r>
          </a:p>
          <a:p>
            <a:pPr algn="just">
              <a:buNone/>
            </a:pPr>
            <a:endParaRPr lang="en-US" dirty="0" smtClean="0"/>
          </a:p>
          <a:p>
            <a:pPr algn="just"/>
            <a:r>
              <a:rPr lang="en-US" dirty="0" smtClean="0"/>
              <a:t>Employees need to be recognized for their efforts. </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0"/>
            <a:ext cx="8915400" cy="758952"/>
          </a:xfrm>
        </p:spPr>
        <p:txBody>
          <a:bodyPr/>
          <a:lstStyle/>
          <a:p>
            <a:r>
              <a:rPr lang="en-US" b="1" dirty="0" smtClean="0"/>
              <a:t>Effects of Empowerment</a:t>
            </a:r>
            <a:endParaRPr lang="en-US" dirty="0"/>
          </a:p>
        </p:txBody>
      </p:sp>
      <p:sp>
        <p:nvSpPr>
          <p:cNvPr id="3" name="Content Placeholder 2"/>
          <p:cNvSpPr>
            <a:spLocks noGrp="1"/>
          </p:cNvSpPr>
          <p:nvPr>
            <p:ph sz="quarter" idx="1"/>
          </p:nvPr>
        </p:nvSpPr>
        <p:spPr>
          <a:xfrm>
            <a:off x="0" y="838200"/>
            <a:ext cx="9144000" cy="6019800"/>
          </a:xfrm>
        </p:spPr>
        <p:txBody>
          <a:bodyPr/>
          <a:lstStyle/>
          <a:p>
            <a:pPr>
              <a:buNone/>
            </a:pPr>
            <a:endParaRPr lang="en-US" dirty="0" smtClean="0"/>
          </a:p>
          <a:p>
            <a:pPr>
              <a:buNone/>
            </a:pPr>
            <a:r>
              <a:rPr lang="en-US" dirty="0" smtClean="0"/>
              <a:t>Sense of self-determination</a:t>
            </a:r>
          </a:p>
          <a:p>
            <a:pPr>
              <a:buNone/>
            </a:pPr>
            <a:endParaRPr lang="en-US" dirty="0" smtClean="0"/>
          </a:p>
          <a:p>
            <a:pPr>
              <a:buNone/>
            </a:pPr>
            <a:r>
              <a:rPr lang="en-US" dirty="0" smtClean="0"/>
              <a:t>Sense of meaning</a:t>
            </a:r>
          </a:p>
          <a:p>
            <a:pPr>
              <a:buNone/>
            </a:pPr>
            <a:endParaRPr lang="en-US" dirty="0" smtClean="0"/>
          </a:p>
          <a:p>
            <a:pPr>
              <a:buNone/>
            </a:pPr>
            <a:r>
              <a:rPr lang="en-US" dirty="0" smtClean="0"/>
              <a:t>Sense of competence</a:t>
            </a:r>
          </a:p>
          <a:p>
            <a:pPr>
              <a:buNone/>
            </a:pPr>
            <a:endParaRPr lang="en-US" dirty="0" smtClean="0"/>
          </a:p>
          <a:p>
            <a:pPr>
              <a:buNone/>
            </a:pPr>
            <a:r>
              <a:rPr lang="en-US" dirty="0" smtClean="0"/>
              <a:t>Sense of impact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2172494" y="2432050"/>
            <a:ext cx="4762500" cy="2762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330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0" y="1527048"/>
            <a:ext cx="9144000" cy="5330952"/>
          </a:xfrm>
        </p:spPr>
        <p:txBody>
          <a:bodyPr>
            <a:normAutofit/>
          </a:bodyPr>
          <a:lstStyle/>
          <a:p>
            <a:pPr algn="just">
              <a:buNone/>
            </a:pPr>
            <a:r>
              <a:rPr lang="en-US" b="1" dirty="0" smtClean="0"/>
              <a:t>	</a:t>
            </a:r>
            <a:r>
              <a:rPr lang="en-US" dirty="0" smtClean="0"/>
              <a:t>Four US researchers investigated whether empowerment works similarly in different countries. Their findings showed that employees in India gave their supervisors low ratings when empowerment was high, while employees in the United States, Mexico, and Poland rated their supervisors favorably when empowerment was high.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152400" y="1527048"/>
            <a:ext cx="8991600" cy="5330952"/>
          </a:xfrm>
        </p:spPr>
        <p:txBody>
          <a:bodyPr>
            <a:normAutofit lnSpcReduction="10000"/>
          </a:bodyPr>
          <a:lstStyle/>
          <a:p>
            <a:pPr algn="just">
              <a:buNone/>
            </a:pPr>
            <a:r>
              <a:rPr lang="en-US" dirty="0" smtClean="0"/>
              <a:t>	A number of problems can arise when organizations decide they want to empower employees. </a:t>
            </a:r>
          </a:p>
          <a:p>
            <a:pPr algn="just">
              <a:buNone/>
            </a:pPr>
            <a:endParaRPr lang="en-US" dirty="0" smtClean="0"/>
          </a:p>
          <a:p>
            <a:pPr algn="just"/>
            <a:r>
              <a:rPr lang="en-US" dirty="0" smtClean="0"/>
              <a:t>First, some managers do not want empowered employees, because this can take away some of their own base of power.</a:t>
            </a:r>
          </a:p>
          <a:p>
            <a:pPr algn="just">
              <a:buNone/>
            </a:pPr>
            <a:endParaRPr lang="en-US" dirty="0" smtClean="0"/>
          </a:p>
          <a:p>
            <a:pPr algn="just"/>
            <a:r>
              <a:rPr lang="en-US" dirty="0" smtClean="0"/>
              <a:t>Second, some employees have little or no interest in being empowered, and therefore resist any attempts to be empowered. And finally, empowerment is not something that works well in every workplace throughout the world.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410619" y="1912937"/>
            <a:ext cx="4286250" cy="3800475"/>
          </a:xfrm>
        </p:spPr>
      </p:pic>
    </p:spTree>
    <p:extLst>
      <p:ext uri="{BB962C8B-B14F-4D97-AF65-F5344CB8AC3E}">
        <p14:creationId xmlns:p14="http://schemas.microsoft.com/office/powerpoint/2010/main" val="2764006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400" y="1527048"/>
            <a:ext cx="8503920" cy="5330952"/>
          </a:xfrm>
        </p:spPr>
        <p:txBody>
          <a:bodyPr>
            <a:normAutofit/>
          </a:bodyPr>
          <a:lstStyle/>
          <a:p>
            <a:pPr algn="just">
              <a:buNone/>
            </a:pPr>
            <a:r>
              <a:rPr lang="en-US" dirty="0" smtClean="0"/>
              <a:t>	“Power corrupts, and absolute power corrupts absolutely,”</a:t>
            </a:r>
          </a:p>
          <a:p>
            <a:pPr algn="just">
              <a:buNone/>
            </a:pPr>
            <a:endParaRPr lang="en-US" dirty="0" smtClean="0"/>
          </a:p>
          <a:p>
            <a:pPr algn="just">
              <a:buNone/>
            </a:pPr>
            <a:r>
              <a:rPr lang="en-US" dirty="0" smtClean="0"/>
              <a:t>	For Example, in game.</a:t>
            </a:r>
          </a:p>
          <a:p>
            <a:pPr algn="just">
              <a:buNone/>
            </a:pPr>
            <a:endParaRPr lang="en-US" dirty="0" smtClean="0"/>
          </a:p>
          <a:p>
            <a:pPr algn="just">
              <a:buNone/>
            </a:pPr>
            <a:r>
              <a:rPr lang="en-US" dirty="0" smtClean="0"/>
              <a:t>	Within larger organizations, the information technology (IT) group often has considerable power, because everyone, right up to the CEO, is dependent on this group keeping computers and networks running.</a:t>
            </a: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ABUSE OF POWER:</a:t>
            </a:r>
            <a:br>
              <a:rPr lang="en-US" b="1" dirty="0" smtClean="0"/>
            </a:br>
            <a:r>
              <a:rPr lang="en-US" b="1" dirty="0" smtClean="0"/>
              <a:t>HARASSMENT IN THE WORKPLACE</a:t>
            </a:r>
            <a:endParaRPr lang="en-US" dirty="0"/>
          </a:p>
        </p:txBody>
      </p:sp>
      <p:sp>
        <p:nvSpPr>
          <p:cNvPr id="3" name="Content Placeholder 2"/>
          <p:cNvSpPr>
            <a:spLocks noGrp="1"/>
          </p:cNvSpPr>
          <p:nvPr>
            <p:ph sz="quarter" idx="1"/>
          </p:nvPr>
        </p:nvSpPr>
        <p:spPr>
          <a:xfrm>
            <a:off x="0" y="1527048"/>
            <a:ext cx="9144000" cy="5178552"/>
          </a:xfrm>
        </p:spPr>
        <p:txBody>
          <a:bodyPr/>
          <a:lstStyle/>
          <a:p>
            <a:r>
              <a:rPr lang="en-US" dirty="0" smtClean="0"/>
              <a:t>How are power and harassment related?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r>
              <a:rPr lang="en-US" smtClean="0"/>
              <a:t>Question Hour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b="1" u="sng" dirty="0"/>
              <a:t>Definition</a:t>
            </a:r>
            <a:br>
              <a:rPr lang="en-US" b="1" u="sng" dirty="0"/>
            </a:br>
            <a:endParaRPr lang="en-US" dirty="0"/>
          </a:p>
        </p:txBody>
      </p:sp>
      <p:sp>
        <p:nvSpPr>
          <p:cNvPr id="3" name="Content Placeholder 2"/>
          <p:cNvSpPr>
            <a:spLocks noGrp="1"/>
          </p:cNvSpPr>
          <p:nvPr>
            <p:ph idx="1"/>
          </p:nvPr>
        </p:nvSpPr>
        <p:spPr>
          <a:xfrm>
            <a:off x="301752" y="762000"/>
            <a:ext cx="8503920" cy="6096000"/>
          </a:xfrm>
        </p:spPr>
        <p:txBody>
          <a:bodyPr>
            <a:normAutofit/>
          </a:bodyPr>
          <a:lstStyle/>
          <a:p>
            <a:pPr algn="just">
              <a:buNone/>
            </a:pPr>
            <a:r>
              <a:rPr lang="en-US" dirty="0" smtClean="0"/>
              <a:t>	</a:t>
            </a:r>
            <a:endParaRPr lang="en-US" b="1" dirty="0" smtClean="0"/>
          </a:p>
          <a:p>
            <a:pPr algn="just">
              <a:buNone/>
            </a:pPr>
            <a:r>
              <a:rPr lang="en-US" b="1" dirty="0" smtClean="0"/>
              <a:t>	</a:t>
            </a:r>
            <a:r>
              <a:rPr lang="en-US" dirty="0" smtClean="0"/>
              <a:t>Power refers to a capacity that A has to influence the </a:t>
            </a:r>
            <a:r>
              <a:rPr lang="en-US" dirty="0" err="1" smtClean="0"/>
              <a:t>behaviour</a:t>
            </a:r>
            <a:r>
              <a:rPr lang="en-US" dirty="0" smtClean="0"/>
              <a:t> of B, so that B acts in accordance with A’s wishes. </a:t>
            </a:r>
          </a:p>
          <a:p>
            <a:pPr algn="just">
              <a:buNone/>
            </a:pPr>
            <a:endParaRPr lang="en-US" dirty="0" smtClean="0"/>
          </a:p>
          <a:p>
            <a:pPr algn="just">
              <a:buNone/>
            </a:pPr>
            <a:r>
              <a:rPr lang="en-US" dirty="0" smtClean="0"/>
              <a:t>	But one can have power and not impose it.</a:t>
            </a:r>
          </a:p>
          <a:p>
            <a:pPr algn="just">
              <a:buNone/>
            </a:pPr>
            <a:endParaRPr lang="en-US" dirty="0" smtClean="0"/>
          </a:p>
          <a:p>
            <a:pPr algn="just">
              <a:buNone/>
            </a:pPr>
            <a:r>
              <a:rPr lang="en-US" dirty="0" smtClean="0"/>
              <a:t>	Probably the most important aspect of power is that it is a function of </a:t>
            </a:r>
            <a:r>
              <a:rPr lang="en-US" b="1" dirty="0" smtClean="0"/>
              <a:t>dependency.</a:t>
            </a:r>
          </a:p>
          <a:p>
            <a:pPr algn="just">
              <a:buNone/>
            </a:pPr>
            <a:endParaRPr lang="en-US" b="1" dirty="0" smtClean="0"/>
          </a:p>
          <a:p>
            <a:pPr algn="just">
              <a:buNone/>
            </a:pPr>
            <a:r>
              <a:rPr lang="en-US" dirty="0" smtClean="0"/>
              <a:t>	For example, attending college or university on funds.</a:t>
            </a:r>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05744" y="1527175"/>
            <a:ext cx="6096000" cy="4572000"/>
          </a:xfrm>
        </p:spPr>
      </p:pic>
    </p:spTree>
    <p:extLst>
      <p:ext uri="{BB962C8B-B14F-4D97-AF65-F5344CB8AC3E}">
        <p14:creationId xmlns:p14="http://schemas.microsoft.com/office/powerpoint/2010/main" val="4252422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212880" y="2057527"/>
            <a:ext cx="4681728" cy="3511296"/>
          </a:xfrm>
        </p:spPr>
      </p:pic>
    </p:spTree>
    <p:extLst>
      <p:ext uri="{BB962C8B-B14F-4D97-AF65-F5344CB8AC3E}">
        <p14:creationId xmlns:p14="http://schemas.microsoft.com/office/powerpoint/2010/main" val="2654733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BASES OF POWER</a:t>
            </a:r>
            <a:r>
              <a:rPr lang="en-US" dirty="0" smtClean="0"/>
              <a:t/>
            </a:r>
            <a:br>
              <a:rPr lang="en-US" dirty="0" smtClean="0"/>
            </a:br>
            <a:endParaRPr lang="en-US" dirty="0"/>
          </a:p>
        </p:txBody>
      </p:sp>
      <p:sp>
        <p:nvSpPr>
          <p:cNvPr id="3" name="Content Placeholder 2"/>
          <p:cNvSpPr>
            <a:spLocks noGrp="1"/>
          </p:cNvSpPr>
          <p:nvPr>
            <p:ph idx="1"/>
          </p:nvPr>
        </p:nvSpPr>
        <p:spPr>
          <a:xfrm>
            <a:off x="0" y="1527048"/>
            <a:ext cx="9144000" cy="5330952"/>
          </a:xfrm>
        </p:spPr>
        <p:txBody>
          <a:bodyPr>
            <a:normAutofit lnSpcReduction="10000"/>
          </a:bodyPr>
          <a:lstStyle/>
          <a:p>
            <a:pPr algn="just">
              <a:buNone/>
            </a:pPr>
            <a:r>
              <a:rPr lang="en-US" dirty="0" smtClean="0"/>
              <a:t>Coercive Power</a:t>
            </a:r>
          </a:p>
          <a:p>
            <a:pPr algn="just">
              <a:buNone/>
            </a:pPr>
            <a:endParaRPr lang="en-US" dirty="0" smtClean="0"/>
          </a:p>
          <a:p>
            <a:pPr algn="just">
              <a:buNone/>
            </a:pPr>
            <a:r>
              <a:rPr lang="en-US" dirty="0" smtClean="0"/>
              <a:t>Reward Power</a:t>
            </a:r>
          </a:p>
          <a:p>
            <a:pPr algn="just">
              <a:buNone/>
            </a:pPr>
            <a:endParaRPr lang="en-US" dirty="0" smtClean="0"/>
          </a:p>
          <a:p>
            <a:pPr algn="just">
              <a:buNone/>
            </a:pPr>
            <a:r>
              <a:rPr lang="en-US" dirty="0" smtClean="0"/>
              <a:t>Legitimate Power</a:t>
            </a:r>
          </a:p>
          <a:p>
            <a:pPr algn="just">
              <a:buNone/>
            </a:pPr>
            <a:endParaRPr lang="en-US" dirty="0" smtClean="0"/>
          </a:p>
          <a:p>
            <a:pPr algn="just">
              <a:buNone/>
            </a:pPr>
            <a:r>
              <a:rPr lang="en-US" dirty="0" smtClean="0"/>
              <a:t>Expert Power</a:t>
            </a:r>
          </a:p>
          <a:p>
            <a:pPr algn="just">
              <a:buNone/>
            </a:pPr>
            <a:endParaRPr lang="en-US" dirty="0" smtClean="0"/>
          </a:p>
          <a:p>
            <a:pPr algn="just">
              <a:buNone/>
            </a:pPr>
            <a:r>
              <a:rPr lang="en-US" dirty="0" smtClean="0"/>
              <a:t>Referent Power</a:t>
            </a:r>
          </a:p>
          <a:p>
            <a:pPr algn="just">
              <a:buNone/>
            </a:pPr>
            <a:endParaRPr lang="en-US" dirty="0" smtClean="0"/>
          </a:p>
          <a:p>
            <a:pPr algn="just">
              <a:buNone/>
            </a:pPr>
            <a:r>
              <a:rPr lang="en-US" dirty="0" smtClean="0"/>
              <a:t>Information Power</a:t>
            </a:r>
            <a:endParaRPr 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Evaluating the Bases of Power</a:t>
            </a:r>
            <a:endParaRPr lang="en-US" dirty="0"/>
          </a:p>
        </p:txBody>
      </p:sp>
      <p:sp>
        <p:nvSpPr>
          <p:cNvPr id="3" name="Content Placeholder 2"/>
          <p:cNvSpPr>
            <a:spLocks noGrp="1"/>
          </p:cNvSpPr>
          <p:nvPr>
            <p:ph idx="1"/>
          </p:nvPr>
        </p:nvSpPr>
        <p:spPr>
          <a:xfrm>
            <a:off x="0" y="1527048"/>
            <a:ext cx="8805672" cy="5330952"/>
          </a:xfrm>
        </p:spPr>
        <p:txBody>
          <a:bodyPr>
            <a:normAutofit/>
          </a:bodyPr>
          <a:lstStyle/>
          <a:p>
            <a:pPr algn="just">
              <a:buNone/>
            </a:pPr>
            <a:endParaRPr lang="en-US" dirty="0" smtClean="0"/>
          </a:p>
          <a:p>
            <a:pPr algn="just">
              <a:buNone/>
            </a:pPr>
            <a:endParaRPr lang="en-US" dirty="0" smtClean="0"/>
          </a:p>
          <a:p>
            <a:pPr algn="just">
              <a:buNone/>
            </a:pPr>
            <a:endParaRPr lang="en-US" dirty="0" smtClean="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 y="1527049"/>
            <a:ext cx="8305800" cy="4635626"/>
          </a:xfrm>
          <a:prstGeom prst="rect">
            <a:avLst/>
          </a:prstGeom>
        </p:spPr>
      </p:pic>
    </p:spTree>
  </p:cSld>
  <p:clrMapOvr>
    <a:masterClrMapping/>
  </p:clrMapOvr>
  <p:transition spd="slow">
    <p:wedge/>
    <p:sndAc>
      <p:stSnd>
        <p:snd r:embed="rId2" name="bomb.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6" name="Picture 4" descr="Mastering The 7 Sources of Power | Free Templates"/>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20031" y="1646237"/>
            <a:ext cx="6067425" cy="433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5110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89744" y="1527175"/>
            <a:ext cx="8128000" cy="4572000"/>
          </a:xfrm>
        </p:spPr>
      </p:pic>
    </p:spTree>
    <p:extLst>
      <p:ext uri="{BB962C8B-B14F-4D97-AF65-F5344CB8AC3E}">
        <p14:creationId xmlns:p14="http://schemas.microsoft.com/office/powerpoint/2010/main" val="203051267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1231</TotalTime>
  <Words>96</Words>
  <Application>Microsoft Office PowerPoint</Application>
  <PresentationFormat>On-screen Show (4:3)</PresentationFormat>
  <Paragraphs>88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Georgia</vt:lpstr>
      <vt:lpstr>Wingdings</vt:lpstr>
      <vt:lpstr>Wingdings 2</vt:lpstr>
      <vt:lpstr>Civic</vt:lpstr>
      <vt:lpstr>Power and Politics in Organization</vt:lpstr>
      <vt:lpstr>PowerPoint Presentation</vt:lpstr>
      <vt:lpstr>Definition </vt:lpstr>
      <vt:lpstr>PowerPoint Presentation</vt:lpstr>
      <vt:lpstr>PowerPoint Presentation</vt:lpstr>
      <vt:lpstr>BASES OF POWER </vt:lpstr>
      <vt:lpstr>Evaluating the Bases of Power</vt:lpstr>
      <vt:lpstr>PowerPoint Presentation</vt:lpstr>
      <vt:lpstr>PowerPoint Presentation</vt:lpstr>
      <vt:lpstr>DEPENDENCY: THE KEY TO POWER</vt:lpstr>
      <vt:lpstr>PowerPoint Presentation</vt:lpstr>
      <vt:lpstr>  INFLUENCE TACTICS (What tactics can be used to increase power?)</vt:lpstr>
      <vt:lpstr>EMPOWERMENT: GIVING POWER TO EMPLOYEES</vt:lpstr>
      <vt:lpstr>Do workplaces empower people?</vt:lpstr>
      <vt:lpstr>Effects of Empowerment</vt:lpstr>
      <vt:lpstr>PowerPoint Presentation</vt:lpstr>
      <vt:lpstr>PowerPoint Presentation</vt:lpstr>
      <vt:lpstr>PowerPoint Presentation</vt:lpstr>
      <vt:lpstr>PowerPoint Presentation</vt:lpstr>
      <vt:lpstr>THE ABUSE OF POWER: HARASSMENT IN THE WORKPLACE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dc:title>
  <dc:creator>User</dc:creator>
  <cp:lastModifiedBy>Nurul Momen</cp:lastModifiedBy>
  <cp:revision>38</cp:revision>
  <dcterms:created xsi:type="dcterms:W3CDTF">2014-05-16T11:04:32Z</dcterms:created>
  <dcterms:modified xsi:type="dcterms:W3CDTF">2023-01-18T18:53:38Z</dcterms:modified>
</cp:coreProperties>
</file>