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79" r:id="rId4"/>
    <p:sldId id="266" r:id="rId5"/>
    <p:sldId id="280" r:id="rId6"/>
    <p:sldId id="281" r:id="rId7"/>
    <p:sldId id="267" r:id="rId8"/>
    <p:sldId id="268" r:id="rId9"/>
    <p:sldId id="257" r:id="rId10"/>
    <p:sldId id="278" r:id="rId11"/>
    <p:sldId id="258" r:id="rId12"/>
    <p:sldId id="282" r:id="rId13"/>
    <p:sldId id="259" r:id="rId14"/>
    <p:sldId id="283" r:id="rId15"/>
    <p:sldId id="260" r:id="rId16"/>
    <p:sldId id="277" r:id="rId17"/>
    <p:sldId id="284" r:id="rId18"/>
    <p:sldId id="261" r:id="rId19"/>
    <p:sldId id="270" r:id="rId20"/>
    <p:sldId id="271" r:id="rId21"/>
    <p:sldId id="285" r:id="rId22"/>
    <p:sldId id="276" r:id="rId23"/>
    <p:sldId id="273" r:id="rId24"/>
    <p:sldId id="274" r:id="rId25"/>
    <p:sldId id="286" r:id="rId26"/>
    <p:sldId id="275" r:id="rId27"/>
    <p:sldId id="26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0CBF574-D31E-458D-951A-D272BE2805C8}" type="datetimeFigureOut">
              <a:rPr lang="en-US" smtClean="0"/>
              <a:pPr/>
              <a:t>2/4/2023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154E5D-AA96-4BD6-903E-55C7981201E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BF574-D31E-458D-951A-D272BE2805C8}"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54E5D-AA96-4BD6-903E-55C7981201E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0154E5D-AA96-4BD6-903E-55C7981201E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CBF574-D31E-458D-951A-D272BE2805C8}"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0CBF574-D31E-458D-951A-D272BE2805C8}" type="datetimeFigureOut">
              <a:rPr lang="en-US" smtClean="0"/>
              <a:pPr/>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0154E5D-AA96-4BD6-903E-55C7981201E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0CBF574-D31E-458D-951A-D272BE2805C8}" type="datetimeFigureOut">
              <a:rPr lang="en-US" smtClean="0"/>
              <a:pPr/>
              <a:t>2/4/2023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154E5D-AA96-4BD6-903E-55C7981201E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0CBF574-D31E-458D-951A-D272BE2805C8}" type="datetimeFigureOut">
              <a:rPr lang="en-US" smtClean="0"/>
              <a:pPr/>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54E5D-AA96-4BD6-903E-55C7981201E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0CBF574-D31E-458D-951A-D272BE2805C8}" type="datetimeFigureOut">
              <a:rPr lang="en-US" smtClean="0"/>
              <a:pPr/>
              <a:t>2/4/2023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0154E5D-AA96-4BD6-903E-55C7981201E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CBF574-D31E-458D-951A-D272BE2805C8}" type="datetimeFigureOut">
              <a:rPr lang="en-US" smtClean="0"/>
              <a:pPr/>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0154E5D-AA96-4BD6-903E-55C7981201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0CBF574-D31E-458D-951A-D272BE2805C8}" type="datetimeFigureOut">
              <a:rPr lang="en-US" smtClean="0"/>
              <a:pPr/>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154E5D-AA96-4BD6-903E-55C7981201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154E5D-AA96-4BD6-903E-55C7981201E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0CBF574-D31E-458D-951A-D272BE2805C8}" type="datetimeFigureOut">
              <a:rPr lang="en-US" smtClean="0"/>
              <a:pPr/>
              <a:t>2/4/2023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0154E5D-AA96-4BD6-903E-55C7981201E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0CBF574-D31E-458D-951A-D272BE2805C8}" type="datetimeFigureOut">
              <a:rPr lang="en-US" smtClean="0"/>
              <a:pPr/>
              <a:t>2/4/2023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0CBF574-D31E-458D-951A-D272BE2805C8}" type="datetimeFigureOut">
              <a:rPr lang="en-US" smtClean="0"/>
              <a:pPr/>
              <a:t>2/4/2023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154E5D-AA96-4BD6-903E-55C7981201E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761999"/>
          </a:xfrm>
        </p:spPr>
        <p:txBody>
          <a:bodyPr/>
          <a:lstStyle/>
          <a:p>
            <a:r>
              <a:rPr lang="en-US" b="1" dirty="0" smtClean="0"/>
              <a:t>Motivation in Organization</a:t>
            </a:r>
            <a:endParaRPr lang="en-US" dirty="0"/>
          </a:p>
        </p:txBody>
      </p:sp>
      <p:sp>
        <p:nvSpPr>
          <p:cNvPr id="3" name="Subtitle 2"/>
          <p:cNvSpPr>
            <a:spLocks noGrp="1"/>
          </p:cNvSpPr>
          <p:nvPr>
            <p:ph type="subTitle" idx="1"/>
          </p:nvPr>
        </p:nvSpPr>
        <p:spPr>
          <a:xfrm>
            <a:off x="0" y="990600"/>
            <a:ext cx="9144000" cy="5867400"/>
          </a:xfrm>
        </p:spPr>
        <p:txBody>
          <a:bodyPr>
            <a:normAutofit/>
          </a:bodyPr>
          <a:lstStyle/>
          <a:p>
            <a:endParaRPr lang="en-US" i="1" dirty="0" smtClean="0"/>
          </a:p>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Motivation Theories [5 Famous Motivation Theorie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54263" y="1527175"/>
            <a:ext cx="739896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23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ERG Theory</a:t>
            </a:r>
            <a:endParaRPr lang="en-US" dirty="0"/>
          </a:p>
        </p:txBody>
      </p:sp>
      <p:sp>
        <p:nvSpPr>
          <p:cNvPr id="3" name="Content Placeholder 2"/>
          <p:cNvSpPr>
            <a:spLocks noGrp="1"/>
          </p:cNvSpPr>
          <p:nvPr>
            <p:ph sz="quarter" idx="1"/>
          </p:nvPr>
        </p:nvSpPr>
        <p:spPr>
          <a:xfrm>
            <a:off x="301752" y="1527048"/>
            <a:ext cx="8503920" cy="5102352"/>
          </a:xfrm>
        </p:spPr>
        <p:txBody>
          <a:bodyPr>
            <a:normAutofit lnSpcReduction="10000"/>
          </a:bodyPr>
          <a:lstStyle/>
          <a:p>
            <a:pPr algn="just"/>
            <a:r>
              <a:rPr lang="en-US" dirty="0" smtClean="0"/>
              <a:t>Clayton </a:t>
            </a:r>
            <a:r>
              <a:rPr lang="en-US" dirty="0" err="1" smtClean="0"/>
              <a:t>Alderfer</a:t>
            </a:r>
            <a:r>
              <a:rPr lang="en-US" dirty="0" smtClean="0"/>
              <a:t> has reworked Maslow’s  hierarchy of needs to align it more closely with the empirical research. His revised need hierarchy is called </a:t>
            </a:r>
            <a:r>
              <a:rPr lang="en-US" b="1" dirty="0" smtClean="0"/>
              <a:t>ERG theory </a:t>
            </a:r>
            <a:r>
              <a:rPr lang="en-US" dirty="0" smtClean="0"/>
              <a:t>(existence, relatedness, and Growth). </a:t>
            </a:r>
            <a:endParaRPr lang="en-US" b="1" dirty="0" smtClean="0"/>
          </a:p>
          <a:p>
            <a:pPr algn="just"/>
            <a:endParaRPr lang="en-US" b="1" dirty="0" smtClean="0"/>
          </a:p>
          <a:p>
            <a:pPr algn="just"/>
            <a:r>
              <a:rPr lang="en-US" dirty="0" smtClean="0"/>
              <a:t>A revised-need hierarchy theory that emphasizes the core needs of existence, relatedness, and growth.</a:t>
            </a:r>
          </a:p>
          <a:p>
            <a:pPr algn="just"/>
            <a:endParaRPr lang="en-US" dirty="0" smtClean="0"/>
          </a:p>
          <a:p>
            <a:pPr algn="just"/>
            <a:r>
              <a:rPr lang="en-US" dirty="0" smtClean="0"/>
              <a:t>The ERG theory demonstrates that (1) more than one need may be working at the same time, and (2) if the gratification of a higher-level need is stifled, the desire to satisfy a lower-level need increases.</a:t>
            </a:r>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1"/>
          </p:nvPr>
        </p:nvSpPr>
        <p:spPr/>
        <p:txBody>
          <a:bodyPr/>
          <a:lstStyle/>
          <a:p>
            <a:endParaRPr lang="en-US"/>
          </a:p>
        </p:txBody>
      </p:sp>
      <p:pic>
        <p:nvPicPr>
          <p:cNvPr id="5124" name="Picture 4" descr="Alderfer's ERG Theory Of Motivation With Examples | Free PD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7048"/>
            <a:ext cx="4762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41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Autofit/>
          </a:bodyPr>
          <a:lstStyle/>
          <a:p>
            <a:r>
              <a:rPr lang="en-US" sz="2800" b="1" dirty="0" smtClean="0"/>
              <a:t>McClelland’s Theory of Needs</a:t>
            </a:r>
            <a:r>
              <a:rPr lang="en-US" sz="1800" b="1" dirty="0" smtClean="0"/>
              <a:t/>
            </a:r>
            <a:br>
              <a:rPr lang="en-US" sz="1800" b="1" dirty="0" smtClean="0"/>
            </a:br>
            <a:endParaRPr lang="en-US" sz="1800" dirty="0"/>
          </a:p>
        </p:txBody>
      </p:sp>
      <p:sp>
        <p:nvSpPr>
          <p:cNvPr id="3" name="Content Placeholder 2"/>
          <p:cNvSpPr>
            <a:spLocks noGrp="1"/>
          </p:cNvSpPr>
          <p:nvPr>
            <p:ph sz="quarter" idx="1"/>
          </p:nvPr>
        </p:nvSpPr>
        <p:spPr>
          <a:xfrm>
            <a:off x="0" y="1371600"/>
            <a:ext cx="8991600" cy="5257800"/>
          </a:xfrm>
        </p:spPr>
        <p:txBody>
          <a:bodyPr>
            <a:normAutofit fontScale="92500" lnSpcReduction="10000"/>
          </a:bodyPr>
          <a:lstStyle/>
          <a:p>
            <a:pPr algn="just">
              <a:buNone/>
            </a:pPr>
            <a:r>
              <a:rPr lang="en-US" b="1" dirty="0" smtClean="0"/>
              <a:t>	</a:t>
            </a:r>
            <a:r>
              <a:rPr lang="en-US" dirty="0" smtClean="0"/>
              <a:t>McClelland’s theory of needs was developed by David McClelland and his associates to help explain motivation. The theory focuses on three needs: achievement, power, and affiliation. </a:t>
            </a:r>
          </a:p>
          <a:p>
            <a:pPr algn="just">
              <a:buNone/>
            </a:pPr>
            <a:r>
              <a:rPr lang="en-US" dirty="0" smtClean="0"/>
              <a:t>	</a:t>
            </a:r>
          </a:p>
          <a:p>
            <a:pPr algn="just"/>
            <a:r>
              <a:rPr lang="en-US" dirty="0" smtClean="0"/>
              <a:t>Need for achievement (</a:t>
            </a:r>
            <a:r>
              <a:rPr lang="en-US" i="1" dirty="0" err="1" smtClean="0"/>
              <a:t>nAch</a:t>
            </a:r>
            <a:r>
              <a:rPr lang="en-US" i="1" dirty="0" smtClean="0"/>
              <a:t>).</a:t>
            </a:r>
            <a:r>
              <a:rPr lang="en-US" dirty="0" smtClean="0"/>
              <a:t> The drive to excel, to achieve in relation to a set of standards, to strive to succeed.</a:t>
            </a:r>
          </a:p>
          <a:p>
            <a:pPr algn="just">
              <a:buNone/>
            </a:pPr>
            <a:endParaRPr lang="en-US" dirty="0" smtClean="0"/>
          </a:p>
          <a:p>
            <a:pPr algn="just"/>
            <a:r>
              <a:rPr lang="en-US" dirty="0" smtClean="0"/>
              <a:t>Need for power (</a:t>
            </a:r>
            <a:r>
              <a:rPr lang="en-US" i="1" dirty="0" err="1" smtClean="0"/>
              <a:t>nPow</a:t>
            </a:r>
            <a:r>
              <a:rPr lang="en-US" i="1" dirty="0" smtClean="0"/>
              <a:t>)</a:t>
            </a:r>
            <a:r>
              <a:rPr lang="en-US" dirty="0" smtClean="0"/>
              <a:t>. The need to make others behave in a way that they would not have behaved otherwise.</a:t>
            </a:r>
          </a:p>
          <a:p>
            <a:pPr algn="just"/>
            <a:endParaRPr lang="en-US" dirty="0" smtClean="0"/>
          </a:p>
          <a:p>
            <a:pPr algn="just"/>
            <a:r>
              <a:rPr lang="en-US" dirty="0" smtClean="0"/>
              <a:t>Need for affiliation (</a:t>
            </a:r>
            <a:r>
              <a:rPr lang="en-US" i="1" dirty="0" err="1" smtClean="0"/>
              <a:t>nAff</a:t>
            </a:r>
            <a:r>
              <a:rPr lang="en-US" i="1" dirty="0" smtClean="0"/>
              <a:t>)</a:t>
            </a:r>
            <a:r>
              <a:rPr lang="en-US" dirty="0" smtClean="0"/>
              <a:t>. The desire for friendly and close interpersonal relationships.</a:t>
            </a: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1"/>
          </p:nvPr>
        </p:nvSpPr>
        <p:spPr>
          <a:xfrm>
            <a:off x="381000" y="1044575"/>
            <a:ext cx="8503920" cy="4572000"/>
          </a:xfrm>
        </p:spPr>
        <p:txBody>
          <a:bodyPr/>
          <a:lstStyle/>
          <a:p>
            <a:endParaRPr lang="en-US"/>
          </a:p>
        </p:txBody>
      </p:sp>
      <p:pic>
        <p:nvPicPr>
          <p:cNvPr id="6148" name="Picture 4" descr="Achievement Motivation Theory - T&amp;L with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68680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10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Motivation-Hygiene Theory</a:t>
            </a:r>
            <a:endParaRPr lang="en-US" sz="2400" dirty="0"/>
          </a:p>
        </p:txBody>
      </p:sp>
      <p:sp>
        <p:nvSpPr>
          <p:cNvPr id="3" name="Content Placeholder 2"/>
          <p:cNvSpPr>
            <a:spLocks noGrp="1"/>
          </p:cNvSpPr>
          <p:nvPr>
            <p:ph sz="quarter" idx="1"/>
          </p:nvPr>
        </p:nvSpPr>
        <p:spPr>
          <a:xfrm>
            <a:off x="76200" y="1527048"/>
            <a:ext cx="9067800" cy="5178552"/>
          </a:xfrm>
        </p:spPr>
        <p:txBody>
          <a:bodyPr>
            <a:normAutofit fontScale="77500" lnSpcReduction="20000"/>
          </a:bodyPr>
          <a:lstStyle/>
          <a:p>
            <a:pPr algn="just">
              <a:buNone/>
            </a:pPr>
            <a:r>
              <a:rPr lang="en-US" dirty="0" smtClean="0"/>
              <a:t>	The motivation-hygiene theory was proposed by psychologist Frederick Herzberg. Herzberg investigated the question “What do people want from their jobs?” in an effort to determine what might lead to a person’s success or failure at work.</a:t>
            </a:r>
          </a:p>
          <a:p>
            <a:pPr algn="just">
              <a:buNone/>
            </a:pPr>
            <a:endParaRPr lang="en-US" dirty="0" smtClean="0"/>
          </a:p>
          <a:p>
            <a:pPr algn="just">
              <a:buNone/>
            </a:pPr>
            <a:r>
              <a:rPr lang="en-US" dirty="0" smtClean="0"/>
              <a:t>	He found that intrinsic factors—such as achievement, recognition, the work itself, responsibility, advancement, and growth—seem to be related to job satisfaction. Herzberg also found that there were characteristics that led to job dissatisfaction. The factors that caused dissatisfaction were extrinsic—such as company policy and administration, supervision, interpersonal relations, and working conditions.</a:t>
            </a:r>
          </a:p>
          <a:p>
            <a:pPr algn="just">
              <a:buNone/>
            </a:pPr>
            <a:endParaRPr lang="en-US" dirty="0" smtClean="0"/>
          </a:p>
          <a:p>
            <a:pPr algn="just">
              <a:buNone/>
            </a:pPr>
            <a:r>
              <a:rPr lang="en-US" dirty="0" smtClean="0"/>
              <a:t>	Herzberg proposes a dual continuum: the opposite of “Satisfaction” is “No Satisfaction,” and the opposite of “Dissatisfaction” is “No Dissatisfaction</a:t>
            </a:r>
            <a:r>
              <a:rPr lang="en-US" dirty="0" smtClean="0"/>
              <a:t>.”</a:t>
            </a:r>
          </a:p>
          <a:p>
            <a:pPr algn="just">
              <a:buNone/>
            </a:pPr>
            <a:endParaRPr lang="en-US" dirty="0"/>
          </a:p>
          <a:p>
            <a:pPr algn="just">
              <a:buNone/>
            </a:pPr>
            <a:r>
              <a:rPr lang="en-US" dirty="0" smtClean="0"/>
              <a:t>	</a:t>
            </a:r>
            <a:endParaRPr lang="en-US"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algn="just"/>
            <a:r>
              <a:rPr lang="en-US" dirty="0"/>
              <a:t>Herzberg explained that the factors leading to job satisfaction were motivators that are separate and distinct from the hygiene factors that lead to job dissatisfaction. Thus managers who try to get rid of factors that create job dissatisfaction can create more pleasant workplaces, but not necessarily more motivated ones. Hygiene factors include company policy and administration, supervision, interpersonal relations, working conditions, and salary. When these factors are adequate, people will not be dissatisfied; however, neither will they be satisfied. </a:t>
            </a:r>
            <a:endParaRPr lang="en-US" dirty="0" smtClean="0"/>
          </a:p>
          <a:p>
            <a:pPr algn="just"/>
            <a:endParaRPr lang="en-US" dirty="0"/>
          </a:p>
          <a:p>
            <a:pPr algn="just"/>
            <a:r>
              <a:rPr lang="en-US" dirty="0" smtClean="0"/>
              <a:t>Motivating </a:t>
            </a:r>
            <a:r>
              <a:rPr lang="en-US" dirty="0"/>
              <a:t>factors include achievement, recognition, the work itself, responsibility, and growth. These are the characteristics that people find intrinsically rewarding or motivating.</a:t>
            </a:r>
          </a:p>
          <a:p>
            <a:endParaRPr lang="en-US" dirty="0"/>
          </a:p>
        </p:txBody>
      </p:sp>
    </p:spTree>
    <p:extLst>
      <p:ext uri="{BB962C8B-B14F-4D97-AF65-F5344CB8AC3E}">
        <p14:creationId xmlns:p14="http://schemas.microsoft.com/office/powerpoint/2010/main" val="2495744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Herzberg's Motivation Theory (Two-Factor Theory) - Simply Psychology"/>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27491" y="2409505"/>
            <a:ext cx="4852506" cy="280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4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Summarizing Needs Theories</a:t>
            </a:r>
            <a:endParaRPr lang="en-US" sz="3200" dirty="0"/>
          </a:p>
        </p:txBody>
      </p:sp>
      <p:sp>
        <p:nvSpPr>
          <p:cNvPr id="3" name="Content Placeholder 2"/>
          <p:cNvSpPr>
            <a:spLocks noGrp="1"/>
          </p:cNvSpPr>
          <p:nvPr>
            <p:ph sz="quarter" idx="1"/>
          </p:nvPr>
        </p:nvSpPr>
        <p:spPr>
          <a:xfrm>
            <a:off x="0" y="1527048"/>
            <a:ext cx="9144000" cy="5330952"/>
          </a:xfrm>
        </p:spPr>
        <p:txBody>
          <a:bodyPr>
            <a:normAutofit/>
          </a:bodyPr>
          <a:lstStyle/>
          <a:p>
            <a:pPr algn="just">
              <a:buNone/>
            </a:pPr>
            <a:r>
              <a:rPr lang="en-US" dirty="0" smtClean="0"/>
              <a:t>	</a:t>
            </a:r>
          </a:p>
          <a:p>
            <a:pPr algn="just">
              <a:buNone/>
            </a:pPr>
            <a:endParaRPr lang="en-US" dirty="0" smtClean="0"/>
          </a:p>
          <a:p>
            <a:pPr algn="just">
              <a:buNone/>
            </a:pPr>
            <a:endParaRPr lang="en-US" dirty="0" smtClean="0"/>
          </a:p>
          <a:p>
            <a:pPr algn="just">
              <a:buNone/>
            </a:pPr>
            <a:endParaRPr lang="en-US" dirty="0" smtClean="0"/>
          </a:p>
          <a:p>
            <a:pPr algn="just">
              <a:buNone/>
            </a:pPr>
            <a:r>
              <a:rPr lang="en-US" dirty="0" smtClean="0"/>
              <a:t> </a:t>
            </a:r>
            <a:endParaRPr lang="en-US" dirty="0"/>
          </a:p>
        </p:txBody>
      </p:sp>
      <p:graphicFrame>
        <p:nvGraphicFramePr>
          <p:cNvPr id="5" name="Table 4"/>
          <p:cNvGraphicFramePr>
            <a:graphicFrameLocks noGrp="1"/>
          </p:cNvGraphicFramePr>
          <p:nvPr/>
        </p:nvGraphicFramePr>
        <p:xfrm>
          <a:off x="152400" y="1397000"/>
          <a:ext cx="8839200" cy="5521960"/>
        </p:xfrm>
        <a:graphic>
          <a:graphicData uri="http://schemas.openxmlformats.org/drawingml/2006/table">
            <a:tbl>
              <a:tblPr firstRow="1" bandRow="1">
                <a:tableStyleId>{5C22544A-7EE6-4342-B048-85BDC9FD1C3A}</a:tableStyleId>
              </a:tblPr>
              <a:tblGrid>
                <a:gridCol w="1371600"/>
                <a:gridCol w="1905000"/>
                <a:gridCol w="1828800"/>
                <a:gridCol w="1965960"/>
                <a:gridCol w="1767840"/>
              </a:tblGrid>
              <a:tr h="370840">
                <a:tc>
                  <a:txBody>
                    <a:bodyPr/>
                    <a:lstStyle/>
                    <a:p>
                      <a:r>
                        <a:rPr kumimoji="0" lang="en-US" sz="1800" b="1" kern="1200" baseline="0" dirty="0" smtClean="0">
                          <a:solidFill>
                            <a:schemeClr val="lt1"/>
                          </a:solidFill>
                          <a:latin typeface="+mn-lt"/>
                          <a:ea typeface="+mn-ea"/>
                          <a:cs typeface="+mn-cs"/>
                        </a:rPr>
                        <a:t>Theory</a:t>
                      </a:r>
                      <a:endParaRPr lang="en-US" dirty="0"/>
                    </a:p>
                  </a:txBody>
                  <a:tcPr/>
                </a:tc>
                <a:tc>
                  <a:txBody>
                    <a:bodyPr/>
                    <a:lstStyle/>
                    <a:p>
                      <a:r>
                        <a:rPr kumimoji="0" lang="en-US" sz="1800" b="1" kern="1200" baseline="0" dirty="0" smtClean="0">
                          <a:solidFill>
                            <a:schemeClr val="lt1"/>
                          </a:solidFill>
                          <a:latin typeface="+mn-lt"/>
                          <a:ea typeface="+mn-ea"/>
                          <a:cs typeface="+mn-cs"/>
                        </a:rPr>
                        <a:t>Maslow</a:t>
                      </a:r>
                      <a:endParaRPr lang="en-US" dirty="0"/>
                    </a:p>
                  </a:txBody>
                  <a:tcPr/>
                </a:tc>
                <a:tc>
                  <a:txBody>
                    <a:bodyPr/>
                    <a:lstStyle/>
                    <a:p>
                      <a:r>
                        <a:rPr kumimoji="0" lang="en-US" sz="1800" b="1" kern="1200" baseline="0" dirty="0" smtClean="0">
                          <a:solidFill>
                            <a:schemeClr val="lt1"/>
                          </a:solidFill>
                          <a:latin typeface="+mn-lt"/>
                          <a:ea typeface="+mn-ea"/>
                          <a:cs typeface="+mn-cs"/>
                        </a:rPr>
                        <a:t>Herzberg </a:t>
                      </a:r>
                      <a:endParaRPr lang="en-US" dirty="0"/>
                    </a:p>
                  </a:txBody>
                  <a:tcPr/>
                </a:tc>
                <a:tc>
                  <a:txBody>
                    <a:bodyPr/>
                    <a:lstStyle/>
                    <a:p>
                      <a:r>
                        <a:rPr kumimoji="0" lang="en-US" sz="1800" b="1" kern="1200" baseline="0" dirty="0" err="1" smtClean="0">
                          <a:solidFill>
                            <a:schemeClr val="lt1"/>
                          </a:solidFill>
                          <a:latin typeface="+mn-lt"/>
                          <a:ea typeface="+mn-ea"/>
                          <a:cs typeface="+mn-cs"/>
                        </a:rPr>
                        <a:t>Alderfer</a:t>
                      </a:r>
                      <a:endParaRPr lang="en-US" dirty="0"/>
                    </a:p>
                  </a:txBody>
                  <a:tcPr/>
                </a:tc>
                <a:tc>
                  <a:txBody>
                    <a:bodyPr/>
                    <a:lstStyle/>
                    <a:p>
                      <a:r>
                        <a:rPr kumimoji="0" lang="en-US" sz="1800" b="1" kern="1200" baseline="0" dirty="0" smtClean="0">
                          <a:solidFill>
                            <a:schemeClr val="lt1"/>
                          </a:solidFill>
                          <a:latin typeface="+mn-lt"/>
                          <a:ea typeface="+mn-ea"/>
                          <a:cs typeface="+mn-cs"/>
                        </a:rPr>
                        <a:t>McClelland</a:t>
                      </a:r>
                      <a:endParaRPr lang="en-US" dirty="0"/>
                    </a:p>
                  </a:txBody>
                  <a:tcPr/>
                </a:tc>
              </a:tr>
              <a:tr h="370840">
                <a:tc>
                  <a:txBody>
                    <a:bodyPr/>
                    <a:lstStyle/>
                    <a:p>
                      <a:r>
                        <a:rPr kumimoji="0" lang="en-US" sz="1000" b="1" kern="1200" baseline="0" dirty="0" smtClean="0">
                          <a:solidFill>
                            <a:schemeClr val="dk1"/>
                          </a:solidFill>
                          <a:latin typeface="+mn-lt"/>
                          <a:ea typeface="+mn-ea"/>
                          <a:cs typeface="+mn-cs"/>
                        </a:rPr>
                        <a:t>Is there a</a:t>
                      </a:r>
                    </a:p>
                    <a:p>
                      <a:r>
                        <a:rPr kumimoji="0" lang="en-US" sz="1000" b="1" kern="1200" baseline="0" dirty="0" smtClean="0">
                          <a:solidFill>
                            <a:schemeClr val="dk1"/>
                          </a:solidFill>
                          <a:latin typeface="+mn-lt"/>
                          <a:ea typeface="+mn-ea"/>
                          <a:cs typeface="+mn-cs"/>
                        </a:rPr>
                        <a:t>hierarchy of</a:t>
                      </a:r>
                    </a:p>
                    <a:p>
                      <a:r>
                        <a:rPr kumimoji="0" lang="en-US" sz="1000" b="1" kern="1200" baseline="0" dirty="0" smtClean="0">
                          <a:solidFill>
                            <a:schemeClr val="dk1"/>
                          </a:solidFill>
                          <a:latin typeface="+mn-lt"/>
                          <a:ea typeface="+mn-ea"/>
                          <a:cs typeface="+mn-cs"/>
                        </a:rPr>
                        <a:t>needs?</a:t>
                      </a:r>
                      <a:endParaRPr lang="en-US" sz="1000" dirty="0"/>
                    </a:p>
                  </a:txBody>
                  <a:tcPr/>
                </a:tc>
                <a:tc>
                  <a:txBody>
                    <a:bodyPr/>
                    <a:lstStyle/>
                    <a:p>
                      <a:r>
                        <a:rPr kumimoji="0" lang="en-US" sz="1000" kern="1200" baseline="0" dirty="0" smtClean="0">
                          <a:solidFill>
                            <a:schemeClr val="dk1"/>
                          </a:solidFill>
                          <a:latin typeface="+mn-lt"/>
                          <a:ea typeface="+mn-ea"/>
                          <a:cs typeface="+mn-cs"/>
                        </a:rPr>
                        <a:t>The theory argues that</a:t>
                      </a:r>
                    </a:p>
                    <a:p>
                      <a:r>
                        <a:rPr kumimoji="0" lang="en-US" sz="1000" kern="1200" baseline="0" dirty="0" smtClean="0">
                          <a:solidFill>
                            <a:schemeClr val="dk1"/>
                          </a:solidFill>
                          <a:latin typeface="+mn-lt"/>
                          <a:ea typeface="+mn-ea"/>
                          <a:cs typeface="+mn-cs"/>
                        </a:rPr>
                        <a:t>lower-order needs</a:t>
                      </a:r>
                    </a:p>
                    <a:p>
                      <a:r>
                        <a:rPr kumimoji="0" lang="en-US" sz="1000" kern="1200" baseline="0" dirty="0" smtClean="0">
                          <a:solidFill>
                            <a:schemeClr val="dk1"/>
                          </a:solidFill>
                          <a:latin typeface="+mn-lt"/>
                          <a:ea typeface="+mn-ea"/>
                          <a:cs typeface="+mn-cs"/>
                        </a:rPr>
                        <a:t>must be satisfied</a:t>
                      </a:r>
                    </a:p>
                    <a:p>
                      <a:r>
                        <a:rPr kumimoji="0" lang="en-US" sz="1000" kern="1200" baseline="0" dirty="0" smtClean="0">
                          <a:solidFill>
                            <a:schemeClr val="dk1"/>
                          </a:solidFill>
                          <a:latin typeface="+mn-lt"/>
                          <a:ea typeface="+mn-ea"/>
                          <a:cs typeface="+mn-cs"/>
                        </a:rPr>
                        <a:t>before one progresses</a:t>
                      </a:r>
                    </a:p>
                    <a:p>
                      <a:r>
                        <a:rPr kumimoji="0" lang="en-US" sz="1000" kern="1200" baseline="0" dirty="0" smtClean="0">
                          <a:solidFill>
                            <a:schemeClr val="dk1"/>
                          </a:solidFill>
                          <a:latin typeface="+mn-lt"/>
                          <a:ea typeface="+mn-ea"/>
                          <a:cs typeface="+mn-cs"/>
                        </a:rPr>
                        <a:t>to higher-order needs.</a:t>
                      </a:r>
                      <a:endParaRPr lang="en-US" sz="1000" dirty="0"/>
                    </a:p>
                  </a:txBody>
                  <a:tcPr/>
                </a:tc>
                <a:tc>
                  <a:txBody>
                    <a:bodyPr/>
                    <a:lstStyle/>
                    <a:p>
                      <a:r>
                        <a:rPr kumimoji="0" lang="en-US" sz="1000" kern="1200" baseline="0" dirty="0" smtClean="0">
                          <a:solidFill>
                            <a:schemeClr val="dk1"/>
                          </a:solidFill>
                          <a:latin typeface="+mn-lt"/>
                          <a:ea typeface="+mn-ea"/>
                          <a:cs typeface="+mn-cs"/>
                        </a:rPr>
                        <a:t>Hygiene factors must</a:t>
                      </a:r>
                    </a:p>
                    <a:p>
                      <a:r>
                        <a:rPr kumimoji="0" lang="en-US" sz="1000" kern="1200" baseline="0" dirty="0" smtClean="0">
                          <a:solidFill>
                            <a:schemeClr val="dk1"/>
                          </a:solidFill>
                          <a:latin typeface="+mn-lt"/>
                          <a:ea typeface="+mn-ea"/>
                          <a:cs typeface="+mn-cs"/>
                        </a:rPr>
                        <a:t>be met if a person is</a:t>
                      </a:r>
                    </a:p>
                    <a:p>
                      <a:r>
                        <a:rPr kumimoji="0" lang="en-US" sz="1000" kern="1200" baseline="0" dirty="0" smtClean="0">
                          <a:solidFill>
                            <a:schemeClr val="dk1"/>
                          </a:solidFill>
                          <a:latin typeface="+mn-lt"/>
                          <a:ea typeface="+mn-ea"/>
                          <a:cs typeface="+mn-cs"/>
                        </a:rPr>
                        <a:t>not to be dissatisfied.</a:t>
                      </a:r>
                    </a:p>
                    <a:p>
                      <a:r>
                        <a:rPr kumimoji="0" lang="en-US" sz="1000" kern="1200" baseline="0" dirty="0" smtClean="0">
                          <a:solidFill>
                            <a:schemeClr val="dk1"/>
                          </a:solidFill>
                          <a:latin typeface="+mn-lt"/>
                          <a:ea typeface="+mn-ea"/>
                          <a:cs typeface="+mn-cs"/>
                        </a:rPr>
                        <a:t>They will not lead to</a:t>
                      </a:r>
                    </a:p>
                    <a:p>
                      <a:r>
                        <a:rPr kumimoji="0" lang="en-US" sz="1000" kern="1200" baseline="0" dirty="0" smtClean="0">
                          <a:solidFill>
                            <a:schemeClr val="dk1"/>
                          </a:solidFill>
                          <a:latin typeface="+mn-lt"/>
                          <a:ea typeface="+mn-ea"/>
                          <a:cs typeface="+mn-cs"/>
                        </a:rPr>
                        <a:t>satisfaction, however.</a:t>
                      </a:r>
                    </a:p>
                    <a:p>
                      <a:r>
                        <a:rPr kumimoji="0" lang="en-US" sz="1000" kern="1200" baseline="0" dirty="0" smtClean="0">
                          <a:solidFill>
                            <a:schemeClr val="dk1"/>
                          </a:solidFill>
                          <a:latin typeface="+mn-lt"/>
                          <a:ea typeface="+mn-ea"/>
                          <a:cs typeface="+mn-cs"/>
                        </a:rPr>
                        <a:t>Motivators lead</a:t>
                      </a:r>
                    </a:p>
                    <a:p>
                      <a:r>
                        <a:rPr kumimoji="0" lang="en-US" sz="1000" kern="1200" baseline="0" dirty="0" smtClean="0">
                          <a:solidFill>
                            <a:schemeClr val="dk1"/>
                          </a:solidFill>
                          <a:latin typeface="+mn-lt"/>
                          <a:ea typeface="+mn-ea"/>
                          <a:cs typeface="+mn-cs"/>
                        </a:rPr>
                        <a:t>to satisfaction</a:t>
                      </a:r>
                      <a:endParaRPr lang="en-US" sz="1000" dirty="0"/>
                    </a:p>
                  </a:txBody>
                  <a:tcPr/>
                </a:tc>
                <a:tc>
                  <a:txBody>
                    <a:bodyPr/>
                    <a:lstStyle/>
                    <a:p>
                      <a:r>
                        <a:rPr kumimoji="0" lang="en-US" sz="1000" kern="1200" baseline="0" dirty="0" smtClean="0">
                          <a:solidFill>
                            <a:schemeClr val="dk1"/>
                          </a:solidFill>
                          <a:latin typeface="+mn-lt"/>
                          <a:ea typeface="+mn-ea"/>
                          <a:cs typeface="+mn-cs"/>
                        </a:rPr>
                        <a:t>More than one need</a:t>
                      </a:r>
                    </a:p>
                    <a:p>
                      <a:r>
                        <a:rPr kumimoji="0" lang="en-US" sz="1000" kern="1200" baseline="0" dirty="0" smtClean="0">
                          <a:solidFill>
                            <a:schemeClr val="dk1"/>
                          </a:solidFill>
                          <a:latin typeface="+mn-lt"/>
                          <a:ea typeface="+mn-ea"/>
                          <a:cs typeface="+mn-cs"/>
                        </a:rPr>
                        <a:t>can be important at</a:t>
                      </a:r>
                    </a:p>
                    <a:p>
                      <a:r>
                        <a:rPr kumimoji="0" lang="en-US" sz="1000" kern="1200" baseline="0" dirty="0" smtClean="0">
                          <a:solidFill>
                            <a:schemeClr val="dk1"/>
                          </a:solidFill>
                          <a:latin typeface="+mn-lt"/>
                          <a:ea typeface="+mn-ea"/>
                          <a:cs typeface="+mn-cs"/>
                        </a:rPr>
                        <a:t>the same time. If a</a:t>
                      </a:r>
                    </a:p>
                    <a:p>
                      <a:r>
                        <a:rPr kumimoji="0" lang="en-US" sz="1000" kern="1200" baseline="0" dirty="0" smtClean="0">
                          <a:solidFill>
                            <a:schemeClr val="dk1"/>
                          </a:solidFill>
                          <a:latin typeface="+mn-lt"/>
                          <a:ea typeface="+mn-ea"/>
                          <a:cs typeface="+mn-cs"/>
                        </a:rPr>
                        <a:t>higher-order need</a:t>
                      </a:r>
                    </a:p>
                    <a:p>
                      <a:r>
                        <a:rPr kumimoji="0" lang="en-US" sz="1000" kern="1200" baseline="0" dirty="0" smtClean="0">
                          <a:solidFill>
                            <a:schemeClr val="dk1"/>
                          </a:solidFill>
                          <a:latin typeface="+mn-lt"/>
                          <a:ea typeface="+mn-ea"/>
                          <a:cs typeface="+mn-cs"/>
                        </a:rPr>
                        <a:t>is not being met,</a:t>
                      </a:r>
                    </a:p>
                    <a:p>
                      <a:r>
                        <a:rPr kumimoji="0" lang="en-US" sz="1000" kern="1200" baseline="0" dirty="0" smtClean="0">
                          <a:solidFill>
                            <a:schemeClr val="dk1"/>
                          </a:solidFill>
                          <a:latin typeface="+mn-lt"/>
                          <a:ea typeface="+mn-ea"/>
                          <a:cs typeface="+mn-cs"/>
                        </a:rPr>
                        <a:t>the desire to satisfy</a:t>
                      </a:r>
                    </a:p>
                    <a:p>
                      <a:r>
                        <a:rPr kumimoji="0" lang="en-US" sz="1000" kern="1200" baseline="0" dirty="0" smtClean="0">
                          <a:solidFill>
                            <a:schemeClr val="dk1"/>
                          </a:solidFill>
                          <a:latin typeface="+mn-lt"/>
                          <a:ea typeface="+mn-ea"/>
                          <a:cs typeface="+mn-cs"/>
                        </a:rPr>
                        <a:t>a lower-level</a:t>
                      </a:r>
                    </a:p>
                    <a:p>
                      <a:r>
                        <a:rPr kumimoji="0" lang="en-US" sz="1000" kern="1200" baseline="0" dirty="0" smtClean="0">
                          <a:solidFill>
                            <a:schemeClr val="dk1"/>
                          </a:solidFill>
                          <a:latin typeface="+mn-lt"/>
                          <a:ea typeface="+mn-ea"/>
                          <a:cs typeface="+mn-cs"/>
                        </a:rPr>
                        <a:t>need increase</a:t>
                      </a:r>
                      <a:endParaRPr lang="en-US" sz="1000" dirty="0"/>
                    </a:p>
                  </a:txBody>
                  <a:tcPr/>
                </a:tc>
                <a:tc>
                  <a:txBody>
                    <a:bodyPr/>
                    <a:lstStyle/>
                    <a:p>
                      <a:r>
                        <a:rPr kumimoji="0" lang="en-US" sz="1000" kern="1200" baseline="0" dirty="0" smtClean="0">
                          <a:solidFill>
                            <a:schemeClr val="dk1"/>
                          </a:solidFill>
                          <a:latin typeface="+mn-lt"/>
                          <a:ea typeface="+mn-ea"/>
                          <a:cs typeface="+mn-cs"/>
                        </a:rPr>
                        <a:t>People vary in the</a:t>
                      </a:r>
                    </a:p>
                    <a:p>
                      <a:r>
                        <a:rPr kumimoji="0" lang="en-US" sz="1000" kern="1200" baseline="0" dirty="0" smtClean="0">
                          <a:solidFill>
                            <a:schemeClr val="dk1"/>
                          </a:solidFill>
                          <a:latin typeface="+mn-lt"/>
                          <a:ea typeface="+mn-ea"/>
                          <a:cs typeface="+mn-cs"/>
                        </a:rPr>
                        <a:t>types of needs they</a:t>
                      </a:r>
                    </a:p>
                    <a:p>
                      <a:r>
                        <a:rPr kumimoji="0" lang="en-US" sz="1000" kern="1200" baseline="0" dirty="0" smtClean="0">
                          <a:solidFill>
                            <a:schemeClr val="dk1"/>
                          </a:solidFill>
                          <a:latin typeface="+mn-lt"/>
                          <a:ea typeface="+mn-ea"/>
                          <a:cs typeface="+mn-cs"/>
                        </a:rPr>
                        <a:t>have. Their motivation</a:t>
                      </a:r>
                    </a:p>
                    <a:p>
                      <a:r>
                        <a:rPr kumimoji="0" lang="en-US" sz="1000" kern="1200" baseline="0" dirty="0" smtClean="0">
                          <a:solidFill>
                            <a:schemeClr val="dk1"/>
                          </a:solidFill>
                          <a:latin typeface="+mn-lt"/>
                          <a:ea typeface="+mn-ea"/>
                          <a:cs typeface="+mn-cs"/>
                        </a:rPr>
                        <a:t>and how well they</a:t>
                      </a:r>
                    </a:p>
                    <a:p>
                      <a:r>
                        <a:rPr kumimoji="0" lang="en-US" sz="1000" kern="1200" baseline="0" dirty="0" smtClean="0">
                          <a:solidFill>
                            <a:schemeClr val="dk1"/>
                          </a:solidFill>
                          <a:latin typeface="+mn-lt"/>
                          <a:ea typeface="+mn-ea"/>
                          <a:cs typeface="+mn-cs"/>
                        </a:rPr>
                        <a:t>perform in a work situation</a:t>
                      </a:r>
                    </a:p>
                    <a:p>
                      <a:r>
                        <a:rPr kumimoji="0" lang="en-US" sz="1000" kern="1200" baseline="0" dirty="0" smtClean="0">
                          <a:solidFill>
                            <a:schemeClr val="dk1"/>
                          </a:solidFill>
                          <a:latin typeface="+mn-lt"/>
                          <a:ea typeface="+mn-ea"/>
                          <a:cs typeface="+mn-cs"/>
                        </a:rPr>
                        <a:t>are related to</a:t>
                      </a:r>
                    </a:p>
                    <a:p>
                      <a:r>
                        <a:rPr kumimoji="0" lang="en-US" sz="1000" kern="1200" baseline="0" dirty="0" smtClean="0">
                          <a:solidFill>
                            <a:schemeClr val="dk1"/>
                          </a:solidFill>
                          <a:latin typeface="+mn-lt"/>
                          <a:ea typeface="+mn-ea"/>
                          <a:cs typeface="+mn-cs"/>
                        </a:rPr>
                        <a:t>whether they have a</a:t>
                      </a:r>
                    </a:p>
                    <a:p>
                      <a:r>
                        <a:rPr kumimoji="0" lang="en-US" sz="1000" kern="1200" baseline="0" dirty="0" smtClean="0">
                          <a:solidFill>
                            <a:schemeClr val="dk1"/>
                          </a:solidFill>
                          <a:latin typeface="+mn-lt"/>
                          <a:ea typeface="+mn-ea"/>
                          <a:cs typeface="+mn-cs"/>
                        </a:rPr>
                        <a:t>need for achievement,</a:t>
                      </a:r>
                    </a:p>
                    <a:p>
                      <a:r>
                        <a:rPr kumimoji="0" lang="en-US" sz="1000" kern="1200" baseline="0" dirty="0" smtClean="0">
                          <a:solidFill>
                            <a:schemeClr val="dk1"/>
                          </a:solidFill>
                          <a:latin typeface="+mn-lt"/>
                          <a:ea typeface="+mn-ea"/>
                          <a:cs typeface="+mn-cs"/>
                        </a:rPr>
                        <a:t>power, or affiliation.</a:t>
                      </a:r>
                      <a:endParaRPr lang="en-US" sz="1000" dirty="0"/>
                    </a:p>
                  </a:txBody>
                  <a:tcPr/>
                </a:tc>
              </a:tr>
              <a:tr h="370840">
                <a:tc>
                  <a:txBody>
                    <a:bodyPr/>
                    <a:lstStyle/>
                    <a:p>
                      <a:r>
                        <a:rPr kumimoji="0" lang="en-US" sz="1000" b="1" kern="1200" baseline="0" dirty="0" smtClean="0">
                          <a:solidFill>
                            <a:schemeClr val="dk1"/>
                          </a:solidFill>
                          <a:latin typeface="+mn-lt"/>
                          <a:ea typeface="+mn-ea"/>
                          <a:cs typeface="+mn-cs"/>
                        </a:rPr>
                        <a:t>What is the</a:t>
                      </a:r>
                    </a:p>
                    <a:p>
                      <a:r>
                        <a:rPr kumimoji="0" lang="en-US" sz="1000" b="1" kern="1200" baseline="0" dirty="0" smtClean="0">
                          <a:solidFill>
                            <a:schemeClr val="dk1"/>
                          </a:solidFill>
                          <a:latin typeface="+mn-lt"/>
                          <a:ea typeface="+mn-ea"/>
                          <a:cs typeface="+mn-cs"/>
                        </a:rPr>
                        <a:t>theory’s</a:t>
                      </a:r>
                    </a:p>
                    <a:p>
                      <a:r>
                        <a:rPr kumimoji="0" lang="en-US" sz="1000" b="1" kern="1200" baseline="0" dirty="0" smtClean="0">
                          <a:solidFill>
                            <a:schemeClr val="dk1"/>
                          </a:solidFill>
                          <a:latin typeface="+mn-lt"/>
                          <a:ea typeface="+mn-ea"/>
                          <a:cs typeface="+mn-cs"/>
                        </a:rPr>
                        <a:t>impact/</a:t>
                      </a:r>
                    </a:p>
                    <a:p>
                      <a:r>
                        <a:rPr kumimoji="0" lang="en-US" sz="1000" b="1" kern="1200" baseline="0" dirty="0" smtClean="0">
                          <a:solidFill>
                            <a:schemeClr val="dk1"/>
                          </a:solidFill>
                          <a:latin typeface="+mn-lt"/>
                          <a:ea typeface="+mn-ea"/>
                          <a:cs typeface="+mn-cs"/>
                        </a:rPr>
                        <a:t>contribution?</a:t>
                      </a:r>
                      <a:endParaRPr lang="en-US" sz="1000" dirty="0"/>
                    </a:p>
                  </a:txBody>
                  <a:tcPr/>
                </a:tc>
                <a:tc>
                  <a:txBody>
                    <a:bodyPr/>
                    <a:lstStyle/>
                    <a:p>
                      <a:r>
                        <a:rPr kumimoji="0" lang="en-US" sz="1000" kern="1200" baseline="0" dirty="0" smtClean="0">
                          <a:solidFill>
                            <a:schemeClr val="dk1"/>
                          </a:solidFill>
                          <a:latin typeface="+mn-lt"/>
                          <a:ea typeface="+mn-ea"/>
                          <a:cs typeface="+mn-cs"/>
                        </a:rPr>
                        <a:t>The theory enjoys</a:t>
                      </a:r>
                    </a:p>
                    <a:p>
                      <a:r>
                        <a:rPr kumimoji="0" lang="en-US" sz="1000" kern="1200" baseline="0" dirty="0" smtClean="0">
                          <a:solidFill>
                            <a:schemeClr val="dk1"/>
                          </a:solidFill>
                          <a:latin typeface="+mn-lt"/>
                          <a:ea typeface="+mn-ea"/>
                          <a:cs typeface="+mn-cs"/>
                        </a:rPr>
                        <a:t>wide recognition</a:t>
                      </a:r>
                    </a:p>
                    <a:p>
                      <a:r>
                        <a:rPr kumimoji="0" lang="en-US" sz="1000" kern="1200" baseline="0" dirty="0" smtClean="0">
                          <a:solidFill>
                            <a:schemeClr val="dk1"/>
                          </a:solidFill>
                          <a:latin typeface="+mn-lt"/>
                          <a:ea typeface="+mn-ea"/>
                          <a:cs typeface="+mn-cs"/>
                        </a:rPr>
                        <a:t>among </a:t>
                      </a:r>
                      <a:r>
                        <a:rPr kumimoji="0" lang="en-US" sz="1000" kern="1200" baseline="0" dirty="0" err="1" smtClean="0">
                          <a:solidFill>
                            <a:schemeClr val="dk1"/>
                          </a:solidFill>
                          <a:latin typeface="+mn-lt"/>
                          <a:ea typeface="+mn-ea"/>
                          <a:cs typeface="+mn-cs"/>
                        </a:rPr>
                        <a:t>practising</a:t>
                      </a:r>
                      <a:endParaRPr kumimoji="0" lang="en-US" sz="1000" kern="1200" baseline="0" dirty="0" smtClean="0">
                        <a:solidFill>
                          <a:schemeClr val="dk1"/>
                        </a:solidFill>
                        <a:latin typeface="+mn-lt"/>
                        <a:ea typeface="+mn-ea"/>
                        <a:cs typeface="+mn-cs"/>
                      </a:endParaRPr>
                    </a:p>
                    <a:p>
                      <a:r>
                        <a:rPr kumimoji="0" lang="en-US" sz="1000" kern="1200" baseline="0" dirty="0" smtClean="0">
                          <a:solidFill>
                            <a:schemeClr val="dk1"/>
                          </a:solidFill>
                          <a:latin typeface="+mn-lt"/>
                          <a:ea typeface="+mn-ea"/>
                          <a:cs typeface="+mn-cs"/>
                        </a:rPr>
                        <a:t>managers. Most</a:t>
                      </a:r>
                    </a:p>
                    <a:p>
                      <a:r>
                        <a:rPr kumimoji="0" lang="en-US" sz="1000" kern="1200" baseline="0" dirty="0" smtClean="0">
                          <a:solidFill>
                            <a:schemeClr val="dk1"/>
                          </a:solidFill>
                          <a:latin typeface="+mn-lt"/>
                          <a:ea typeface="+mn-ea"/>
                          <a:cs typeface="+mn-cs"/>
                        </a:rPr>
                        <a:t>managers are familiar</a:t>
                      </a:r>
                    </a:p>
                    <a:p>
                      <a:r>
                        <a:rPr kumimoji="0" lang="en-US" sz="1000" kern="1200" baseline="0" dirty="0" smtClean="0">
                          <a:solidFill>
                            <a:schemeClr val="dk1"/>
                          </a:solidFill>
                          <a:latin typeface="+mn-lt"/>
                          <a:ea typeface="+mn-ea"/>
                          <a:cs typeface="+mn-cs"/>
                        </a:rPr>
                        <a:t>with it.</a:t>
                      </a:r>
                      <a:endParaRPr lang="en-US" sz="1000" dirty="0"/>
                    </a:p>
                  </a:txBody>
                  <a:tcPr/>
                </a:tc>
                <a:tc>
                  <a:txBody>
                    <a:bodyPr/>
                    <a:lstStyle/>
                    <a:p>
                      <a:r>
                        <a:rPr kumimoji="0" lang="en-US" sz="1000" kern="1200" baseline="0" dirty="0" smtClean="0">
                          <a:solidFill>
                            <a:schemeClr val="dk1"/>
                          </a:solidFill>
                          <a:latin typeface="+mn-lt"/>
                          <a:ea typeface="+mn-ea"/>
                          <a:cs typeface="+mn-cs"/>
                        </a:rPr>
                        <a:t>The popularity of</a:t>
                      </a:r>
                    </a:p>
                    <a:p>
                      <a:r>
                        <a:rPr kumimoji="0" lang="en-US" sz="1000" kern="1200" baseline="0" dirty="0" smtClean="0">
                          <a:solidFill>
                            <a:schemeClr val="dk1"/>
                          </a:solidFill>
                          <a:latin typeface="+mn-lt"/>
                          <a:ea typeface="+mn-ea"/>
                          <a:cs typeface="+mn-cs"/>
                        </a:rPr>
                        <a:t>giving employees</a:t>
                      </a:r>
                    </a:p>
                    <a:p>
                      <a:r>
                        <a:rPr kumimoji="0" lang="en-US" sz="1000" kern="1200" baseline="0" dirty="0" smtClean="0">
                          <a:solidFill>
                            <a:schemeClr val="dk1"/>
                          </a:solidFill>
                          <a:latin typeface="+mn-lt"/>
                          <a:ea typeface="+mn-ea"/>
                          <a:cs typeface="+mn-cs"/>
                        </a:rPr>
                        <a:t>greater responsibility</a:t>
                      </a:r>
                    </a:p>
                    <a:p>
                      <a:r>
                        <a:rPr kumimoji="0" lang="en-US" sz="1000" kern="1200" baseline="0" dirty="0" smtClean="0">
                          <a:solidFill>
                            <a:schemeClr val="dk1"/>
                          </a:solidFill>
                          <a:latin typeface="+mn-lt"/>
                          <a:ea typeface="+mn-ea"/>
                          <a:cs typeface="+mn-cs"/>
                        </a:rPr>
                        <a:t>for planning and controlling</a:t>
                      </a:r>
                    </a:p>
                    <a:p>
                      <a:r>
                        <a:rPr kumimoji="0" lang="en-US" sz="1000" kern="1200" baseline="0" dirty="0" smtClean="0">
                          <a:solidFill>
                            <a:schemeClr val="dk1"/>
                          </a:solidFill>
                          <a:latin typeface="+mn-lt"/>
                          <a:ea typeface="+mn-ea"/>
                          <a:cs typeface="+mn-cs"/>
                        </a:rPr>
                        <a:t>their work can</a:t>
                      </a:r>
                    </a:p>
                    <a:p>
                      <a:r>
                        <a:rPr kumimoji="0" lang="en-US" sz="1000" kern="1200" baseline="0" dirty="0" smtClean="0">
                          <a:solidFill>
                            <a:schemeClr val="dk1"/>
                          </a:solidFill>
                          <a:latin typeface="+mn-lt"/>
                          <a:ea typeface="+mn-ea"/>
                          <a:cs typeface="+mn-cs"/>
                        </a:rPr>
                        <a:t>be attributed to his</a:t>
                      </a:r>
                    </a:p>
                    <a:p>
                      <a:r>
                        <a:rPr kumimoji="0" lang="en-US" sz="1000" kern="1200" baseline="0" dirty="0" smtClean="0">
                          <a:solidFill>
                            <a:schemeClr val="dk1"/>
                          </a:solidFill>
                          <a:latin typeface="+mn-lt"/>
                          <a:ea typeface="+mn-ea"/>
                          <a:cs typeface="+mn-cs"/>
                        </a:rPr>
                        <a:t>findings (see, for</a:t>
                      </a:r>
                    </a:p>
                    <a:p>
                      <a:r>
                        <a:rPr kumimoji="0" lang="en-US" sz="1000" kern="1200" baseline="0" dirty="0" smtClean="0">
                          <a:solidFill>
                            <a:schemeClr val="dk1"/>
                          </a:solidFill>
                          <a:latin typeface="+mn-lt"/>
                          <a:ea typeface="+mn-ea"/>
                          <a:cs typeface="+mn-cs"/>
                        </a:rPr>
                        <a:t>instance, the job characteristics</a:t>
                      </a:r>
                    </a:p>
                    <a:p>
                      <a:r>
                        <a:rPr kumimoji="0" lang="en-US" sz="1000" kern="1200" baseline="0" dirty="0" smtClean="0">
                          <a:solidFill>
                            <a:schemeClr val="dk1"/>
                          </a:solidFill>
                          <a:latin typeface="+mn-lt"/>
                          <a:ea typeface="+mn-ea"/>
                          <a:cs typeface="+mn-cs"/>
                        </a:rPr>
                        <a:t>model on</a:t>
                      </a:r>
                    </a:p>
                    <a:p>
                      <a:r>
                        <a:rPr kumimoji="0" lang="en-US" sz="1000" kern="1200" baseline="0" dirty="0" smtClean="0">
                          <a:solidFill>
                            <a:schemeClr val="dk1"/>
                          </a:solidFill>
                          <a:latin typeface="+mn-lt"/>
                          <a:ea typeface="+mn-ea"/>
                          <a:cs typeface="+mn-cs"/>
                        </a:rPr>
                        <a:t>page 134). It shows</a:t>
                      </a:r>
                    </a:p>
                    <a:p>
                      <a:r>
                        <a:rPr kumimoji="0" lang="en-US" sz="1000" kern="1200" baseline="0" dirty="0" smtClean="0">
                          <a:solidFill>
                            <a:schemeClr val="dk1"/>
                          </a:solidFill>
                          <a:latin typeface="+mn-lt"/>
                          <a:ea typeface="+mn-ea"/>
                          <a:cs typeface="+mn-cs"/>
                        </a:rPr>
                        <a:t>that more than one</a:t>
                      </a:r>
                    </a:p>
                    <a:p>
                      <a:r>
                        <a:rPr kumimoji="0" lang="en-US" sz="1000" kern="1200" baseline="0" dirty="0" smtClean="0">
                          <a:solidFill>
                            <a:schemeClr val="dk1"/>
                          </a:solidFill>
                          <a:latin typeface="+mn-lt"/>
                          <a:ea typeface="+mn-ea"/>
                          <a:cs typeface="+mn-cs"/>
                        </a:rPr>
                        <a:t>need may operate</a:t>
                      </a:r>
                    </a:p>
                    <a:p>
                      <a:r>
                        <a:rPr kumimoji="0" lang="en-US" sz="1000" kern="1200" baseline="0" dirty="0" smtClean="0">
                          <a:solidFill>
                            <a:schemeClr val="dk1"/>
                          </a:solidFill>
                          <a:latin typeface="+mn-lt"/>
                          <a:ea typeface="+mn-ea"/>
                          <a:cs typeface="+mn-cs"/>
                        </a:rPr>
                        <a:t>at the same time.</a:t>
                      </a:r>
                      <a:endParaRPr lang="en-US" sz="1000" dirty="0"/>
                    </a:p>
                  </a:txBody>
                  <a:tcPr/>
                </a:tc>
                <a:tc>
                  <a:txBody>
                    <a:bodyPr/>
                    <a:lstStyle/>
                    <a:p>
                      <a:r>
                        <a:rPr kumimoji="0" lang="en-US" sz="1000" kern="1200" baseline="0" dirty="0" smtClean="0">
                          <a:solidFill>
                            <a:schemeClr val="dk1"/>
                          </a:solidFill>
                          <a:latin typeface="+mn-lt"/>
                          <a:ea typeface="+mn-ea"/>
                          <a:cs typeface="+mn-cs"/>
                        </a:rPr>
                        <a:t>The theory is seen as</a:t>
                      </a:r>
                    </a:p>
                    <a:p>
                      <a:r>
                        <a:rPr kumimoji="0" lang="en-US" sz="1000" kern="1200" baseline="0" dirty="0" smtClean="0">
                          <a:solidFill>
                            <a:schemeClr val="dk1"/>
                          </a:solidFill>
                          <a:latin typeface="+mn-lt"/>
                          <a:ea typeface="+mn-ea"/>
                          <a:cs typeface="+mn-cs"/>
                        </a:rPr>
                        <a:t>a more valid version</a:t>
                      </a:r>
                    </a:p>
                    <a:p>
                      <a:r>
                        <a:rPr kumimoji="0" lang="en-US" sz="1000" kern="1200" baseline="0" dirty="0" smtClean="0">
                          <a:solidFill>
                            <a:schemeClr val="dk1"/>
                          </a:solidFill>
                          <a:latin typeface="+mn-lt"/>
                          <a:ea typeface="+mn-ea"/>
                          <a:cs typeface="+mn-cs"/>
                        </a:rPr>
                        <a:t>of the need hierarchy.</a:t>
                      </a:r>
                    </a:p>
                    <a:p>
                      <a:r>
                        <a:rPr kumimoji="0" lang="en-US" sz="1000" kern="1200" baseline="0" dirty="0" smtClean="0">
                          <a:solidFill>
                            <a:schemeClr val="dk1"/>
                          </a:solidFill>
                          <a:latin typeface="+mn-lt"/>
                          <a:ea typeface="+mn-ea"/>
                          <a:cs typeface="+mn-cs"/>
                        </a:rPr>
                        <a:t>It tells us that achievers</a:t>
                      </a:r>
                    </a:p>
                    <a:p>
                      <a:r>
                        <a:rPr kumimoji="0" lang="en-US" sz="1000" kern="1200" baseline="0" dirty="0" smtClean="0">
                          <a:solidFill>
                            <a:schemeClr val="dk1"/>
                          </a:solidFill>
                          <a:latin typeface="+mn-lt"/>
                          <a:ea typeface="+mn-ea"/>
                          <a:cs typeface="+mn-cs"/>
                        </a:rPr>
                        <a:t>will be motivated</a:t>
                      </a:r>
                    </a:p>
                    <a:p>
                      <a:r>
                        <a:rPr kumimoji="0" lang="en-US" sz="1000" kern="1200" baseline="0" dirty="0" smtClean="0">
                          <a:solidFill>
                            <a:schemeClr val="dk1"/>
                          </a:solidFill>
                          <a:latin typeface="+mn-lt"/>
                          <a:ea typeface="+mn-ea"/>
                          <a:cs typeface="+mn-cs"/>
                        </a:rPr>
                        <a:t>by jobs that offer personal</a:t>
                      </a:r>
                    </a:p>
                    <a:p>
                      <a:r>
                        <a:rPr kumimoji="0" lang="en-US" sz="1000" kern="1200" baseline="0" dirty="0" smtClean="0">
                          <a:solidFill>
                            <a:schemeClr val="dk1"/>
                          </a:solidFill>
                          <a:latin typeface="+mn-lt"/>
                          <a:ea typeface="+mn-ea"/>
                          <a:cs typeface="+mn-cs"/>
                        </a:rPr>
                        <a:t>responsibility,</a:t>
                      </a:r>
                    </a:p>
                    <a:p>
                      <a:r>
                        <a:rPr kumimoji="0" lang="en-US" sz="1000" kern="1200" baseline="0" dirty="0" smtClean="0">
                          <a:solidFill>
                            <a:schemeClr val="dk1"/>
                          </a:solidFill>
                          <a:latin typeface="+mn-lt"/>
                          <a:ea typeface="+mn-ea"/>
                          <a:cs typeface="+mn-cs"/>
                        </a:rPr>
                        <a:t>feedback, and moderate</a:t>
                      </a:r>
                    </a:p>
                    <a:p>
                      <a:r>
                        <a:rPr kumimoji="0" lang="en-US" sz="1000" kern="1200" baseline="0" dirty="0" smtClean="0">
                          <a:solidFill>
                            <a:schemeClr val="dk1"/>
                          </a:solidFill>
                          <a:latin typeface="+mn-lt"/>
                          <a:ea typeface="+mn-ea"/>
                          <a:cs typeface="+mn-cs"/>
                        </a:rPr>
                        <a:t>risks.</a:t>
                      </a:r>
                      <a:endParaRPr lang="en-US" sz="1000" dirty="0"/>
                    </a:p>
                  </a:txBody>
                  <a:tcPr/>
                </a:tc>
                <a:tc>
                  <a:txBody>
                    <a:bodyPr/>
                    <a:lstStyle/>
                    <a:p>
                      <a:r>
                        <a:rPr kumimoji="0" lang="en-US" sz="1000" kern="1200" baseline="0" dirty="0" smtClean="0">
                          <a:solidFill>
                            <a:schemeClr val="dk1"/>
                          </a:solidFill>
                          <a:latin typeface="+mn-lt"/>
                          <a:ea typeface="+mn-ea"/>
                          <a:cs typeface="+mn-cs"/>
                        </a:rPr>
                        <a:t>The theory tells us that</a:t>
                      </a:r>
                    </a:p>
                    <a:p>
                      <a:r>
                        <a:rPr kumimoji="0" lang="en-US" sz="1000" kern="1200" baseline="0" dirty="0" smtClean="0">
                          <a:solidFill>
                            <a:schemeClr val="dk1"/>
                          </a:solidFill>
                          <a:latin typeface="+mn-lt"/>
                          <a:ea typeface="+mn-ea"/>
                          <a:cs typeface="+mn-cs"/>
                        </a:rPr>
                        <a:t>high need achievers</a:t>
                      </a:r>
                    </a:p>
                    <a:p>
                      <a:r>
                        <a:rPr kumimoji="0" lang="en-US" sz="1000" kern="1200" baseline="0" dirty="0" smtClean="0">
                          <a:solidFill>
                            <a:schemeClr val="dk1"/>
                          </a:solidFill>
                          <a:latin typeface="+mn-lt"/>
                          <a:ea typeface="+mn-ea"/>
                          <a:cs typeface="+mn-cs"/>
                        </a:rPr>
                        <a:t>do not necessarily</a:t>
                      </a:r>
                    </a:p>
                    <a:p>
                      <a:r>
                        <a:rPr kumimoji="0" lang="en-US" sz="1000" kern="1200" baseline="0" dirty="0" smtClean="0">
                          <a:solidFill>
                            <a:schemeClr val="dk1"/>
                          </a:solidFill>
                          <a:latin typeface="+mn-lt"/>
                          <a:ea typeface="+mn-ea"/>
                          <a:cs typeface="+mn-cs"/>
                        </a:rPr>
                        <a:t>make good managers,</a:t>
                      </a:r>
                    </a:p>
                    <a:p>
                      <a:r>
                        <a:rPr kumimoji="0" lang="en-US" sz="1000" kern="1200" baseline="0" dirty="0" smtClean="0">
                          <a:solidFill>
                            <a:schemeClr val="dk1"/>
                          </a:solidFill>
                          <a:latin typeface="+mn-lt"/>
                          <a:ea typeface="+mn-ea"/>
                          <a:cs typeface="+mn-cs"/>
                        </a:rPr>
                        <a:t>since high achievers</a:t>
                      </a:r>
                    </a:p>
                    <a:p>
                      <a:r>
                        <a:rPr kumimoji="0" lang="en-US" sz="1000" kern="1200" baseline="0" dirty="0" smtClean="0">
                          <a:solidFill>
                            <a:schemeClr val="dk1"/>
                          </a:solidFill>
                          <a:latin typeface="+mn-lt"/>
                          <a:ea typeface="+mn-ea"/>
                          <a:cs typeface="+mn-cs"/>
                        </a:rPr>
                        <a:t>are more interested</a:t>
                      </a:r>
                    </a:p>
                    <a:p>
                      <a:r>
                        <a:rPr kumimoji="0" lang="en-US" sz="1000" kern="1200" baseline="0" dirty="0" smtClean="0">
                          <a:solidFill>
                            <a:schemeClr val="dk1"/>
                          </a:solidFill>
                          <a:latin typeface="+mn-lt"/>
                          <a:ea typeface="+mn-ea"/>
                          <a:cs typeface="+mn-cs"/>
                        </a:rPr>
                        <a:t>in how they do</a:t>
                      </a:r>
                    </a:p>
                    <a:p>
                      <a:r>
                        <a:rPr kumimoji="0" lang="en-US" sz="1000" kern="1200" baseline="0" dirty="0" smtClean="0">
                          <a:solidFill>
                            <a:schemeClr val="dk1"/>
                          </a:solidFill>
                          <a:latin typeface="+mn-lt"/>
                          <a:ea typeface="+mn-ea"/>
                          <a:cs typeface="+mn-cs"/>
                        </a:rPr>
                        <a:t>personally.</a:t>
                      </a:r>
                      <a:endParaRPr lang="en-US" sz="1000" dirty="0"/>
                    </a:p>
                  </a:txBody>
                  <a:tcPr/>
                </a:tc>
              </a:tr>
              <a:tr h="370840">
                <a:tc>
                  <a:txBody>
                    <a:bodyPr/>
                    <a:lstStyle/>
                    <a:p>
                      <a:r>
                        <a:rPr kumimoji="0" lang="en-US" sz="1000" b="1" kern="1200" baseline="0" dirty="0" smtClean="0">
                          <a:solidFill>
                            <a:schemeClr val="dk1"/>
                          </a:solidFill>
                          <a:latin typeface="+mn-lt"/>
                          <a:ea typeface="+mn-ea"/>
                          <a:cs typeface="+mn-cs"/>
                        </a:rPr>
                        <a:t>What empirical</a:t>
                      </a:r>
                    </a:p>
                    <a:p>
                      <a:r>
                        <a:rPr kumimoji="0" lang="en-US" sz="1000" b="1" kern="1200" baseline="0" dirty="0" smtClean="0">
                          <a:solidFill>
                            <a:schemeClr val="dk1"/>
                          </a:solidFill>
                          <a:latin typeface="+mn-lt"/>
                          <a:ea typeface="+mn-ea"/>
                          <a:cs typeface="+mn-cs"/>
                        </a:rPr>
                        <a:t>support/</a:t>
                      </a:r>
                    </a:p>
                    <a:p>
                      <a:r>
                        <a:rPr kumimoji="0" lang="en-US" sz="1000" b="1" kern="1200" baseline="0" dirty="0" smtClean="0">
                          <a:solidFill>
                            <a:schemeClr val="dk1"/>
                          </a:solidFill>
                          <a:latin typeface="+mn-lt"/>
                          <a:ea typeface="+mn-ea"/>
                          <a:cs typeface="+mn-cs"/>
                        </a:rPr>
                        <a:t>criticisms exist?</a:t>
                      </a:r>
                      <a:endParaRPr lang="en-US" sz="1000" dirty="0"/>
                    </a:p>
                  </a:txBody>
                  <a:tcPr/>
                </a:tc>
                <a:tc>
                  <a:txBody>
                    <a:bodyPr/>
                    <a:lstStyle/>
                    <a:p>
                      <a:r>
                        <a:rPr kumimoji="0" lang="en-US" sz="1000" kern="1200" baseline="0" dirty="0" smtClean="0">
                          <a:solidFill>
                            <a:schemeClr val="dk1"/>
                          </a:solidFill>
                          <a:latin typeface="+mn-lt"/>
                          <a:ea typeface="+mn-ea"/>
                          <a:cs typeface="+mn-cs"/>
                        </a:rPr>
                        <a:t>Research does not</a:t>
                      </a:r>
                    </a:p>
                    <a:p>
                      <a:r>
                        <a:rPr kumimoji="0" lang="en-US" sz="1000" kern="1200" baseline="0" dirty="0" smtClean="0">
                          <a:solidFill>
                            <a:schemeClr val="dk1"/>
                          </a:solidFill>
                          <a:latin typeface="+mn-lt"/>
                          <a:ea typeface="+mn-ea"/>
                          <a:cs typeface="+mn-cs"/>
                        </a:rPr>
                        <a:t>generally validate</a:t>
                      </a:r>
                    </a:p>
                    <a:p>
                      <a:r>
                        <a:rPr kumimoji="0" lang="en-US" sz="1000" kern="1200" baseline="0" dirty="0" smtClean="0">
                          <a:solidFill>
                            <a:schemeClr val="dk1"/>
                          </a:solidFill>
                          <a:latin typeface="+mn-lt"/>
                          <a:ea typeface="+mn-ea"/>
                          <a:cs typeface="+mn-cs"/>
                        </a:rPr>
                        <a:t>the theory. In particular,</a:t>
                      </a:r>
                    </a:p>
                    <a:p>
                      <a:r>
                        <a:rPr kumimoji="0" lang="en-US" sz="1000" kern="1200" baseline="0" dirty="0" smtClean="0">
                          <a:solidFill>
                            <a:schemeClr val="dk1"/>
                          </a:solidFill>
                          <a:latin typeface="+mn-lt"/>
                          <a:ea typeface="+mn-ea"/>
                          <a:cs typeface="+mn-cs"/>
                        </a:rPr>
                        <a:t>there is little</a:t>
                      </a:r>
                    </a:p>
                    <a:p>
                      <a:r>
                        <a:rPr kumimoji="0" lang="en-US" sz="1000" kern="1200" baseline="0" dirty="0" smtClean="0">
                          <a:solidFill>
                            <a:schemeClr val="dk1"/>
                          </a:solidFill>
                          <a:latin typeface="+mn-lt"/>
                          <a:ea typeface="+mn-ea"/>
                          <a:cs typeface="+mn-cs"/>
                        </a:rPr>
                        <a:t>support for the hierarchical</a:t>
                      </a:r>
                    </a:p>
                    <a:p>
                      <a:r>
                        <a:rPr kumimoji="0" lang="en-US" sz="1000" kern="1200" baseline="0" dirty="0" smtClean="0">
                          <a:solidFill>
                            <a:schemeClr val="dk1"/>
                          </a:solidFill>
                          <a:latin typeface="+mn-lt"/>
                          <a:ea typeface="+mn-ea"/>
                          <a:cs typeface="+mn-cs"/>
                        </a:rPr>
                        <a:t>nature of needs.</a:t>
                      </a:r>
                    </a:p>
                    <a:p>
                      <a:r>
                        <a:rPr kumimoji="0" lang="en-US" sz="1000" kern="1200" baseline="0" dirty="0" smtClean="0">
                          <a:solidFill>
                            <a:schemeClr val="dk1"/>
                          </a:solidFill>
                          <a:latin typeface="+mn-lt"/>
                          <a:ea typeface="+mn-ea"/>
                          <a:cs typeface="+mn-cs"/>
                        </a:rPr>
                        <a:t>The theory is criticized</a:t>
                      </a:r>
                    </a:p>
                    <a:p>
                      <a:r>
                        <a:rPr kumimoji="0" lang="en-US" sz="1000" kern="1200" baseline="0" dirty="0" smtClean="0">
                          <a:solidFill>
                            <a:schemeClr val="dk1"/>
                          </a:solidFill>
                          <a:latin typeface="+mn-lt"/>
                          <a:ea typeface="+mn-ea"/>
                          <a:cs typeface="+mn-cs"/>
                        </a:rPr>
                        <a:t>for how data were collected</a:t>
                      </a:r>
                    </a:p>
                    <a:p>
                      <a:r>
                        <a:rPr kumimoji="0" lang="en-US" sz="1000" kern="1200" baseline="0" dirty="0" smtClean="0">
                          <a:solidFill>
                            <a:schemeClr val="dk1"/>
                          </a:solidFill>
                          <a:latin typeface="+mn-lt"/>
                          <a:ea typeface="+mn-ea"/>
                          <a:cs typeface="+mn-cs"/>
                        </a:rPr>
                        <a:t>and interpreted.</a:t>
                      </a:r>
                      <a:endParaRPr lang="en-US" sz="1000" dirty="0"/>
                    </a:p>
                  </a:txBody>
                  <a:tcPr/>
                </a:tc>
                <a:tc>
                  <a:txBody>
                    <a:bodyPr/>
                    <a:lstStyle/>
                    <a:p>
                      <a:r>
                        <a:rPr kumimoji="0" lang="en-US" sz="1000" kern="1200" baseline="0" dirty="0" smtClean="0">
                          <a:solidFill>
                            <a:schemeClr val="dk1"/>
                          </a:solidFill>
                          <a:latin typeface="+mn-lt"/>
                          <a:ea typeface="+mn-ea"/>
                          <a:cs typeface="+mn-cs"/>
                        </a:rPr>
                        <a:t>It is not really a</a:t>
                      </a:r>
                    </a:p>
                    <a:p>
                      <a:r>
                        <a:rPr kumimoji="0" lang="en-US" sz="1000" i="1" kern="1200" baseline="0" dirty="0" smtClean="0">
                          <a:solidFill>
                            <a:schemeClr val="dk1"/>
                          </a:solidFill>
                          <a:latin typeface="+mn-lt"/>
                          <a:ea typeface="+mn-ea"/>
                          <a:cs typeface="+mn-cs"/>
                        </a:rPr>
                        <a:t>theory of motivation:</a:t>
                      </a:r>
                    </a:p>
                    <a:p>
                      <a:r>
                        <a:rPr kumimoji="0" lang="en-US" sz="1000" kern="1200" baseline="0" dirty="0" smtClean="0">
                          <a:solidFill>
                            <a:schemeClr val="dk1"/>
                          </a:solidFill>
                          <a:latin typeface="+mn-lt"/>
                          <a:ea typeface="+mn-ea"/>
                          <a:cs typeface="+mn-cs"/>
                        </a:rPr>
                        <a:t>It assumes</a:t>
                      </a:r>
                    </a:p>
                    <a:p>
                      <a:r>
                        <a:rPr kumimoji="0" lang="en-US" sz="1000" kern="1200" baseline="0" dirty="0" smtClean="0">
                          <a:solidFill>
                            <a:schemeClr val="dk1"/>
                          </a:solidFill>
                          <a:latin typeface="+mn-lt"/>
                          <a:ea typeface="+mn-ea"/>
                          <a:cs typeface="+mn-cs"/>
                        </a:rPr>
                        <a:t>a link between satisfaction</a:t>
                      </a:r>
                    </a:p>
                    <a:p>
                      <a:r>
                        <a:rPr kumimoji="0" lang="en-US" sz="1000" kern="1200" baseline="0" dirty="0" smtClean="0">
                          <a:solidFill>
                            <a:schemeClr val="dk1"/>
                          </a:solidFill>
                          <a:latin typeface="+mn-lt"/>
                          <a:ea typeface="+mn-ea"/>
                          <a:cs typeface="+mn-cs"/>
                        </a:rPr>
                        <a:t>and productivity</a:t>
                      </a:r>
                    </a:p>
                    <a:p>
                      <a:r>
                        <a:rPr kumimoji="0" lang="en-US" sz="1000" kern="1200" baseline="0" dirty="0" smtClean="0">
                          <a:solidFill>
                            <a:schemeClr val="dk1"/>
                          </a:solidFill>
                          <a:latin typeface="+mn-lt"/>
                          <a:ea typeface="+mn-ea"/>
                          <a:cs typeface="+mn-cs"/>
                        </a:rPr>
                        <a:t>that was</a:t>
                      </a:r>
                    </a:p>
                    <a:p>
                      <a:r>
                        <a:rPr kumimoji="0" lang="en-US" sz="1000" kern="1200" baseline="0" dirty="0" smtClean="0">
                          <a:solidFill>
                            <a:schemeClr val="dk1"/>
                          </a:solidFill>
                          <a:latin typeface="+mn-lt"/>
                          <a:ea typeface="+mn-ea"/>
                          <a:cs typeface="+mn-cs"/>
                        </a:rPr>
                        <a:t>not measured</a:t>
                      </a:r>
                    </a:p>
                    <a:p>
                      <a:r>
                        <a:rPr kumimoji="0" lang="en-US" sz="1000" kern="1200" baseline="0" dirty="0" smtClean="0">
                          <a:solidFill>
                            <a:schemeClr val="dk1"/>
                          </a:solidFill>
                          <a:latin typeface="+mn-lt"/>
                          <a:ea typeface="+mn-ea"/>
                          <a:cs typeface="+mn-cs"/>
                        </a:rPr>
                        <a:t>or demonstrated.</a:t>
                      </a:r>
                      <a:endParaRPr lang="en-US" sz="1000" dirty="0"/>
                    </a:p>
                  </a:txBody>
                  <a:tcPr/>
                </a:tc>
                <a:tc>
                  <a:txBody>
                    <a:bodyPr/>
                    <a:lstStyle/>
                    <a:p>
                      <a:r>
                        <a:rPr kumimoji="0" lang="en-US" sz="1000" kern="1200" baseline="0" dirty="0" smtClean="0">
                          <a:solidFill>
                            <a:schemeClr val="dk1"/>
                          </a:solidFill>
                          <a:latin typeface="+mn-lt"/>
                          <a:ea typeface="+mn-ea"/>
                          <a:cs typeface="+mn-cs"/>
                        </a:rPr>
                        <a:t>It ignores situational</a:t>
                      </a:r>
                    </a:p>
                    <a:p>
                      <a:r>
                        <a:rPr kumimoji="0" lang="en-US" sz="1000" kern="1200" baseline="0" dirty="0" smtClean="0">
                          <a:solidFill>
                            <a:schemeClr val="dk1"/>
                          </a:solidFill>
                          <a:latin typeface="+mn-lt"/>
                          <a:ea typeface="+mn-ea"/>
                          <a:cs typeface="+mn-cs"/>
                        </a:rPr>
                        <a:t>variables.</a:t>
                      </a:r>
                      <a:endParaRPr lang="en-US" sz="1000" dirty="0"/>
                    </a:p>
                  </a:txBody>
                  <a:tcPr/>
                </a:tc>
                <a:tc>
                  <a:txBody>
                    <a:bodyPr/>
                    <a:lstStyle/>
                    <a:p>
                      <a:r>
                        <a:rPr kumimoji="0" lang="en-US" sz="1000" kern="1200" baseline="0" dirty="0" smtClean="0">
                          <a:solidFill>
                            <a:schemeClr val="dk1"/>
                          </a:solidFill>
                          <a:latin typeface="+mn-lt"/>
                          <a:ea typeface="+mn-ea"/>
                          <a:cs typeface="+mn-cs"/>
                        </a:rPr>
                        <a:t>It has mixed empirical</a:t>
                      </a:r>
                    </a:p>
                    <a:p>
                      <a:r>
                        <a:rPr kumimoji="0" lang="en-US" sz="1000" kern="1200" baseline="0" dirty="0" smtClean="0">
                          <a:solidFill>
                            <a:schemeClr val="dk1"/>
                          </a:solidFill>
                          <a:latin typeface="+mn-lt"/>
                          <a:ea typeface="+mn-ea"/>
                          <a:cs typeface="+mn-cs"/>
                        </a:rPr>
                        <a:t>support, but the theory</a:t>
                      </a:r>
                    </a:p>
                    <a:p>
                      <a:r>
                        <a:rPr kumimoji="0" lang="en-US" sz="1000" kern="1200" baseline="0" dirty="0" smtClean="0">
                          <a:solidFill>
                            <a:schemeClr val="dk1"/>
                          </a:solidFill>
                          <a:latin typeface="+mn-lt"/>
                          <a:ea typeface="+mn-ea"/>
                          <a:cs typeface="+mn-cs"/>
                        </a:rPr>
                        <a:t>is consistent with</a:t>
                      </a:r>
                    </a:p>
                    <a:p>
                      <a:r>
                        <a:rPr kumimoji="0" lang="en-US" sz="1000" kern="1200" baseline="0" dirty="0" smtClean="0">
                          <a:solidFill>
                            <a:schemeClr val="dk1"/>
                          </a:solidFill>
                          <a:latin typeface="+mn-lt"/>
                          <a:ea typeface="+mn-ea"/>
                          <a:cs typeface="+mn-cs"/>
                        </a:rPr>
                        <a:t>our knowledge of individual</a:t>
                      </a:r>
                    </a:p>
                    <a:p>
                      <a:r>
                        <a:rPr kumimoji="0" lang="en-US" sz="1000" kern="1200" baseline="0" dirty="0" smtClean="0">
                          <a:solidFill>
                            <a:schemeClr val="dk1"/>
                          </a:solidFill>
                          <a:latin typeface="+mn-lt"/>
                          <a:ea typeface="+mn-ea"/>
                          <a:cs typeface="+mn-cs"/>
                        </a:rPr>
                        <a:t>differences</a:t>
                      </a:r>
                    </a:p>
                    <a:p>
                      <a:r>
                        <a:rPr kumimoji="0" lang="en-US" sz="1000" kern="1200" baseline="0" dirty="0" smtClean="0">
                          <a:solidFill>
                            <a:schemeClr val="dk1"/>
                          </a:solidFill>
                          <a:latin typeface="+mn-lt"/>
                          <a:ea typeface="+mn-ea"/>
                          <a:cs typeface="+mn-cs"/>
                        </a:rPr>
                        <a:t>among people. Good</a:t>
                      </a:r>
                    </a:p>
                    <a:p>
                      <a:r>
                        <a:rPr kumimoji="0" lang="en-US" sz="1000" kern="1200" baseline="0" dirty="0" smtClean="0">
                          <a:solidFill>
                            <a:schemeClr val="dk1"/>
                          </a:solidFill>
                          <a:latin typeface="+mn-lt"/>
                          <a:ea typeface="+mn-ea"/>
                          <a:cs typeface="+mn-cs"/>
                        </a:rPr>
                        <a:t>empirical support exists</a:t>
                      </a:r>
                    </a:p>
                    <a:p>
                      <a:r>
                        <a:rPr kumimoji="0" lang="en-US" sz="1000" kern="1200" baseline="0" dirty="0" smtClean="0">
                          <a:solidFill>
                            <a:schemeClr val="dk1"/>
                          </a:solidFill>
                          <a:latin typeface="+mn-lt"/>
                          <a:ea typeface="+mn-ea"/>
                          <a:cs typeface="+mn-cs"/>
                        </a:rPr>
                        <a:t>on needs achievement</a:t>
                      </a:r>
                    </a:p>
                    <a:p>
                      <a:r>
                        <a:rPr kumimoji="0" lang="en-US" sz="1000" kern="1200" baseline="0" dirty="0" smtClean="0">
                          <a:solidFill>
                            <a:schemeClr val="dk1"/>
                          </a:solidFill>
                          <a:latin typeface="+mn-lt"/>
                          <a:ea typeface="+mn-ea"/>
                          <a:cs typeface="+mn-cs"/>
                        </a:rPr>
                        <a:t>in particular.</a:t>
                      </a:r>
                      <a:endParaRPr lang="en-US" sz="1000" dirty="0"/>
                    </a:p>
                  </a:txBody>
                  <a:tcPr/>
                </a:tc>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PROCESS THEORIES OF MOTIVATION</a:t>
            </a:r>
            <a:endParaRPr lang="en-US" dirty="0"/>
          </a:p>
        </p:txBody>
      </p:sp>
      <p:sp>
        <p:nvSpPr>
          <p:cNvPr id="3" name="Content Placeholder 2"/>
          <p:cNvSpPr>
            <a:spLocks noGrp="1"/>
          </p:cNvSpPr>
          <p:nvPr>
            <p:ph sz="quarter" idx="1"/>
          </p:nvPr>
        </p:nvSpPr>
        <p:spPr>
          <a:xfrm>
            <a:off x="0" y="1527048"/>
            <a:ext cx="9144000" cy="5330952"/>
          </a:xfrm>
        </p:spPr>
        <p:txBody>
          <a:bodyPr/>
          <a:lstStyle/>
          <a:p>
            <a:pPr algn="just">
              <a:buNone/>
            </a:pPr>
            <a:r>
              <a:rPr lang="en-US" dirty="0" smtClean="0"/>
              <a:t>	Process theories focus on the broader picture of how someone can set about motivating another individual. Process theories include expectancy theory and goal-setting theory.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p:spPr>
        <p:txBody>
          <a:bodyPr>
            <a:normAutofit fontScale="90000"/>
          </a:bodyPr>
          <a:lstStyle/>
          <a:p>
            <a:r>
              <a:rPr lang="en-US" dirty="0"/>
              <a:t>What is motivation?</a:t>
            </a:r>
            <a:br>
              <a:rPr lang="en-US" dirty="0"/>
            </a:br>
            <a:endParaRPr lang="en-US" dirty="0"/>
          </a:p>
        </p:txBody>
      </p:sp>
      <p:sp>
        <p:nvSpPr>
          <p:cNvPr id="3" name="Content Placeholder 2"/>
          <p:cNvSpPr>
            <a:spLocks noGrp="1"/>
          </p:cNvSpPr>
          <p:nvPr>
            <p:ph idx="1"/>
          </p:nvPr>
        </p:nvSpPr>
        <p:spPr>
          <a:xfrm>
            <a:off x="0" y="1527048"/>
            <a:ext cx="8656320" cy="5330952"/>
          </a:xfrm>
        </p:spPr>
        <p:txBody>
          <a:bodyPr>
            <a:normAutofit/>
          </a:bodyPr>
          <a:lstStyle/>
          <a:p>
            <a:pPr algn="just">
              <a:buNone/>
            </a:pPr>
            <a:endParaRPr lang="en-US" dirty="0" smtClean="0"/>
          </a:p>
          <a:p>
            <a:pPr algn="just">
              <a:buNone/>
            </a:pPr>
            <a:r>
              <a:rPr lang="en-US" dirty="0" smtClean="0"/>
              <a:t>	The internal and external forces that lead an individual to work toward a goal.</a:t>
            </a:r>
          </a:p>
          <a:p>
            <a:pPr algn="just">
              <a:buNone/>
            </a:pPr>
            <a:endParaRPr lang="en-US" dirty="0" smtClean="0"/>
          </a:p>
          <a:p>
            <a:pPr algn="just">
              <a:buNone/>
            </a:pPr>
            <a:endParaRPr lang="en-US" dirty="0" smtClean="0"/>
          </a:p>
          <a:p>
            <a:pPr algn="just">
              <a:buNone/>
            </a:pPr>
            <a:r>
              <a:rPr lang="en-US" dirty="0" smtClean="0"/>
              <a:t>	Motivation can affect the intensity, direction, and persistence a person shows in working toward a goal.</a:t>
            </a: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Expectancy Theory</a:t>
            </a:r>
            <a:endParaRPr lang="en-US" dirty="0"/>
          </a:p>
        </p:txBody>
      </p:sp>
      <p:sp>
        <p:nvSpPr>
          <p:cNvPr id="3" name="Content Placeholder 2"/>
          <p:cNvSpPr>
            <a:spLocks noGrp="1"/>
          </p:cNvSpPr>
          <p:nvPr>
            <p:ph sz="quarter" idx="1"/>
          </p:nvPr>
        </p:nvSpPr>
        <p:spPr>
          <a:xfrm>
            <a:off x="0" y="1527048"/>
            <a:ext cx="9144000" cy="5330952"/>
          </a:xfrm>
        </p:spPr>
        <p:txBody>
          <a:bodyPr>
            <a:normAutofit/>
          </a:bodyPr>
          <a:lstStyle/>
          <a:p>
            <a:pPr algn="just">
              <a:buNone/>
            </a:pPr>
            <a:r>
              <a:rPr lang="en-US" dirty="0" smtClean="0"/>
              <a:t>	</a:t>
            </a:r>
            <a:endParaRPr lang="en-US" b="1" dirty="0" smtClean="0"/>
          </a:p>
          <a:p>
            <a:pPr algn="just">
              <a:buNone/>
            </a:pPr>
            <a:endParaRPr lang="en-US" b="1" dirty="0" smtClean="0"/>
          </a:p>
          <a:p>
            <a:pPr algn="just">
              <a:buNone/>
            </a:pPr>
            <a:r>
              <a:rPr lang="en-US" dirty="0" smtClean="0"/>
              <a:t>	</a:t>
            </a:r>
          </a:p>
          <a:p>
            <a:pPr algn="just">
              <a:buNone/>
            </a:pPr>
            <a:r>
              <a:rPr lang="en-US" b="1" dirty="0" smtClean="0"/>
              <a:t>	</a:t>
            </a:r>
            <a:endParaRPr lang="en-US" dirty="0"/>
          </a:p>
        </p:txBody>
      </p:sp>
      <p:pic>
        <p:nvPicPr>
          <p:cNvPr id="8194" name="Picture 2" descr="Expectancy Theory of Motiv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362200"/>
            <a:ext cx="6534150" cy="2314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algn="just">
              <a:buNone/>
            </a:pPr>
            <a:r>
              <a:rPr lang="en-US" dirty="0" smtClean="0"/>
              <a:t>	The </a:t>
            </a:r>
            <a:r>
              <a:rPr lang="en-US" dirty="0"/>
              <a:t>theory that individuals are motivated based upon their evaluation of whether their effort will lead to good performance, whether good performance will be followed by a given outcome, and whether that outcome is attractive to them.</a:t>
            </a:r>
          </a:p>
          <a:p>
            <a:pPr algn="just">
              <a:buNone/>
            </a:pPr>
            <a:endParaRPr lang="en-US" dirty="0"/>
          </a:p>
          <a:p>
            <a:pPr algn="just">
              <a:buNone/>
            </a:pPr>
            <a:r>
              <a:rPr lang="en-US" dirty="0"/>
              <a:t>	From a practical perspective, expectancy theory says that an employee will be motivated to exert a high level of effort when he or she believes the following: </a:t>
            </a:r>
          </a:p>
          <a:p>
            <a:pPr algn="just">
              <a:buNone/>
            </a:pPr>
            <a:endParaRPr lang="en-US" dirty="0"/>
          </a:p>
          <a:p>
            <a:pPr algn="just">
              <a:buNone/>
            </a:pPr>
            <a:r>
              <a:rPr lang="en-US" dirty="0"/>
              <a:t>• That the effort will lead to good performance </a:t>
            </a:r>
          </a:p>
          <a:p>
            <a:pPr algn="just">
              <a:buNone/>
            </a:pPr>
            <a:r>
              <a:rPr lang="en-US" dirty="0"/>
              <a:t>• That good performance will lead to organizational rewards, such as a bonus, a salary increase, or a promotion </a:t>
            </a:r>
          </a:p>
          <a:p>
            <a:pPr algn="just">
              <a:buNone/>
            </a:pPr>
            <a:r>
              <a:rPr lang="en-US" dirty="0"/>
              <a:t>• That the rewards will satisfy his or her personal goals</a:t>
            </a:r>
          </a:p>
          <a:p>
            <a:endParaRPr lang="en-US" dirty="0"/>
          </a:p>
        </p:txBody>
      </p:sp>
    </p:spTree>
    <p:extLst>
      <p:ext uri="{BB962C8B-B14F-4D97-AF65-F5344CB8AC3E}">
        <p14:creationId xmlns:p14="http://schemas.microsoft.com/office/powerpoint/2010/main" val="2951128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lgn="just">
              <a:buNone/>
            </a:pPr>
            <a:r>
              <a:rPr lang="en-US" b="1" dirty="0" smtClean="0"/>
              <a:t>Effort-Performance Relationship</a:t>
            </a:r>
            <a:endParaRPr lang="en-US" dirty="0" smtClean="0"/>
          </a:p>
          <a:p>
            <a:r>
              <a:rPr lang="en-US" dirty="0" smtClean="0"/>
              <a:t>The belief that effort is related to performance.</a:t>
            </a:r>
          </a:p>
          <a:p>
            <a:endParaRPr lang="en-US" dirty="0" smtClean="0"/>
          </a:p>
          <a:p>
            <a:pPr>
              <a:buNone/>
            </a:pPr>
            <a:r>
              <a:rPr lang="en-US" dirty="0" smtClean="0"/>
              <a:t>	In general, an employee’s expectancy is influenced by the following:</a:t>
            </a:r>
          </a:p>
          <a:p>
            <a:pPr>
              <a:buNone/>
            </a:pPr>
            <a:endParaRPr lang="en-US" dirty="0" smtClean="0"/>
          </a:p>
          <a:p>
            <a:r>
              <a:rPr lang="en-US" dirty="0" smtClean="0"/>
              <a:t>Self-esteem</a:t>
            </a:r>
          </a:p>
          <a:p>
            <a:r>
              <a:rPr lang="en-US" dirty="0" smtClean="0"/>
              <a:t>Previous success</a:t>
            </a:r>
          </a:p>
          <a:p>
            <a:r>
              <a:rPr lang="en-US" dirty="0" smtClean="0"/>
              <a:t>Help from supervisors and subordinates</a:t>
            </a:r>
          </a:p>
          <a:p>
            <a:r>
              <a:rPr lang="en-US" dirty="0" smtClean="0"/>
              <a:t>Information</a:t>
            </a:r>
          </a:p>
          <a:p>
            <a:r>
              <a:rPr lang="en-US" dirty="0" smtClean="0"/>
              <a:t>Proper materials and equipment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a:xfrm>
            <a:off x="0" y="1527048"/>
            <a:ext cx="9144000" cy="5178552"/>
          </a:xfrm>
        </p:spPr>
        <p:txBody>
          <a:bodyPr>
            <a:normAutofit fontScale="85000" lnSpcReduction="10000"/>
          </a:bodyPr>
          <a:lstStyle/>
          <a:p>
            <a:r>
              <a:rPr lang="en-US" b="1" dirty="0" smtClean="0"/>
              <a:t>Performance-Rewards Relationship</a:t>
            </a:r>
          </a:p>
          <a:p>
            <a:pPr algn="just">
              <a:buNone/>
            </a:pPr>
            <a:r>
              <a:rPr lang="en-US" dirty="0" smtClean="0"/>
              <a:t>	The performance-rewards relationship is commonly called instrumentality. It refers to the individual’s perception of whether performing at a particular level will lead to the attainment of a desired outcome.</a:t>
            </a:r>
          </a:p>
          <a:p>
            <a:endParaRPr lang="en-US" b="1" dirty="0" smtClean="0"/>
          </a:p>
          <a:p>
            <a:endParaRPr lang="en-US" b="1" dirty="0" smtClean="0"/>
          </a:p>
          <a:p>
            <a:r>
              <a:rPr lang="en-US" b="1" dirty="0" smtClean="0"/>
              <a:t>Rewards–Personal Goals Relationship</a:t>
            </a:r>
          </a:p>
          <a:p>
            <a:pPr algn="just">
              <a:buNone/>
            </a:pPr>
            <a:r>
              <a:rPr lang="en-US" dirty="0" smtClean="0"/>
              <a:t>	The rewards–personal goals relationship is commonly called valence. It refers to the degree to which organizational rewards satisfy an individual’s personal goals or needs and the attractiveness of those potential rewards for the individual.</a:t>
            </a:r>
          </a:p>
          <a:p>
            <a:pPr algn="just">
              <a:buNone/>
            </a:pPr>
            <a:endParaRPr lang="en-US" dirty="0" smtClean="0"/>
          </a:p>
          <a:p>
            <a:pPr algn="just">
              <a:buNone/>
            </a:pPr>
            <a:r>
              <a:rPr lang="en-US" b="1" dirty="0" smtClean="0"/>
              <a:t>	Steps to Increasing Motivation, Using Expectancy Theory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Goal-Setting Theory</a:t>
            </a:r>
            <a:endParaRPr lang="en-US" dirty="0"/>
          </a:p>
        </p:txBody>
      </p:sp>
      <p:sp>
        <p:nvSpPr>
          <p:cNvPr id="3" name="Content Placeholder 2"/>
          <p:cNvSpPr>
            <a:spLocks noGrp="1"/>
          </p:cNvSpPr>
          <p:nvPr>
            <p:ph sz="quarter" idx="1"/>
          </p:nvPr>
        </p:nvSpPr>
        <p:spPr>
          <a:xfrm>
            <a:off x="0" y="1527048"/>
            <a:ext cx="9144000" cy="5330952"/>
          </a:xfrm>
        </p:spPr>
        <p:txBody>
          <a:bodyPr>
            <a:normAutofit fontScale="62500" lnSpcReduction="20000"/>
          </a:bodyPr>
          <a:lstStyle/>
          <a:p>
            <a:pPr algn="just">
              <a:buNone/>
            </a:pPr>
            <a:r>
              <a:rPr lang="en-US" dirty="0" smtClean="0"/>
              <a:t>	You have heard the phrase a number of times: “Just do your best. That’s all anyone can ask.” But what does “do your best” mean? Do we ever know if we have achieved that vague goal? Might you have done better in your high school English class if your parents had said, “You should strive for 75 percent or higher on all your work in English” instead of “do your best”?</a:t>
            </a:r>
          </a:p>
          <a:p>
            <a:pPr algn="just">
              <a:buNone/>
            </a:pPr>
            <a:endParaRPr lang="en-US" dirty="0" smtClean="0"/>
          </a:p>
          <a:p>
            <a:pPr algn="just">
              <a:buNone/>
            </a:pPr>
            <a:r>
              <a:rPr lang="en-US" b="1" dirty="0" smtClean="0"/>
              <a:t>How Does Goal Setting Motivate?</a:t>
            </a:r>
          </a:p>
          <a:p>
            <a:pPr algn="just">
              <a:buNone/>
            </a:pPr>
            <a:r>
              <a:rPr lang="en-US" i="1" dirty="0" smtClean="0"/>
              <a:t>Goals direct attention</a:t>
            </a:r>
          </a:p>
          <a:p>
            <a:pPr algn="just">
              <a:buNone/>
            </a:pPr>
            <a:r>
              <a:rPr lang="en-US" i="1" dirty="0" smtClean="0"/>
              <a:t>Goals regulate effort</a:t>
            </a:r>
          </a:p>
          <a:p>
            <a:pPr algn="just">
              <a:buNone/>
            </a:pPr>
            <a:r>
              <a:rPr lang="en-US" i="1" dirty="0" smtClean="0"/>
              <a:t>Goals increase persistence</a:t>
            </a:r>
          </a:p>
          <a:p>
            <a:pPr algn="just">
              <a:buNone/>
            </a:pPr>
            <a:r>
              <a:rPr lang="en-US" i="1" dirty="0" smtClean="0"/>
              <a:t>Goals encourage the development of strategies and action plans</a:t>
            </a:r>
          </a:p>
          <a:p>
            <a:pPr algn="just">
              <a:buNone/>
            </a:pPr>
            <a:endParaRPr lang="en-US" i="1" dirty="0" smtClean="0"/>
          </a:p>
          <a:p>
            <a:pPr algn="just">
              <a:buNone/>
            </a:pPr>
            <a:r>
              <a:rPr lang="en-US" dirty="0" smtClean="0"/>
              <a:t>In order for goals to be effective, they should be “SMART.” </a:t>
            </a:r>
          </a:p>
          <a:p>
            <a:pPr algn="just">
              <a:buNone/>
            </a:pPr>
            <a:endParaRPr lang="en-US" dirty="0" smtClean="0"/>
          </a:p>
          <a:p>
            <a:pPr algn="just">
              <a:buNone/>
            </a:pPr>
            <a:r>
              <a:rPr lang="en-US" dirty="0" smtClean="0"/>
              <a:t>SMART stands for;</a:t>
            </a:r>
          </a:p>
          <a:p>
            <a:pPr algn="just">
              <a:buNone/>
            </a:pPr>
            <a:endParaRPr lang="en-US" dirty="0" smtClean="0"/>
          </a:p>
          <a:p>
            <a:r>
              <a:rPr lang="en-US" dirty="0" smtClean="0"/>
              <a:t>Specific</a:t>
            </a:r>
          </a:p>
          <a:p>
            <a:r>
              <a:rPr lang="en-US" dirty="0" smtClean="0"/>
              <a:t>Measurable</a:t>
            </a:r>
          </a:p>
          <a:p>
            <a:r>
              <a:rPr lang="en-US" dirty="0" smtClean="0"/>
              <a:t>Attainable</a:t>
            </a:r>
          </a:p>
          <a:p>
            <a:r>
              <a:rPr lang="en-US" dirty="0" smtClean="0"/>
              <a:t>Results-oriented</a:t>
            </a:r>
          </a:p>
          <a:p>
            <a:r>
              <a:rPr lang="en-US" dirty="0" smtClean="0"/>
              <a:t>Time-bound</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ow to Set Goal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1625" y="1552615"/>
            <a:ext cx="8504238" cy="452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495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527048"/>
            <a:ext cx="8991600" cy="5102352"/>
          </a:xfrm>
        </p:spPr>
        <p:txBody>
          <a:bodyPr>
            <a:normAutofit fontScale="77500" lnSpcReduction="20000"/>
          </a:bodyPr>
          <a:lstStyle/>
          <a:p>
            <a:r>
              <a:rPr lang="en-US" b="1" dirty="0" smtClean="0"/>
              <a:t>Contingency Factors in Goal Setting</a:t>
            </a:r>
          </a:p>
          <a:p>
            <a:endParaRPr lang="en-US" b="1" dirty="0" smtClean="0"/>
          </a:p>
          <a:p>
            <a:pPr algn="just">
              <a:buNone/>
            </a:pPr>
            <a:r>
              <a:rPr lang="en-US" dirty="0" smtClean="0"/>
              <a:t>	Feedback is one of the most important factors that influences the relationship between goals and performance. Recent research suggests that when individuals receive negative feedback, they lower their goals, and when they receive positive feedback, they raise their goals. </a:t>
            </a:r>
          </a:p>
          <a:p>
            <a:pPr algn="just">
              <a:buNone/>
            </a:pPr>
            <a:endParaRPr lang="en-US" dirty="0" smtClean="0"/>
          </a:p>
          <a:p>
            <a:pPr algn="just">
              <a:buNone/>
            </a:pPr>
            <a:r>
              <a:rPr lang="en-US" dirty="0" smtClean="0"/>
              <a:t>	In addition to feedback, four other factors have been found to influence the goals-performance relationship. These are goal commitment, adequate self-efficacy, task characteristics, and national culture</a:t>
            </a:r>
            <a:r>
              <a:rPr lang="en-US" dirty="0" smtClean="0"/>
              <a:t>.</a:t>
            </a:r>
          </a:p>
          <a:p>
            <a:pPr algn="just">
              <a:buNone/>
            </a:pPr>
            <a:endParaRPr lang="en-US" dirty="0"/>
          </a:p>
          <a:p>
            <a:pPr algn="just">
              <a:buNone/>
            </a:pPr>
            <a:r>
              <a:rPr lang="en-US" dirty="0"/>
              <a:t>	Self-efficacy may explain how feedback affects goal </a:t>
            </a:r>
            <a:r>
              <a:rPr lang="en-US" dirty="0" err="1"/>
              <a:t>behaviour</a:t>
            </a:r>
            <a:r>
              <a:rPr lang="en-US" dirty="0"/>
              <a:t>. </a:t>
            </a:r>
            <a:r>
              <a:rPr lang="en-US" b="1" dirty="0"/>
              <a:t>Self-efficacy refers </a:t>
            </a:r>
            <a:r>
              <a:rPr lang="en-US" dirty="0"/>
              <a:t>to an individual’s belief that he or she is capable of performing a task. The higher your self-efficacy, the more confidence you have in your ability to succeed in a task.</a:t>
            </a:r>
          </a:p>
          <a:p>
            <a:pPr algn="just">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0" y="1527048"/>
            <a:ext cx="9144000" cy="5330952"/>
          </a:xfrm>
        </p:spPr>
        <p:txBody>
          <a:bodyPr/>
          <a:lstStyle/>
          <a:p>
            <a:r>
              <a:rPr lang="en-US" smtClean="0"/>
              <a:t>Question Hour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6" name="Picture 4" descr="How to increase Organisational Growth by Employee Motivatio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89744" y="1527175"/>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82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Douglas McGregor</a:t>
            </a:r>
            <a:endParaRPr lang="en-US" dirty="0"/>
          </a:p>
        </p:txBody>
      </p:sp>
      <p:sp>
        <p:nvSpPr>
          <p:cNvPr id="3" name="Content Placeholder 2"/>
          <p:cNvSpPr>
            <a:spLocks noGrp="1"/>
          </p:cNvSpPr>
          <p:nvPr>
            <p:ph idx="1"/>
          </p:nvPr>
        </p:nvSpPr>
        <p:spPr>
          <a:xfrm>
            <a:off x="301752" y="1527048"/>
            <a:ext cx="8503920" cy="5330952"/>
          </a:xfrm>
        </p:spPr>
        <p:txBody>
          <a:bodyPr>
            <a:normAutofit/>
          </a:bodyPr>
          <a:lstStyle/>
          <a:p>
            <a:pPr algn="just">
              <a:buNone/>
            </a:pPr>
            <a:r>
              <a:rPr lang="en-US" dirty="0" smtClean="0"/>
              <a:t>	</a:t>
            </a:r>
            <a:endParaRPr lang="en-US" b="1" u="sng" dirty="0" smtClean="0"/>
          </a:p>
          <a:p>
            <a:pPr algn="just">
              <a:buNone/>
            </a:pPr>
            <a:r>
              <a:rPr lang="en-US" b="1" dirty="0" smtClean="0"/>
              <a:t>Theory X</a:t>
            </a:r>
          </a:p>
          <a:p>
            <a:pPr algn="just">
              <a:buNone/>
            </a:pPr>
            <a:r>
              <a:rPr lang="en-US" dirty="0" smtClean="0"/>
              <a:t>	The assumption that employees dislike work, will attempt to avoid it, and must be coerced, controlled, or threatened with punishment to achieve goals.</a:t>
            </a:r>
          </a:p>
          <a:p>
            <a:pPr algn="just">
              <a:buNone/>
            </a:pPr>
            <a:endParaRPr lang="en-US" dirty="0" smtClean="0"/>
          </a:p>
          <a:p>
            <a:pPr algn="just">
              <a:buNone/>
            </a:pPr>
            <a:r>
              <a:rPr lang="en-US" b="1" dirty="0" smtClean="0"/>
              <a:t>Theory Y</a:t>
            </a:r>
          </a:p>
          <a:p>
            <a:pPr algn="just">
              <a:buNone/>
            </a:pPr>
            <a:r>
              <a:rPr lang="en-US" dirty="0" smtClean="0"/>
              <a:t>	The assumption that employees like work, are creative, seek responsibility, and will exercise self-direction and self-control if they are committed to the objectives.</a:t>
            </a:r>
          </a:p>
          <a:p>
            <a:pPr algn="just">
              <a:buNone/>
            </a:pPr>
            <a:endParaRPr lang="en-US" dirty="0" smtClean="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Mc Gregor's Theory X And Y - Lessons - Blendspac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19818" y="1527175"/>
            <a:ext cx="666785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76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85000" lnSpcReduction="20000"/>
          </a:bodyPr>
          <a:lstStyle/>
          <a:p>
            <a:pPr algn="just">
              <a:buNone/>
            </a:pPr>
            <a:r>
              <a:rPr lang="en-US" b="1" u="sng" dirty="0"/>
              <a:t>Criticisms?</a:t>
            </a:r>
          </a:p>
          <a:p>
            <a:pPr algn="just">
              <a:buNone/>
            </a:pPr>
            <a:endParaRPr lang="en-US" b="1" u="sng" dirty="0"/>
          </a:p>
          <a:p>
            <a:pPr algn="just">
              <a:buNone/>
            </a:pPr>
            <a:r>
              <a:rPr lang="en-US" dirty="0"/>
              <a:t>	What we know is that motivation is the result of the interaction of the individual and the situation.</a:t>
            </a:r>
          </a:p>
          <a:p>
            <a:pPr algn="just">
              <a:buNone/>
            </a:pPr>
            <a:endParaRPr lang="en-US" b="1" u="sng" dirty="0"/>
          </a:p>
          <a:p>
            <a:pPr algn="just">
              <a:buNone/>
            </a:pPr>
            <a:r>
              <a:rPr lang="en-US" dirty="0"/>
              <a:t>	The level of motivation varies both between individuals and within individuals at different times.</a:t>
            </a:r>
          </a:p>
          <a:p>
            <a:pPr algn="just">
              <a:buNone/>
            </a:pPr>
            <a:endParaRPr lang="en-US" b="1" u="sng" dirty="0"/>
          </a:p>
          <a:p>
            <a:pPr algn="just">
              <a:buNone/>
            </a:pPr>
            <a:r>
              <a:rPr lang="en-US" dirty="0"/>
              <a:t>	</a:t>
            </a:r>
            <a:r>
              <a:rPr lang="en-US" dirty="0" smtClean="0"/>
              <a:t>You </a:t>
            </a:r>
            <a:r>
              <a:rPr lang="en-US" dirty="0"/>
              <a:t>may read a thriller at one sitting, yet find it difficult to concentrate on a textbook for more than 20 minutes. It’s not necessarily you—it’s the situation. So as we analyze the concept of motivation, keep in mind that the level of motivation varies both between individuals and within individuals at different times. </a:t>
            </a:r>
            <a:endParaRPr lang="en-US" b="1" u="sng" dirty="0"/>
          </a:p>
          <a:p>
            <a:endParaRPr lang="en-US" dirty="0"/>
          </a:p>
        </p:txBody>
      </p:sp>
    </p:spTree>
    <p:extLst>
      <p:ext uri="{BB962C8B-B14F-4D97-AF65-F5344CB8AC3E}">
        <p14:creationId xmlns:p14="http://schemas.microsoft.com/office/powerpoint/2010/main" val="422351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0" y="1527048"/>
            <a:ext cx="9144000" cy="5330952"/>
          </a:xfrm>
        </p:spPr>
        <p:txBody>
          <a:bodyPr>
            <a:normAutofit fontScale="92500" lnSpcReduction="20000"/>
          </a:bodyPr>
          <a:lstStyle/>
          <a:p>
            <a:pPr algn="just">
              <a:buNone/>
            </a:pPr>
            <a:r>
              <a:rPr lang="en-US" b="1" dirty="0" smtClean="0"/>
              <a:t>Intrinsic motivators</a:t>
            </a:r>
          </a:p>
          <a:p>
            <a:pPr algn="just">
              <a:buNone/>
            </a:pPr>
            <a:r>
              <a:rPr lang="en-US" dirty="0" smtClean="0"/>
              <a:t>	A person’s internal desire to do something, due to such things as interest, challenge, and personal satisfaction.</a:t>
            </a:r>
          </a:p>
          <a:p>
            <a:pPr algn="just">
              <a:buNone/>
            </a:pPr>
            <a:endParaRPr lang="en-US" dirty="0" smtClean="0"/>
          </a:p>
          <a:p>
            <a:pPr algn="just">
              <a:buNone/>
            </a:pPr>
            <a:r>
              <a:rPr lang="en-US" b="1" dirty="0" smtClean="0"/>
              <a:t>Extrinsic motivators</a:t>
            </a:r>
          </a:p>
          <a:p>
            <a:pPr algn="just">
              <a:buNone/>
            </a:pPr>
            <a:r>
              <a:rPr lang="en-US" dirty="0" smtClean="0"/>
              <a:t>	Motivation that comes from outside the person and includes such things as pay, bonuses, and other tangible rewards</a:t>
            </a:r>
            <a:r>
              <a:rPr lang="en-US" dirty="0" smtClean="0"/>
              <a:t>.</a:t>
            </a:r>
          </a:p>
          <a:p>
            <a:pPr algn="just">
              <a:buNone/>
            </a:pPr>
            <a:endParaRPr lang="en-US" dirty="0" smtClean="0"/>
          </a:p>
          <a:p>
            <a:pPr algn="just">
              <a:buNone/>
            </a:pPr>
            <a:r>
              <a:rPr lang="en-US" dirty="0" smtClean="0"/>
              <a:t>	Are </a:t>
            </a:r>
            <a:r>
              <a:rPr lang="en-US" dirty="0"/>
              <a:t>individuals mainly intrinsically or extrinsically motivated</a:t>
            </a:r>
            <a:r>
              <a:rPr lang="en-US" dirty="0" smtClean="0"/>
              <a:t>?</a:t>
            </a:r>
          </a:p>
          <a:p>
            <a:pPr algn="just">
              <a:buNone/>
            </a:pPr>
            <a:endParaRPr lang="en-US" b="1" dirty="0" smtClean="0"/>
          </a:p>
          <a:p>
            <a:pPr algn="just">
              <a:buNone/>
            </a:pPr>
            <a:r>
              <a:rPr lang="en-US" dirty="0" smtClean="0"/>
              <a:t>	Theory X suggests that people are almost exclusively driven by extrinsic motivators. However, Theory Y suggests that people are more intrinsically motivated.</a:t>
            </a:r>
            <a:endParaRPr lang="en-US" b="1" dirty="0" smtClean="0"/>
          </a:p>
          <a:p>
            <a:pPr>
              <a:buNone/>
            </a:pPr>
            <a:endParaRPr lang="en-US" b="1" dirty="0" smtClean="0"/>
          </a:p>
          <a:p>
            <a:pPr>
              <a:buNone/>
            </a:pPr>
            <a:endParaRPr lang="en-US" dirty="0" smtClean="0"/>
          </a:p>
          <a:p>
            <a:pPr>
              <a:buNone/>
            </a:pPr>
            <a:endParaRPr lang="en-US" dirty="0" smtClean="0"/>
          </a:p>
          <a:p>
            <a:pPr>
              <a:buNone/>
            </a:pP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NEEDS THEORIES OF MOTIVATION</a:t>
            </a:r>
            <a:endParaRPr lang="en-US" dirty="0"/>
          </a:p>
        </p:txBody>
      </p:sp>
      <p:sp>
        <p:nvSpPr>
          <p:cNvPr id="3" name="Content Placeholder 2"/>
          <p:cNvSpPr>
            <a:spLocks noGrp="1"/>
          </p:cNvSpPr>
          <p:nvPr>
            <p:ph idx="1"/>
          </p:nvPr>
        </p:nvSpPr>
        <p:spPr>
          <a:xfrm>
            <a:off x="0" y="1527048"/>
            <a:ext cx="8805672" cy="5330952"/>
          </a:xfrm>
        </p:spPr>
        <p:txBody>
          <a:bodyPr>
            <a:normAutofit/>
          </a:bodyPr>
          <a:lstStyle/>
          <a:p>
            <a:pPr algn="just">
              <a:buNone/>
            </a:pPr>
            <a:endParaRPr lang="en-US" dirty="0" smtClean="0"/>
          </a:p>
          <a:p>
            <a:pPr algn="just">
              <a:buNone/>
            </a:pPr>
            <a:r>
              <a:rPr lang="en-US" i="1" dirty="0" smtClean="0"/>
              <a:t>	</a:t>
            </a:r>
            <a:r>
              <a:rPr lang="en-US" dirty="0" smtClean="0"/>
              <a:t>Needs theories describe the types of needs that must be met in order </a:t>
            </a:r>
            <a:r>
              <a:rPr lang="en-US" i="1" dirty="0" smtClean="0"/>
              <a:t>to </a:t>
            </a:r>
            <a:r>
              <a:rPr lang="en-US" dirty="0" smtClean="0"/>
              <a:t>motivate individuals. There are a variety of needs theories, including Maslow’s hierarchy</a:t>
            </a:r>
          </a:p>
          <a:p>
            <a:pPr algn="just">
              <a:buNone/>
            </a:pPr>
            <a:r>
              <a:rPr lang="en-US" dirty="0" smtClean="0"/>
              <a:t>  	of needs, </a:t>
            </a:r>
            <a:r>
              <a:rPr lang="en-US" dirty="0" err="1" smtClean="0"/>
              <a:t>Alderfer’s</a:t>
            </a:r>
            <a:r>
              <a:rPr lang="en-US" dirty="0" smtClean="0"/>
              <a:t> ERG theory, McClelland’s theory of needs, and Herzberg’s motivation-hygiene theory (sometimes called the </a:t>
            </a:r>
            <a:r>
              <a:rPr lang="en-US" i="1" dirty="0" smtClean="0"/>
              <a:t>two-factor theory).</a:t>
            </a:r>
            <a:endParaRPr lang="en-US" dirty="0" smtClean="0"/>
          </a:p>
          <a:p>
            <a:pPr algn="just">
              <a:buNone/>
            </a:pPr>
            <a:endParaRPr lang="en-US" dirty="0" smtClean="0"/>
          </a:p>
        </p:txBody>
      </p:sp>
    </p:spTree>
  </p:cSld>
  <p:clrMapOvr>
    <a:masterClrMapping/>
  </p:clrMapOvr>
  <p:transition spd="slow">
    <p:wedge/>
    <p:sndAc>
      <p:stSnd>
        <p:snd r:embed="rId2" name="bomb.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
            </a:r>
            <a:br>
              <a:rPr lang="en-US" b="1" u="sng" dirty="0" smtClean="0"/>
            </a:br>
            <a:r>
              <a:rPr lang="en-US" b="1" u="sng" dirty="0" smtClean="0"/>
              <a:t>Maslow’s </a:t>
            </a:r>
            <a:r>
              <a:rPr lang="en-US" b="1" u="sng" dirty="0"/>
              <a:t>Hierarchy of Needs Theory</a:t>
            </a:r>
            <a:br>
              <a:rPr lang="en-US" b="1" u="sng" dirty="0"/>
            </a:br>
            <a:endParaRPr lang="en-US" dirty="0"/>
          </a:p>
        </p:txBody>
      </p:sp>
      <p:sp>
        <p:nvSpPr>
          <p:cNvPr id="3" name="Content Placeholder 2"/>
          <p:cNvSpPr>
            <a:spLocks noGrp="1"/>
          </p:cNvSpPr>
          <p:nvPr>
            <p:ph sz="quarter" idx="1"/>
          </p:nvPr>
        </p:nvSpPr>
        <p:spPr>
          <a:xfrm>
            <a:off x="301752" y="1527048"/>
            <a:ext cx="8503920" cy="5178552"/>
          </a:xfrm>
        </p:spPr>
        <p:txBody>
          <a:bodyPr>
            <a:normAutofit/>
          </a:bodyPr>
          <a:lstStyle/>
          <a:p>
            <a:pPr>
              <a:buNone/>
            </a:pPr>
            <a:r>
              <a:rPr lang="en-US" b="1" dirty="0" smtClean="0"/>
              <a:t>	</a:t>
            </a:r>
            <a:r>
              <a:rPr lang="en-US" i="1" dirty="0" smtClean="0"/>
              <a:t>Physiological</a:t>
            </a:r>
            <a:endParaRPr lang="en-US" i="1" dirty="0" smtClean="0"/>
          </a:p>
          <a:p>
            <a:pPr>
              <a:buNone/>
            </a:pPr>
            <a:endParaRPr lang="en-US" i="1" dirty="0" smtClean="0"/>
          </a:p>
          <a:p>
            <a:r>
              <a:rPr lang="en-US" i="1" dirty="0" smtClean="0"/>
              <a:t>Safety</a:t>
            </a:r>
          </a:p>
          <a:p>
            <a:pPr>
              <a:buNone/>
            </a:pPr>
            <a:endParaRPr lang="en-US" i="1" dirty="0" smtClean="0"/>
          </a:p>
          <a:p>
            <a:r>
              <a:rPr lang="en-US" i="1" dirty="0" smtClean="0"/>
              <a:t>Social</a:t>
            </a:r>
          </a:p>
          <a:p>
            <a:pPr>
              <a:buNone/>
            </a:pPr>
            <a:endParaRPr lang="en-US" i="1" dirty="0" smtClean="0"/>
          </a:p>
          <a:p>
            <a:r>
              <a:rPr lang="en-US" i="1" dirty="0" smtClean="0"/>
              <a:t>Esteem</a:t>
            </a:r>
          </a:p>
          <a:p>
            <a:pPr>
              <a:buNone/>
            </a:pPr>
            <a:endParaRPr lang="en-US" i="1" dirty="0" smtClean="0"/>
          </a:p>
          <a:p>
            <a:r>
              <a:rPr lang="en-US" i="1" dirty="0" smtClean="0"/>
              <a:t>Self-actualization</a:t>
            </a:r>
            <a:endParaRPr lang="en-US" dirty="0"/>
          </a:p>
        </p:txBody>
      </p:sp>
    </p:spTree>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1609</TotalTime>
  <Words>623</Words>
  <Application>Microsoft Office PowerPoint</Application>
  <PresentationFormat>On-screen Show (4:3)</PresentationFormat>
  <Paragraphs>244</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Georgia</vt:lpstr>
      <vt:lpstr>Wingdings</vt:lpstr>
      <vt:lpstr>Wingdings 2</vt:lpstr>
      <vt:lpstr>Civic</vt:lpstr>
      <vt:lpstr>Motivation in Organization</vt:lpstr>
      <vt:lpstr>What is motivation? </vt:lpstr>
      <vt:lpstr>PowerPoint Presentation</vt:lpstr>
      <vt:lpstr>Douglas McGregor</vt:lpstr>
      <vt:lpstr>PowerPoint Presentation</vt:lpstr>
      <vt:lpstr>PowerPoint Presentation</vt:lpstr>
      <vt:lpstr> </vt:lpstr>
      <vt:lpstr>NEEDS THEORIES OF MOTIVATION</vt:lpstr>
      <vt:lpstr> Maslow’s Hierarchy of Needs Theory </vt:lpstr>
      <vt:lpstr>PowerPoint Presentation</vt:lpstr>
      <vt:lpstr>ERG Theory</vt:lpstr>
      <vt:lpstr>PowerPoint Presentation</vt:lpstr>
      <vt:lpstr>McClelland’s Theory of Needs </vt:lpstr>
      <vt:lpstr>PowerPoint Presentation</vt:lpstr>
      <vt:lpstr>Motivation-Hygiene Theory</vt:lpstr>
      <vt:lpstr>PowerPoint Presentation</vt:lpstr>
      <vt:lpstr>PowerPoint Presentation</vt:lpstr>
      <vt:lpstr>Summarizing Needs Theories</vt:lpstr>
      <vt:lpstr>PROCESS THEORIES OF MOTIVATION</vt:lpstr>
      <vt:lpstr>Expectancy Theory</vt:lpstr>
      <vt:lpstr>PowerPoint Presentation</vt:lpstr>
      <vt:lpstr>PowerPoint Presentation</vt:lpstr>
      <vt:lpstr>PowerPoint Presentation</vt:lpstr>
      <vt:lpstr>Goal-Setting Theory</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Continued…..</dc:title>
  <dc:creator>User</dc:creator>
  <cp:lastModifiedBy>Nurul Momen</cp:lastModifiedBy>
  <cp:revision>50</cp:revision>
  <dcterms:created xsi:type="dcterms:W3CDTF">2014-05-16T11:04:32Z</dcterms:created>
  <dcterms:modified xsi:type="dcterms:W3CDTF">2023-02-04T14:43:33Z</dcterms:modified>
</cp:coreProperties>
</file>