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 id="265" r:id="rId3"/>
    <p:sldId id="272" r:id="rId4"/>
    <p:sldId id="266" r:id="rId5"/>
    <p:sldId id="267" r:id="rId6"/>
    <p:sldId id="268" r:id="rId7"/>
    <p:sldId id="257" r:id="rId8"/>
    <p:sldId id="275" r:id="rId9"/>
    <p:sldId id="271" r:id="rId10"/>
    <p:sldId id="270" r:id="rId11"/>
    <p:sldId id="274" r:id="rId12"/>
    <p:sldId id="258" r:id="rId13"/>
    <p:sldId id="273" r:id="rId14"/>
    <p:sldId id="259" r:id="rId15"/>
    <p:sldId id="260" r:id="rId16"/>
    <p:sldId id="26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1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0CBF574-D31E-458D-951A-D272BE2805C8}" type="datetimeFigureOut">
              <a:rPr lang="en-US" smtClean="0"/>
              <a:pPr/>
              <a:t>1/24/2023</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0154E5D-AA96-4BD6-903E-55C7981201E1}"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CBF574-D31E-458D-951A-D272BE2805C8}" type="datetimeFigureOut">
              <a:rPr lang="en-US" smtClean="0"/>
              <a:pPr/>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154E5D-AA96-4BD6-903E-55C7981201E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40154E5D-AA96-4BD6-903E-55C7981201E1}"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CBF574-D31E-458D-951A-D272BE2805C8}" type="datetimeFigureOut">
              <a:rPr lang="en-US" smtClean="0"/>
              <a:pPr/>
              <a:t>1/24/2023</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0CBF574-D31E-458D-951A-D272BE2805C8}" type="datetimeFigureOut">
              <a:rPr lang="en-US" smtClean="0"/>
              <a:pPr/>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40154E5D-AA96-4BD6-903E-55C7981201E1}"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00CBF574-D31E-458D-951A-D272BE2805C8}" type="datetimeFigureOut">
              <a:rPr lang="en-US" smtClean="0"/>
              <a:pPr/>
              <a:t>1/24/2023</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0154E5D-AA96-4BD6-903E-55C7981201E1}"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00CBF574-D31E-458D-951A-D272BE2805C8}" type="datetimeFigureOut">
              <a:rPr lang="en-US" smtClean="0"/>
              <a:pPr/>
              <a:t>1/24/2023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154E5D-AA96-4BD6-903E-55C7981201E1}"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0CBF574-D31E-458D-951A-D272BE2805C8}" type="datetimeFigureOut">
              <a:rPr lang="en-US" smtClean="0"/>
              <a:pPr/>
              <a:t>1/24/2023</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40154E5D-AA96-4BD6-903E-55C7981201E1}"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0CBF574-D31E-458D-951A-D272BE2805C8}" type="datetimeFigureOut">
              <a:rPr lang="en-US" smtClean="0"/>
              <a:pPr/>
              <a:t>1/24/2023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40154E5D-AA96-4BD6-903E-55C7981201E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00CBF574-D31E-458D-951A-D272BE2805C8}" type="datetimeFigureOut">
              <a:rPr lang="en-US" smtClean="0"/>
              <a:pPr/>
              <a:t>1/24/2023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0154E5D-AA96-4BD6-903E-55C7981201E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0154E5D-AA96-4BD6-903E-55C7981201E1}"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0CBF574-D31E-458D-951A-D272BE2805C8}" type="datetimeFigureOut">
              <a:rPr lang="en-US" smtClean="0"/>
              <a:pPr/>
              <a:t>1/24/2023</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40154E5D-AA96-4BD6-903E-55C7981201E1}"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0CBF574-D31E-458D-951A-D272BE2805C8}" type="datetimeFigureOut">
              <a:rPr lang="en-US" smtClean="0"/>
              <a:pPr/>
              <a:t>1/24/2023</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0CBF574-D31E-458D-951A-D272BE2805C8}" type="datetimeFigureOut">
              <a:rPr lang="en-US" smtClean="0"/>
              <a:pPr/>
              <a:t>1/24/2023</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0154E5D-AA96-4BD6-903E-55C7981201E1}"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28601"/>
            <a:ext cx="9144000" cy="1981199"/>
          </a:xfrm>
        </p:spPr>
        <p:txBody>
          <a:bodyPr>
            <a:normAutofit/>
          </a:bodyPr>
          <a:lstStyle/>
          <a:p>
            <a:r>
              <a:rPr lang="en-US" sz="4400" b="1" dirty="0" smtClean="0"/>
              <a:t>Stress at Work</a:t>
            </a:r>
            <a:endParaRPr lang="en-US" sz="4400" dirty="0"/>
          </a:p>
        </p:txBody>
      </p:sp>
      <p:sp>
        <p:nvSpPr>
          <p:cNvPr id="3" name="Subtitle 2"/>
          <p:cNvSpPr>
            <a:spLocks noGrp="1"/>
          </p:cNvSpPr>
          <p:nvPr>
            <p:ph type="subTitle" idx="1"/>
          </p:nvPr>
        </p:nvSpPr>
        <p:spPr>
          <a:xfrm>
            <a:off x="0" y="2209800"/>
            <a:ext cx="9144000" cy="4648200"/>
          </a:xfrm>
        </p:spPr>
        <p:txBody>
          <a:bodyPr>
            <a:normAutofit/>
          </a:bodyPr>
          <a:lstStyle/>
          <a:p>
            <a:endParaRPr lang="en-US" i="1" dirty="0" smtClean="0"/>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122054" y="1527175"/>
            <a:ext cx="6863379" cy="4572000"/>
          </a:xfrm>
        </p:spPr>
      </p:pic>
    </p:spTree>
    <p:extLst>
      <p:ext uri="{BB962C8B-B14F-4D97-AF65-F5344CB8AC3E}">
        <p14:creationId xmlns:p14="http://schemas.microsoft.com/office/powerpoint/2010/main" val="469410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of Stress</a:t>
            </a:r>
            <a:endParaRPr lang="en-US" dirty="0"/>
          </a:p>
        </p:txBody>
      </p:sp>
      <p:pic>
        <p:nvPicPr>
          <p:cNvPr id="4" name="Content Placeholder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1143000" y="1981200"/>
            <a:ext cx="6934200" cy="4267199"/>
          </a:xfrm>
        </p:spPr>
      </p:pic>
    </p:spTree>
    <p:extLst>
      <p:ext uri="{BB962C8B-B14F-4D97-AF65-F5344CB8AC3E}">
        <p14:creationId xmlns:p14="http://schemas.microsoft.com/office/powerpoint/2010/main" val="16651639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Do Individuals Differ in Their Experience of Stress?</a:t>
            </a:r>
            <a:endParaRPr lang="en-US" dirty="0"/>
          </a:p>
        </p:txBody>
      </p:sp>
      <p:sp>
        <p:nvSpPr>
          <p:cNvPr id="3" name="Content Placeholder 2"/>
          <p:cNvSpPr>
            <a:spLocks noGrp="1"/>
          </p:cNvSpPr>
          <p:nvPr>
            <p:ph sz="quarter" idx="1"/>
          </p:nvPr>
        </p:nvSpPr>
        <p:spPr>
          <a:xfrm>
            <a:off x="301752" y="1527048"/>
            <a:ext cx="8503920" cy="5102352"/>
          </a:xfrm>
        </p:spPr>
        <p:txBody>
          <a:bodyPr>
            <a:normAutofit/>
          </a:bodyPr>
          <a:lstStyle/>
          <a:p>
            <a:r>
              <a:rPr lang="en-US" dirty="0" smtClean="0"/>
              <a:t>Perception </a:t>
            </a:r>
          </a:p>
          <a:p>
            <a:endParaRPr lang="en-US" dirty="0" smtClean="0"/>
          </a:p>
          <a:p>
            <a:r>
              <a:rPr lang="en-US" dirty="0" smtClean="0"/>
              <a:t>Job experience</a:t>
            </a:r>
          </a:p>
          <a:p>
            <a:endParaRPr lang="en-US" dirty="0" smtClean="0"/>
          </a:p>
          <a:p>
            <a:r>
              <a:rPr lang="en-US" dirty="0" smtClean="0"/>
              <a:t>Social support</a:t>
            </a:r>
          </a:p>
          <a:p>
            <a:endParaRPr lang="en-US" dirty="0" smtClean="0"/>
          </a:p>
          <a:p>
            <a:r>
              <a:rPr lang="en-US" dirty="0" smtClean="0"/>
              <a:t>Belief in locus of control</a:t>
            </a:r>
          </a:p>
          <a:p>
            <a:endParaRPr lang="en-US" dirty="0" smtClean="0"/>
          </a:p>
          <a:p>
            <a:r>
              <a:rPr lang="en-US" dirty="0" smtClean="0"/>
              <a:t>Hostility</a:t>
            </a:r>
            <a:endParaRPr lang="en-US"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How Do We Manage Stress?</a:t>
            </a:r>
            <a:endParaRPr lang="en-US" dirty="0"/>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828800" y="2057400"/>
            <a:ext cx="5334000" cy="3352799"/>
          </a:xfrm>
        </p:spPr>
      </p:pic>
    </p:spTree>
    <p:extLst>
      <p:ext uri="{BB962C8B-B14F-4D97-AF65-F5344CB8AC3E}">
        <p14:creationId xmlns:p14="http://schemas.microsoft.com/office/powerpoint/2010/main" val="18660148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0"/>
            <a:ext cx="8534400" cy="987552"/>
          </a:xfrm>
        </p:spPr>
        <p:txBody>
          <a:bodyPr>
            <a:noAutofit/>
          </a:bodyPr>
          <a:lstStyle/>
          <a:p>
            <a:r>
              <a:rPr lang="en-US" sz="1800" b="1" dirty="0" smtClean="0"/>
              <a:t/>
            </a:r>
            <a:br>
              <a:rPr lang="en-US" sz="1800" b="1" dirty="0" smtClean="0"/>
            </a:br>
            <a:endParaRPr lang="en-US" sz="1800" dirty="0"/>
          </a:p>
        </p:txBody>
      </p:sp>
      <p:sp>
        <p:nvSpPr>
          <p:cNvPr id="3" name="Content Placeholder 2"/>
          <p:cNvSpPr>
            <a:spLocks noGrp="1"/>
          </p:cNvSpPr>
          <p:nvPr>
            <p:ph sz="quarter" idx="1"/>
          </p:nvPr>
        </p:nvSpPr>
        <p:spPr>
          <a:xfrm>
            <a:off x="0" y="1371600"/>
            <a:ext cx="8991600" cy="5257800"/>
          </a:xfrm>
        </p:spPr>
        <p:txBody>
          <a:bodyPr>
            <a:normAutofit/>
          </a:bodyPr>
          <a:lstStyle/>
          <a:p>
            <a:pPr algn="just">
              <a:buNone/>
            </a:pPr>
            <a:r>
              <a:rPr lang="en-US" b="1" dirty="0" smtClean="0"/>
              <a:t>	</a:t>
            </a:r>
            <a:r>
              <a:rPr lang="en-US" u="sng" dirty="0" smtClean="0"/>
              <a:t>Individual Approaches</a:t>
            </a:r>
          </a:p>
          <a:p>
            <a:pPr algn="just">
              <a:buNone/>
            </a:pPr>
            <a:endParaRPr lang="en-US" dirty="0" smtClean="0"/>
          </a:p>
          <a:p>
            <a:pPr algn="just">
              <a:buNone/>
            </a:pPr>
            <a:r>
              <a:rPr lang="en-US" i="1" dirty="0" smtClean="0"/>
              <a:t>Time management</a:t>
            </a:r>
          </a:p>
          <a:p>
            <a:pPr algn="just">
              <a:buNone/>
            </a:pPr>
            <a:endParaRPr lang="en-US" i="1" dirty="0" smtClean="0"/>
          </a:p>
          <a:p>
            <a:pPr algn="just">
              <a:buNone/>
            </a:pPr>
            <a:r>
              <a:rPr lang="en-US" i="1" dirty="0" smtClean="0"/>
              <a:t>Physical activity</a:t>
            </a:r>
          </a:p>
          <a:p>
            <a:pPr algn="just">
              <a:buNone/>
            </a:pPr>
            <a:endParaRPr lang="en-US" i="1" dirty="0" smtClean="0"/>
          </a:p>
          <a:p>
            <a:pPr algn="just">
              <a:buNone/>
            </a:pPr>
            <a:r>
              <a:rPr lang="en-US" i="1" dirty="0" smtClean="0"/>
              <a:t>Relaxation techniques</a:t>
            </a:r>
          </a:p>
          <a:p>
            <a:pPr algn="just">
              <a:buNone/>
            </a:pPr>
            <a:endParaRPr lang="en-US" i="1" dirty="0" smtClean="0"/>
          </a:p>
          <a:p>
            <a:pPr algn="just">
              <a:buNone/>
            </a:pPr>
            <a:r>
              <a:rPr lang="en-US" i="1" dirty="0" smtClean="0"/>
              <a:t>Building social supports</a:t>
            </a:r>
            <a:endParaRPr lang="en-US"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2400" dirty="0"/>
          </a:p>
        </p:txBody>
      </p:sp>
      <p:sp>
        <p:nvSpPr>
          <p:cNvPr id="3" name="Content Placeholder 2"/>
          <p:cNvSpPr>
            <a:spLocks noGrp="1"/>
          </p:cNvSpPr>
          <p:nvPr>
            <p:ph sz="quarter" idx="1"/>
          </p:nvPr>
        </p:nvSpPr>
        <p:spPr>
          <a:xfrm>
            <a:off x="76200" y="1527048"/>
            <a:ext cx="9067800" cy="5178552"/>
          </a:xfrm>
        </p:spPr>
        <p:txBody>
          <a:bodyPr>
            <a:normAutofit/>
          </a:bodyPr>
          <a:lstStyle/>
          <a:p>
            <a:pPr>
              <a:buNone/>
            </a:pPr>
            <a:r>
              <a:rPr lang="en-US" u="sng" dirty="0" smtClean="0"/>
              <a:t>Organizational Approaches</a:t>
            </a:r>
          </a:p>
          <a:p>
            <a:pPr>
              <a:buNone/>
            </a:pPr>
            <a:endParaRPr lang="en-US" u="sng" dirty="0" smtClean="0"/>
          </a:p>
          <a:p>
            <a:pPr algn="just">
              <a:buNone/>
            </a:pPr>
            <a:r>
              <a:rPr lang="en-US" dirty="0" smtClean="0"/>
              <a:t>	In general, strategies to reduce stress include improved processes for choosing employees, placement of employees in appropriate jobs, realistic goal setting, designing jobs with employee needs and skills in mind, increased employee involvement, improved organizational communication, and, as mentioned, establishment of corporate wellness programs.</a:t>
            </a:r>
            <a:endParaRPr lang="en-US" u="sng"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0" y="1527048"/>
            <a:ext cx="9144000" cy="5330952"/>
          </a:xfrm>
        </p:spPr>
        <p:txBody>
          <a:bodyPr/>
          <a:lstStyle/>
          <a:p>
            <a:r>
              <a:rPr lang="en-US" smtClean="0"/>
              <a:t>Question Hour</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0" y="1527048"/>
            <a:ext cx="8656320" cy="5330952"/>
          </a:xfrm>
        </p:spPr>
        <p:txBody>
          <a:bodyPr>
            <a:normAutofit/>
          </a:bodyPr>
          <a:lstStyle/>
          <a:p>
            <a:pPr algn="just">
              <a:buNone/>
            </a:pPr>
            <a:r>
              <a:rPr lang="en-US" dirty="0" smtClean="0"/>
              <a:t>	Are We Overstressed?</a:t>
            </a:r>
          </a:p>
          <a:p>
            <a:pPr algn="just">
              <a:buNone/>
            </a:pPr>
            <a:endParaRPr lang="en-US" dirty="0" smtClean="0"/>
          </a:p>
          <a:p>
            <a:pPr algn="just">
              <a:buNone/>
            </a:pPr>
            <a:r>
              <a:rPr lang="en-US" dirty="0" smtClean="0"/>
              <a:t>	</a:t>
            </a:r>
            <a:endParaRPr lang="en-US"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743744" y="1527175"/>
            <a:ext cx="7620000" cy="4572000"/>
          </a:xfrm>
        </p:spPr>
      </p:pic>
    </p:spTree>
    <p:extLst>
      <p:ext uri="{BB962C8B-B14F-4D97-AF65-F5344CB8AC3E}">
        <p14:creationId xmlns:p14="http://schemas.microsoft.com/office/powerpoint/2010/main" val="2161959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Most Stressful Jobs</a:t>
            </a:r>
            <a:endParaRPr lang="en-US" dirty="0"/>
          </a:p>
        </p:txBody>
      </p:sp>
      <p:sp>
        <p:nvSpPr>
          <p:cNvPr id="3" name="Content Placeholder 2"/>
          <p:cNvSpPr>
            <a:spLocks noGrp="1"/>
          </p:cNvSpPr>
          <p:nvPr>
            <p:ph idx="1"/>
          </p:nvPr>
        </p:nvSpPr>
        <p:spPr>
          <a:xfrm>
            <a:off x="301752" y="1527048"/>
            <a:ext cx="8503920" cy="5330952"/>
          </a:xfrm>
        </p:spPr>
        <p:txBody>
          <a:bodyPr>
            <a:normAutofit/>
          </a:bodyPr>
          <a:lstStyle/>
          <a:p>
            <a:pPr algn="just">
              <a:buNone/>
            </a:pPr>
            <a:r>
              <a:rPr lang="en-US" dirty="0" smtClean="0"/>
              <a:t>	Among the criteria used in the rankings were overtime, quotas, deadlines, competitiveness, physical demands, environmental conditions, hazards encountered, initiative required, stamina required, win-lose situations, and working in the public eye.</a:t>
            </a:r>
            <a:endParaRPr lang="en-US" b="1" u="sng" dirty="0" smtClean="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What Is Stress?</a:t>
            </a:r>
            <a:endParaRPr lang="en-US" dirty="0"/>
          </a:p>
        </p:txBody>
      </p:sp>
      <p:sp>
        <p:nvSpPr>
          <p:cNvPr id="3" name="Content Placeholder 2"/>
          <p:cNvSpPr>
            <a:spLocks noGrp="1"/>
          </p:cNvSpPr>
          <p:nvPr>
            <p:ph idx="1"/>
          </p:nvPr>
        </p:nvSpPr>
        <p:spPr>
          <a:xfrm>
            <a:off x="0" y="1527048"/>
            <a:ext cx="9144000" cy="5330952"/>
          </a:xfrm>
        </p:spPr>
        <p:txBody>
          <a:bodyPr>
            <a:normAutofit lnSpcReduction="10000"/>
          </a:bodyPr>
          <a:lstStyle/>
          <a:p>
            <a:pPr algn="just">
              <a:buNone/>
            </a:pPr>
            <a:r>
              <a:rPr lang="en-US" dirty="0" smtClean="0"/>
              <a:t>	Stress is usually defined in terms of a situation that creates excessive psychological or physiological demands on a person.</a:t>
            </a:r>
            <a:endParaRPr lang="en-US" b="1" dirty="0" smtClean="0"/>
          </a:p>
          <a:p>
            <a:pPr>
              <a:buNone/>
            </a:pPr>
            <a:endParaRPr lang="en-US" dirty="0" smtClean="0"/>
          </a:p>
          <a:p>
            <a:pPr>
              <a:buNone/>
            </a:pPr>
            <a:endParaRPr lang="en-US" dirty="0" smtClean="0"/>
          </a:p>
          <a:p>
            <a:pPr>
              <a:buNone/>
            </a:pPr>
            <a:r>
              <a:rPr lang="en-US" dirty="0" smtClean="0"/>
              <a:t>	Stress is not necessarily bad in and of itself.</a:t>
            </a:r>
          </a:p>
          <a:p>
            <a:pPr>
              <a:buNone/>
            </a:pPr>
            <a:endParaRPr lang="en-US" dirty="0"/>
          </a:p>
          <a:p>
            <a:pPr algn="just">
              <a:buNone/>
            </a:pPr>
            <a:r>
              <a:rPr lang="en-US" dirty="0" smtClean="0"/>
              <a:t>	Work </a:t>
            </a:r>
            <a:r>
              <a:rPr lang="en-US" dirty="0"/>
              <a:t>overload; role conflict; ineffective, hostile and incompetent bosses; lack of personal fit with a job; lack of recognition; lack of a clear job description or chain of command; fear, uncertainty, and doubt about career progress; and prejudice based on age, gender, ethnicity or religion.</a:t>
            </a:r>
            <a:endParaRPr lang="en-US" dirty="0" smtClean="0"/>
          </a:p>
          <a:p>
            <a:pPr>
              <a:buNone/>
            </a:pPr>
            <a:endParaRPr lang="en-US" dirty="0" smtClean="0"/>
          </a:p>
          <a:p>
            <a:pPr>
              <a:buNone/>
            </a:pPr>
            <a:endParaRPr lang="en-US"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of Stress</a:t>
            </a:r>
            <a:endParaRPr lang="en-US" dirty="0"/>
          </a:p>
        </p:txBody>
      </p:sp>
      <p:sp>
        <p:nvSpPr>
          <p:cNvPr id="3" name="Content Placeholder 2"/>
          <p:cNvSpPr>
            <a:spLocks noGrp="1"/>
          </p:cNvSpPr>
          <p:nvPr>
            <p:ph idx="1"/>
          </p:nvPr>
        </p:nvSpPr>
        <p:spPr>
          <a:xfrm>
            <a:off x="0" y="1143000"/>
            <a:ext cx="8805672" cy="5715000"/>
          </a:xfrm>
        </p:spPr>
        <p:txBody>
          <a:bodyPr>
            <a:normAutofit/>
          </a:bodyPr>
          <a:lstStyle/>
          <a:p>
            <a:pPr algn="just">
              <a:buNone/>
            </a:pPr>
            <a:r>
              <a:rPr lang="en-US" i="1" dirty="0" smtClean="0"/>
              <a:t>Competition and change</a:t>
            </a:r>
          </a:p>
          <a:p>
            <a:pPr algn="just">
              <a:buNone/>
            </a:pPr>
            <a:endParaRPr lang="en-US" i="1" dirty="0" smtClean="0"/>
          </a:p>
          <a:p>
            <a:pPr algn="just">
              <a:buNone/>
            </a:pPr>
            <a:r>
              <a:rPr lang="en-US" i="1" dirty="0" smtClean="0"/>
              <a:t>Technological change</a:t>
            </a:r>
          </a:p>
          <a:p>
            <a:pPr algn="just">
              <a:buNone/>
            </a:pPr>
            <a:endParaRPr lang="en-US" i="1" dirty="0" smtClean="0"/>
          </a:p>
          <a:p>
            <a:pPr algn="just">
              <a:buNone/>
            </a:pPr>
            <a:r>
              <a:rPr lang="en-US" i="1" dirty="0" smtClean="0"/>
              <a:t>Increasingly diverse workforce</a:t>
            </a:r>
          </a:p>
          <a:p>
            <a:pPr algn="just">
              <a:buNone/>
            </a:pPr>
            <a:endParaRPr lang="en-US" i="1" dirty="0" smtClean="0"/>
          </a:p>
          <a:p>
            <a:pPr algn="just">
              <a:buNone/>
            </a:pPr>
            <a:r>
              <a:rPr lang="en-US" i="1" dirty="0" smtClean="0"/>
              <a:t>Downsizing</a:t>
            </a:r>
          </a:p>
          <a:p>
            <a:pPr algn="just">
              <a:buNone/>
            </a:pPr>
            <a:endParaRPr lang="en-US" i="1" dirty="0" smtClean="0"/>
          </a:p>
          <a:p>
            <a:pPr algn="just">
              <a:buNone/>
            </a:pPr>
            <a:r>
              <a:rPr lang="en-US" i="1" dirty="0" smtClean="0"/>
              <a:t>Employee empowerment and teamwork</a:t>
            </a:r>
          </a:p>
          <a:p>
            <a:pPr algn="just">
              <a:buNone/>
            </a:pPr>
            <a:endParaRPr lang="en-US" i="1" dirty="0" smtClean="0"/>
          </a:p>
          <a:p>
            <a:pPr algn="just">
              <a:buNone/>
            </a:pPr>
            <a:r>
              <a:rPr lang="en-US" i="1" dirty="0" smtClean="0"/>
              <a:t>Work/home conflict</a:t>
            </a:r>
            <a:endParaRPr lang="en-US" dirty="0" smtClean="0"/>
          </a:p>
        </p:txBody>
      </p:sp>
    </p:spTree>
  </p:cSld>
  <p:clrMapOvr>
    <a:masterClrMapping/>
  </p:clrMapOvr>
  <p:transition spd="slow">
    <p:wedge/>
    <p:sndAc>
      <p:stSnd>
        <p:snd r:embed="rId2" name="bomb.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Consequences of Stress</a:t>
            </a:r>
            <a:endParaRPr lang="en-US" dirty="0"/>
          </a:p>
        </p:txBody>
      </p:sp>
      <p:sp>
        <p:nvSpPr>
          <p:cNvPr id="3" name="Content Placeholder 2"/>
          <p:cNvSpPr>
            <a:spLocks noGrp="1"/>
          </p:cNvSpPr>
          <p:nvPr>
            <p:ph sz="quarter" idx="1"/>
          </p:nvPr>
        </p:nvSpPr>
        <p:spPr>
          <a:xfrm>
            <a:off x="301752" y="1527048"/>
            <a:ext cx="8503920" cy="5178552"/>
          </a:xfrm>
        </p:spPr>
        <p:txBody>
          <a:bodyPr>
            <a:normAutofit/>
          </a:bodyPr>
          <a:lstStyle/>
          <a:p>
            <a:pPr algn="just">
              <a:buNone/>
            </a:pPr>
            <a:r>
              <a:rPr lang="en-US" b="1" dirty="0" smtClean="0"/>
              <a:t>	</a:t>
            </a:r>
            <a:r>
              <a:rPr lang="en-US" dirty="0" smtClean="0"/>
              <a:t>For instance, an individual who is experiencing a high level of stress may develop high blood pressure, ulcers, irritability, difficulty in making routine decisions, loss of appetite, accident proneness, and the like.</a:t>
            </a:r>
          </a:p>
          <a:p>
            <a:pPr algn="just">
              <a:buNone/>
            </a:pPr>
            <a:endParaRPr lang="en-US" dirty="0" smtClean="0"/>
          </a:p>
          <a:p>
            <a:pPr algn="just">
              <a:buNone/>
            </a:pPr>
            <a:r>
              <a:rPr lang="en-US" i="1" dirty="0" smtClean="0"/>
              <a:t>Physiological symptoms</a:t>
            </a:r>
          </a:p>
          <a:p>
            <a:pPr algn="just">
              <a:buNone/>
            </a:pPr>
            <a:endParaRPr lang="en-US" i="1" dirty="0" smtClean="0"/>
          </a:p>
          <a:p>
            <a:pPr algn="just">
              <a:buNone/>
            </a:pPr>
            <a:r>
              <a:rPr lang="en-US" i="1" dirty="0" err="1" smtClean="0"/>
              <a:t>Behavioural</a:t>
            </a:r>
            <a:r>
              <a:rPr lang="en-US" i="1" dirty="0" smtClean="0"/>
              <a:t> symptoms</a:t>
            </a:r>
            <a:endParaRPr lang="en-US"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1931809" y="1527175"/>
            <a:ext cx="5243870" cy="4572000"/>
          </a:xfrm>
        </p:spPr>
      </p:pic>
    </p:spTree>
    <p:extLst>
      <p:ext uri="{BB962C8B-B14F-4D97-AF65-F5344CB8AC3E}">
        <p14:creationId xmlns:p14="http://schemas.microsoft.com/office/powerpoint/2010/main" val="729258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896394" y="2813050"/>
            <a:ext cx="3314700" cy="2000250"/>
          </a:xfrm>
        </p:spPr>
      </p:pic>
    </p:spTree>
    <p:extLst>
      <p:ext uri="{BB962C8B-B14F-4D97-AF65-F5344CB8AC3E}">
        <p14:creationId xmlns:p14="http://schemas.microsoft.com/office/powerpoint/2010/main" val="57727229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1939</TotalTime>
  <Words>62</Words>
  <Application>Microsoft Office PowerPoint</Application>
  <PresentationFormat>On-screen Show (4:3)</PresentationFormat>
  <Paragraphs>57</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Georgia</vt:lpstr>
      <vt:lpstr>Wingdings</vt:lpstr>
      <vt:lpstr>Wingdings 2</vt:lpstr>
      <vt:lpstr>Civic</vt:lpstr>
      <vt:lpstr>Stress at Work</vt:lpstr>
      <vt:lpstr>PowerPoint Presentation</vt:lpstr>
      <vt:lpstr>PowerPoint Presentation</vt:lpstr>
      <vt:lpstr>The Most Stressful Jobs</vt:lpstr>
      <vt:lpstr> What Is Stress?</vt:lpstr>
      <vt:lpstr>Causes of Stress</vt:lpstr>
      <vt:lpstr>Consequences of Stress</vt:lpstr>
      <vt:lpstr>PowerPoint Presentation</vt:lpstr>
      <vt:lpstr>PowerPoint Presentation</vt:lpstr>
      <vt:lpstr>PowerPoint Presentation</vt:lpstr>
      <vt:lpstr>Model of Stress</vt:lpstr>
      <vt:lpstr>Why Do Individuals Differ in Their Experience of Stress?</vt:lpstr>
      <vt:lpstr>How Do We Manage Stress?</vt:lpstr>
      <vt:lpstr> </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Continued…..</dc:title>
  <dc:creator>User</dc:creator>
  <cp:lastModifiedBy>Nurul Momen</cp:lastModifiedBy>
  <cp:revision>46</cp:revision>
  <dcterms:created xsi:type="dcterms:W3CDTF">2014-05-16T11:04:32Z</dcterms:created>
  <dcterms:modified xsi:type="dcterms:W3CDTF">2023-01-24T17:26:50Z</dcterms:modified>
</cp:coreProperties>
</file>