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79" r:id="rId3"/>
    <p:sldId id="280" r:id="rId4"/>
    <p:sldId id="265" r:id="rId5"/>
    <p:sldId id="272" r:id="rId6"/>
    <p:sldId id="266" r:id="rId7"/>
    <p:sldId id="267" r:id="rId8"/>
    <p:sldId id="277" r:id="rId9"/>
    <p:sldId id="268" r:id="rId10"/>
    <p:sldId id="257" r:id="rId11"/>
    <p:sldId id="278" r:id="rId12"/>
    <p:sldId id="275" r:id="rId13"/>
    <p:sldId id="271" r:id="rId14"/>
    <p:sldId id="276" r:id="rId15"/>
    <p:sldId id="270" r:id="rId16"/>
    <p:sldId id="281" r:id="rId17"/>
    <p:sldId id="26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0CBF574-D31E-458D-951A-D272BE2805C8}" type="datetimeFigureOut">
              <a:rPr lang="en-US" smtClean="0"/>
              <a:pPr/>
              <a:t>2/7/2023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54E5D-AA96-4BD6-903E-55C7981201E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0154E5D-AA96-4BD6-903E-55C7981201E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2/7/2023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0154E5D-AA96-4BD6-903E-55C7981201E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0CBF574-D31E-458D-951A-D272BE2805C8}" type="datetimeFigureOut">
              <a:rPr lang="en-US" smtClean="0"/>
              <a:pPr/>
              <a:t>2/7/2023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0CBF574-D31E-458D-951A-D272BE2805C8}" type="datetimeFigureOut">
              <a:rPr lang="en-US" smtClean="0"/>
              <a:pPr/>
              <a:t>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54E5D-AA96-4BD6-903E-55C7981201E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0CBF574-D31E-458D-951A-D272BE2805C8}" type="datetimeFigureOut">
              <a:rPr lang="en-US" smtClean="0"/>
              <a:pPr/>
              <a:t>2/7/2023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0154E5D-AA96-4BD6-903E-55C7981201E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CBF574-D31E-458D-951A-D272BE2805C8}" type="datetimeFigureOut">
              <a:rPr lang="en-US" smtClean="0"/>
              <a:pPr/>
              <a:t>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0154E5D-AA96-4BD6-903E-55C7981201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0CBF574-D31E-458D-951A-D272BE2805C8}" type="datetimeFigureOut">
              <a:rPr lang="en-US" smtClean="0"/>
              <a:pPr/>
              <a:t>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0154E5D-AA96-4BD6-903E-55C7981201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0CBF574-D31E-458D-951A-D272BE2805C8}" type="datetimeFigureOut">
              <a:rPr lang="en-US" smtClean="0"/>
              <a:pPr/>
              <a:t>2/7/2023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0154E5D-AA96-4BD6-903E-55C7981201E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0CBF574-D31E-458D-951A-D272BE2805C8}" type="datetimeFigureOut">
              <a:rPr lang="en-US" smtClean="0"/>
              <a:pPr/>
              <a:t>2/7/2023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0CBF574-D31E-458D-951A-D272BE2805C8}" type="datetimeFigureOut">
              <a:rPr lang="en-US" smtClean="0"/>
              <a:pPr/>
              <a:t>2/7/2023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0154E5D-AA96-4BD6-903E-55C7981201E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1981199"/>
          </a:xfrm>
        </p:spPr>
        <p:txBody>
          <a:bodyPr>
            <a:normAutofit/>
          </a:bodyPr>
          <a:lstStyle/>
          <a:p>
            <a:r>
              <a:rPr lang="en-US" sz="4400" dirty="0"/>
              <a:t>Leadership</a:t>
            </a:r>
            <a:endParaRPr lang="en-US" sz="4400" dirty="0"/>
          </a:p>
        </p:txBody>
      </p:sp>
      <p:sp>
        <p:nvSpPr>
          <p:cNvPr id="3" name="Subtitle 2"/>
          <p:cNvSpPr>
            <a:spLocks noGrp="1"/>
          </p:cNvSpPr>
          <p:nvPr>
            <p:ph type="subTitle" idx="1"/>
          </p:nvPr>
        </p:nvSpPr>
        <p:spPr>
          <a:xfrm>
            <a:off x="0" y="2209800"/>
            <a:ext cx="9144000" cy="4648200"/>
          </a:xfrm>
        </p:spPr>
        <p:txBody>
          <a:bodyPr>
            <a:normAutofit/>
          </a:bodyPr>
          <a:lstStyle/>
          <a:p>
            <a:endParaRPr lang="en-US" i="1" dirty="0" smtClean="0"/>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Behavioural</a:t>
            </a:r>
            <a:r>
              <a:rPr lang="en-US" dirty="0"/>
              <a:t> Theories: Do Leaders Behave in Particular Ways?</a:t>
            </a:r>
            <a:endParaRPr lang="en-US" dirty="0"/>
          </a:p>
        </p:txBody>
      </p:sp>
      <p:sp>
        <p:nvSpPr>
          <p:cNvPr id="3" name="Content Placeholder 2"/>
          <p:cNvSpPr>
            <a:spLocks noGrp="1"/>
          </p:cNvSpPr>
          <p:nvPr>
            <p:ph sz="quarter" idx="1"/>
          </p:nvPr>
        </p:nvSpPr>
        <p:spPr>
          <a:xfrm>
            <a:off x="301752" y="1527048"/>
            <a:ext cx="8503920" cy="5178552"/>
          </a:xfrm>
        </p:spPr>
        <p:txBody>
          <a:bodyPr>
            <a:normAutofit/>
          </a:bodyPr>
          <a:lstStyle/>
          <a:p>
            <a:pPr algn="just">
              <a:buNone/>
            </a:pPr>
            <a:r>
              <a:rPr lang="en-US" dirty="0" smtClean="0"/>
              <a:t>	Theories </a:t>
            </a:r>
            <a:r>
              <a:rPr lang="en-US" dirty="0"/>
              <a:t>that propose that specific </a:t>
            </a:r>
            <a:r>
              <a:rPr lang="en-US" dirty="0" err="1"/>
              <a:t>behaviours</a:t>
            </a:r>
            <a:r>
              <a:rPr lang="en-US" dirty="0"/>
              <a:t> differentiate leaders from </a:t>
            </a:r>
            <a:r>
              <a:rPr lang="en-US" dirty="0" err="1"/>
              <a:t>nonleaders</a:t>
            </a:r>
            <a:r>
              <a:rPr lang="en-US" dirty="0" smtClean="0"/>
              <a:t>.</a:t>
            </a:r>
          </a:p>
          <a:p>
            <a:pPr algn="just">
              <a:buNone/>
            </a:pPr>
            <a:endParaRPr lang="en-US" dirty="0"/>
          </a:p>
          <a:p>
            <a:pPr algn="just">
              <a:buNone/>
            </a:pPr>
            <a:r>
              <a:rPr lang="en-US" dirty="0" smtClean="0"/>
              <a:t>	The </a:t>
            </a:r>
            <a:r>
              <a:rPr lang="en-US" dirty="0"/>
              <a:t>three most best-known </a:t>
            </a:r>
            <a:r>
              <a:rPr lang="en-US" dirty="0" err="1"/>
              <a:t>behavioural</a:t>
            </a:r>
            <a:r>
              <a:rPr lang="en-US" dirty="0"/>
              <a:t> theories of leadership are the Ohio State University studies that were conducted starting in the late 1940s, the University of Michigan studies conducted at about the same time, and Blake and Mouton’s Leadership Grid, which reflects the </a:t>
            </a:r>
            <a:r>
              <a:rPr lang="en-US" dirty="0" err="1"/>
              <a:t>behavioural</a:t>
            </a:r>
            <a:r>
              <a:rPr lang="en-US" dirty="0"/>
              <a:t> definitions of both the Ohio and Michigan studies.</a:t>
            </a:r>
            <a:endParaRPr lang="en-US"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Behavior Theories These theories advocate that leadership is shown by acts  rather than traits and that the leadership is the result of effective role.  - ppt download"/>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52400" y="1527175"/>
            <a:ext cx="7449344"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1783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Ohio State </a:t>
            </a:r>
            <a:r>
              <a:rPr lang="en-US" dirty="0" err="1"/>
              <a:t>Studie</a:t>
            </a:r>
            <a:endParaRPr lang="en-US" dirty="0"/>
          </a:p>
        </p:txBody>
      </p:sp>
      <p:sp>
        <p:nvSpPr>
          <p:cNvPr id="3" name="Content Placeholder 2"/>
          <p:cNvSpPr>
            <a:spLocks noGrp="1"/>
          </p:cNvSpPr>
          <p:nvPr>
            <p:ph sz="quarter" idx="1"/>
          </p:nvPr>
        </p:nvSpPr>
        <p:spPr/>
        <p:txBody>
          <a:bodyPr>
            <a:normAutofit fontScale="85000" lnSpcReduction="20000"/>
          </a:bodyPr>
          <a:lstStyle/>
          <a:p>
            <a:pPr algn="just"/>
            <a:r>
              <a:rPr lang="en-US" b="1" dirty="0"/>
              <a:t>Initiating structure </a:t>
            </a:r>
            <a:r>
              <a:rPr lang="en-US" dirty="0"/>
              <a:t>refers to the extent to which a leader is likely to define and structure his or her role and the roles of employees in order to attain goals; it includes </a:t>
            </a:r>
            <a:r>
              <a:rPr lang="en-US" dirty="0" err="1"/>
              <a:t>behaviour</a:t>
            </a:r>
            <a:r>
              <a:rPr lang="en-US" dirty="0"/>
              <a:t> that tries to organize work, work relationships, and goals. For instance, leaders using this style may develop specific output goals or deadlines for employees. </a:t>
            </a:r>
            <a:endParaRPr lang="en-US" dirty="0" smtClean="0"/>
          </a:p>
          <a:p>
            <a:pPr algn="just"/>
            <a:endParaRPr lang="en-US" dirty="0"/>
          </a:p>
          <a:p>
            <a:pPr algn="just"/>
            <a:r>
              <a:rPr lang="en-US" b="1" dirty="0" smtClean="0"/>
              <a:t>Consideration</a:t>
            </a:r>
            <a:r>
              <a:rPr lang="en-US" dirty="0" smtClean="0"/>
              <a:t> </a:t>
            </a:r>
            <a:r>
              <a:rPr lang="en-US" dirty="0"/>
              <a:t>is defined as the extent to which a leader is likely to have job relationships characterized by mutual trust, respect for employees’ ideas, and regard for their feelings. A leader who is high in consideration shows concern for followers’ comfort, well-being, status, and satisfaction. For instance, leaders using this style may create more flexible hours, or flextime, to make it easier for employees to manage family issues during work hours.</a:t>
            </a:r>
          </a:p>
        </p:txBody>
      </p:sp>
    </p:spTree>
    <p:extLst>
      <p:ext uri="{BB962C8B-B14F-4D97-AF65-F5344CB8AC3E}">
        <p14:creationId xmlns:p14="http://schemas.microsoft.com/office/powerpoint/2010/main" val="729258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Michigan Studies </a:t>
            </a:r>
            <a:endParaRPr lang="en-US" dirty="0"/>
          </a:p>
        </p:txBody>
      </p:sp>
      <p:sp>
        <p:nvSpPr>
          <p:cNvPr id="3" name="Content Placeholder 2"/>
          <p:cNvSpPr>
            <a:spLocks noGrp="1"/>
          </p:cNvSpPr>
          <p:nvPr>
            <p:ph sz="quarter" idx="1"/>
          </p:nvPr>
        </p:nvSpPr>
        <p:spPr/>
        <p:txBody>
          <a:bodyPr>
            <a:normAutofit fontScale="77500" lnSpcReduction="20000"/>
          </a:bodyPr>
          <a:lstStyle/>
          <a:p>
            <a:pPr algn="just"/>
            <a:r>
              <a:rPr lang="en-US" dirty="0" smtClean="0"/>
              <a:t>Researchers </a:t>
            </a:r>
            <a:r>
              <a:rPr lang="en-US" dirty="0"/>
              <a:t>at the University of Michigan, whose work is referred to as “the Michigan studies,” also developed two dimensions of leadership </a:t>
            </a:r>
            <a:r>
              <a:rPr lang="en-US" dirty="0" err="1"/>
              <a:t>behaviour</a:t>
            </a:r>
            <a:r>
              <a:rPr lang="en-US" dirty="0"/>
              <a:t> that they labelled </a:t>
            </a:r>
            <a:r>
              <a:rPr lang="en-US" b="1" dirty="0"/>
              <a:t>employee-oriented and </a:t>
            </a:r>
            <a:r>
              <a:rPr lang="en-US" b="1" dirty="0" smtClean="0"/>
              <a:t>production-oriented.</a:t>
            </a:r>
          </a:p>
          <a:p>
            <a:pPr algn="just"/>
            <a:endParaRPr lang="en-US" b="1" dirty="0" smtClean="0"/>
          </a:p>
          <a:p>
            <a:pPr algn="just"/>
            <a:r>
              <a:rPr lang="en-US" b="1" dirty="0" smtClean="0"/>
              <a:t>Employee-oriented </a:t>
            </a:r>
            <a:r>
              <a:rPr lang="en-US" b="1" dirty="0"/>
              <a:t>leaders </a:t>
            </a:r>
            <a:r>
              <a:rPr lang="en-US" dirty="0"/>
              <a:t>emphasize interpersonal relations. They take a personal interest in the needs of their subordinates and accept individual differences among members. </a:t>
            </a:r>
            <a:endParaRPr lang="en-US" dirty="0" smtClean="0"/>
          </a:p>
          <a:p>
            <a:pPr algn="just"/>
            <a:endParaRPr lang="en-US" dirty="0" smtClean="0"/>
          </a:p>
          <a:p>
            <a:pPr algn="just"/>
            <a:r>
              <a:rPr lang="en-US" b="1" dirty="0" smtClean="0"/>
              <a:t>Production-oriented </a:t>
            </a:r>
            <a:r>
              <a:rPr lang="en-US" b="1" dirty="0"/>
              <a:t>leaders</a:t>
            </a:r>
            <a:r>
              <a:rPr lang="en-US" dirty="0"/>
              <a:t>, in contrast, tend to emphasize the technical or task aspects of the job. They are mainly concerned with making sure the group accomplishes its tasks, and the group members are simply a means to that end.</a:t>
            </a:r>
          </a:p>
        </p:txBody>
      </p:sp>
    </p:spTree>
    <p:extLst>
      <p:ext uri="{BB962C8B-B14F-4D97-AF65-F5344CB8AC3E}">
        <p14:creationId xmlns:p14="http://schemas.microsoft.com/office/powerpoint/2010/main" val="577272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Leadership Grid</a:t>
            </a:r>
          </a:p>
        </p:txBody>
      </p:sp>
      <p:sp>
        <p:nvSpPr>
          <p:cNvPr id="3" name="Content Placeholder 2"/>
          <p:cNvSpPr>
            <a:spLocks noGrp="1"/>
          </p:cNvSpPr>
          <p:nvPr>
            <p:ph sz="quarter" idx="1"/>
          </p:nvPr>
        </p:nvSpPr>
        <p:spPr/>
        <p:txBody>
          <a:bodyPr/>
          <a:lstStyle/>
          <a:p>
            <a:pPr algn="just"/>
            <a:r>
              <a:rPr lang="en-US" dirty="0"/>
              <a:t>Blake and Mouton developed a graphic portrayal of a two-dimensional view of leadership </a:t>
            </a:r>
            <a:r>
              <a:rPr lang="en-US" dirty="0" smtClean="0"/>
              <a:t>style. </a:t>
            </a:r>
            <a:r>
              <a:rPr lang="en-US" dirty="0"/>
              <a:t>They proposed a Leadership Grid based on the styles of “concern for people” and “concern for production,” which essentially represent the Ohio State dimensions of consideration and initiating structure, or the Michigan dimensions of employee orientation and production orientation</a:t>
            </a:r>
          </a:p>
        </p:txBody>
      </p:sp>
    </p:spTree>
    <p:extLst>
      <p:ext uri="{BB962C8B-B14F-4D97-AF65-F5344CB8AC3E}">
        <p14:creationId xmlns:p14="http://schemas.microsoft.com/office/powerpoint/2010/main" val="490624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Contingency Theories: Does the Situation Matter?</a:t>
            </a:r>
            <a:endParaRPr lang="en-US" dirty="0"/>
          </a:p>
        </p:txBody>
      </p:sp>
      <p:sp>
        <p:nvSpPr>
          <p:cNvPr id="3" name="Content Placeholder 2"/>
          <p:cNvSpPr>
            <a:spLocks noGrp="1"/>
          </p:cNvSpPr>
          <p:nvPr>
            <p:ph sz="quarter" idx="1"/>
          </p:nvPr>
        </p:nvSpPr>
        <p:spPr/>
        <p:txBody>
          <a:bodyPr/>
          <a:lstStyle/>
          <a:p>
            <a:pPr algn="just"/>
            <a:r>
              <a:rPr lang="en-US" dirty="0"/>
              <a:t>Theories that propose that leadership effectiveness depends on the situation.</a:t>
            </a:r>
          </a:p>
        </p:txBody>
      </p:sp>
    </p:spTree>
    <p:extLst>
      <p:ext uri="{BB962C8B-B14F-4D97-AF65-F5344CB8AC3E}">
        <p14:creationId xmlns:p14="http://schemas.microsoft.com/office/powerpoint/2010/main" val="469410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 for Effective leadership</a:t>
            </a:r>
            <a:endParaRPr lang="en-US" dirty="0"/>
          </a:p>
        </p:txBody>
      </p:sp>
      <p:sp>
        <p:nvSpPr>
          <p:cNvPr id="3" name="Content Placeholder 2"/>
          <p:cNvSpPr>
            <a:spLocks noGrp="1"/>
          </p:cNvSpPr>
          <p:nvPr>
            <p:ph sz="quarter" idx="1"/>
          </p:nvPr>
        </p:nvSpPr>
        <p:spPr/>
        <p:txBody>
          <a:bodyPr/>
          <a:lstStyle/>
          <a:p>
            <a:r>
              <a:rPr lang="en-US" dirty="0" smtClean="0"/>
              <a:t>Build commitment to a core ideology</a:t>
            </a:r>
          </a:p>
          <a:p>
            <a:r>
              <a:rPr lang="en-US" dirty="0" smtClean="0"/>
              <a:t>Build capable leadership at all levels</a:t>
            </a:r>
          </a:p>
          <a:p>
            <a:r>
              <a:rPr lang="en-US" dirty="0" smtClean="0"/>
              <a:t>Involve and empower people at all levels</a:t>
            </a:r>
          </a:p>
          <a:p>
            <a:r>
              <a:rPr lang="en-US" dirty="0" smtClean="0"/>
              <a:t>Keep lines of communication open</a:t>
            </a:r>
          </a:p>
          <a:p>
            <a:r>
              <a:rPr lang="en-US" dirty="0" smtClean="0"/>
              <a:t>Use reward systems to support multiple objectives</a:t>
            </a:r>
          </a:p>
          <a:p>
            <a:r>
              <a:rPr lang="en-US" dirty="0" smtClean="0"/>
              <a:t>Encourage and exemplify leadership by example</a:t>
            </a:r>
          </a:p>
          <a:p>
            <a:r>
              <a:rPr lang="en-US" dirty="0" smtClean="0"/>
              <a:t>Maintain situation awareness</a:t>
            </a:r>
          </a:p>
          <a:p>
            <a:r>
              <a:rPr lang="en-US" dirty="0" smtClean="0"/>
              <a:t>Embrace </a:t>
            </a:r>
            <a:r>
              <a:rPr lang="en-US" smtClean="0"/>
              <a:t>systems thinking</a:t>
            </a:r>
          </a:p>
          <a:p>
            <a:endParaRPr lang="en-US" dirty="0" smtClean="0"/>
          </a:p>
          <a:p>
            <a:endParaRPr lang="en-US" dirty="0" smtClean="0"/>
          </a:p>
          <a:p>
            <a:endParaRPr lang="en-US" dirty="0"/>
          </a:p>
        </p:txBody>
      </p:sp>
    </p:spTree>
    <p:extLst>
      <p:ext uri="{BB962C8B-B14F-4D97-AF65-F5344CB8AC3E}">
        <p14:creationId xmlns:p14="http://schemas.microsoft.com/office/powerpoint/2010/main" val="1469024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330952"/>
          </a:xfrm>
        </p:spPr>
        <p:txBody>
          <a:bodyPr/>
          <a:lstStyle/>
          <a:p>
            <a:r>
              <a:rPr lang="en-US" smtClean="0"/>
              <a:t>Question Hour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descr="Leadership Styles Blog Series"/>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489744" y="1527175"/>
            <a:ext cx="8128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9681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descr="Leadership Styles: The 11 Most Common &amp; How to Find Your Style [Quiz]"/>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581944" y="1527175"/>
            <a:ext cx="59436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80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527048"/>
            <a:ext cx="8656320" cy="5330952"/>
          </a:xfrm>
        </p:spPr>
        <p:txBody>
          <a:bodyPr>
            <a:normAutofit/>
          </a:bodyPr>
          <a:lstStyle/>
          <a:p>
            <a:pPr algn="just">
              <a:buNone/>
            </a:pPr>
            <a:r>
              <a:rPr lang="en-US" dirty="0" smtClean="0"/>
              <a:t>Hurricane Katrina in September 2005</a:t>
            </a:r>
            <a:endParaRPr lang="en-US" dirty="0" smtClean="0"/>
          </a:p>
          <a:p>
            <a:pPr algn="just">
              <a:buNone/>
            </a:pPr>
            <a:r>
              <a:rPr lang="en-US" dirty="0" smtClean="0"/>
              <a:t>	</a:t>
            </a:r>
            <a:endParaRPr 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the difference between a manager and a leader?</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714757737"/>
              </p:ext>
            </p:extLst>
          </p:nvPr>
        </p:nvGraphicFramePr>
        <p:xfrm>
          <a:off x="228600" y="1066799"/>
          <a:ext cx="8577263" cy="6409056"/>
        </p:xfrm>
        <a:graphic>
          <a:graphicData uri="http://schemas.openxmlformats.org/drawingml/2006/table">
            <a:tbl>
              <a:tblPr firstRow="1" bandRow="1">
                <a:tableStyleId>{5C22544A-7EE6-4342-B048-85BDC9FD1C3A}</a:tableStyleId>
              </a:tblPr>
              <a:tblGrid>
                <a:gridCol w="4230190"/>
                <a:gridCol w="4347073"/>
              </a:tblGrid>
              <a:tr h="399540">
                <a:tc>
                  <a:txBody>
                    <a:bodyPr/>
                    <a:lstStyle/>
                    <a:p>
                      <a:r>
                        <a:rPr lang="en-US" dirty="0" smtClean="0"/>
                        <a:t>Management</a:t>
                      </a:r>
                      <a:endParaRPr lang="en-US" dirty="0"/>
                    </a:p>
                  </a:txBody>
                  <a:tcPr/>
                </a:tc>
                <a:tc>
                  <a:txBody>
                    <a:bodyPr/>
                    <a:lstStyle/>
                    <a:p>
                      <a:r>
                        <a:rPr lang="en-US" dirty="0" smtClean="0"/>
                        <a:t>Leadership</a:t>
                      </a:r>
                      <a:endParaRPr lang="en-US" dirty="0"/>
                    </a:p>
                  </a:txBody>
                  <a:tcPr/>
                </a:tc>
              </a:tr>
              <a:tr h="985166">
                <a:tc>
                  <a:txBody>
                    <a:bodyPr/>
                    <a:lstStyle/>
                    <a:p>
                      <a:pPr algn="just"/>
                      <a:r>
                        <a:rPr lang="en-US" dirty="0" smtClean="0"/>
                        <a:t>Engages in day-to-day caretaker activities: </a:t>
                      </a:r>
                      <a:r>
                        <a:rPr lang="en-US" dirty="0" smtClean="0"/>
                        <a:t>Maintains and allocates resources system</a:t>
                      </a:r>
                      <a:endParaRPr lang="en-US" dirty="0"/>
                    </a:p>
                  </a:txBody>
                  <a:tcPr/>
                </a:tc>
                <a:tc>
                  <a:txBody>
                    <a:bodyPr/>
                    <a:lstStyle/>
                    <a:p>
                      <a:pPr algn="just"/>
                      <a:r>
                        <a:rPr lang="en-US" dirty="0" smtClean="0"/>
                        <a:t>Formulates long-term objectives for reforming the : Plans strategy and tactics </a:t>
                      </a:r>
                      <a:endParaRPr lang="en-US" dirty="0"/>
                    </a:p>
                  </a:txBody>
                  <a:tcPr/>
                </a:tc>
              </a:tr>
              <a:tr h="985166">
                <a:tc>
                  <a:txBody>
                    <a:bodyPr/>
                    <a:lstStyle/>
                    <a:p>
                      <a:pPr algn="just"/>
                      <a:r>
                        <a:rPr lang="en-US" dirty="0" smtClean="0"/>
                        <a:t>Exhibits supervisory </a:t>
                      </a:r>
                      <a:r>
                        <a:rPr lang="en-US" dirty="0" err="1" smtClean="0"/>
                        <a:t>behaviour</a:t>
                      </a:r>
                      <a:r>
                        <a:rPr lang="en-US" dirty="0" smtClean="0"/>
                        <a:t>: Acts to make others maintain standard job </a:t>
                      </a:r>
                      <a:r>
                        <a:rPr lang="en-US" dirty="0" err="1" smtClean="0"/>
                        <a:t>behaviour</a:t>
                      </a:r>
                      <a:endParaRPr lang="en-US"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dirty="0" smtClean="0"/>
                        <a:t>Exhibits leading </a:t>
                      </a:r>
                      <a:r>
                        <a:rPr lang="en-US" dirty="0" err="1" smtClean="0"/>
                        <a:t>behaviour</a:t>
                      </a:r>
                      <a:r>
                        <a:rPr lang="en-US" dirty="0" smtClean="0"/>
                        <a:t>: Acts to bring about change in others congruent with long-term objective</a:t>
                      </a:r>
                      <a:endParaRPr lang="en-US" dirty="0"/>
                    </a:p>
                  </a:txBody>
                  <a:tcPr/>
                </a:tc>
              </a:tr>
              <a:tr h="689617">
                <a:tc>
                  <a:txBody>
                    <a:bodyPr/>
                    <a:lstStyle/>
                    <a:p>
                      <a:pPr algn="just"/>
                      <a:r>
                        <a:rPr lang="en-US" dirty="0" smtClean="0"/>
                        <a:t>Administers subsystems within organization</a:t>
                      </a:r>
                      <a:endParaRPr lang="en-US" dirty="0"/>
                    </a:p>
                  </a:txBody>
                  <a:tcPr/>
                </a:tc>
                <a:tc>
                  <a:txBody>
                    <a:bodyPr/>
                    <a:lstStyle/>
                    <a:p>
                      <a:pPr algn="just"/>
                      <a:r>
                        <a:rPr lang="en-US" dirty="0" smtClean="0"/>
                        <a:t>Innovates for the entire organization</a:t>
                      </a:r>
                      <a:endParaRPr lang="en-US" dirty="0"/>
                    </a:p>
                  </a:txBody>
                  <a:tcPr/>
                </a:tc>
              </a:tr>
              <a:tr h="689617">
                <a:tc>
                  <a:txBody>
                    <a:bodyPr/>
                    <a:lstStyle/>
                    <a:p>
                      <a:pPr algn="just"/>
                      <a:r>
                        <a:rPr lang="en-US" dirty="0" smtClean="0"/>
                        <a:t>Asks how and when to engage in standard practice</a:t>
                      </a:r>
                      <a:endParaRPr lang="en-US" dirty="0"/>
                    </a:p>
                  </a:txBody>
                  <a:tcPr/>
                </a:tc>
                <a:tc>
                  <a:txBody>
                    <a:bodyPr/>
                    <a:lstStyle/>
                    <a:p>
                      <a:pPr algn="just"/>
                      <a:r>
                        <a:rPr lang="en-US" dirty="0" smtClean="0"/>
                        <a:t>Asks what and why to change standard practice</a:t>
                      </a:r>
                      <a:endParaRPr lang="en-US" dirty="0"/>
                    </a:p>
                  </a:txBody>
                  <a:tcPr/>
                </a:tc>
              </a:tr>
              <a:tr h="689617">
                <a:tc>
                  <a:txBody>
                    <a:bodyPr/>
                    <a:lstStyle/>
                    <a:p>
                      <a:pPr algn="just"/>
                      <a:r>
                        <a:rPr lang="en-US" dirty="0" smtClean="0"/>
                        <a:t>Acts within established culture of the organization</a:t>
                      </a:r>
                      <a:endParaRPr lang="en-US" dirty="0"/>
                    </a:p>
                  </a:txBody>
                  <a:tcPr/>
                </a:tc>
                <a:tc>
                  <a:txBody>
                    <a:bodyPr/>
                    <a:lstStyle/>
                    <a:p>
                      <a:pPr algn="just"/>
                      <a:r>
                        <a:rPr lang="en-US" dirty="0" smtClean="0"/>
                        <a:t>Creates vision and meaning for the organization</a:t>
                      </a:r>
                      <a:endParaRPr lang="en-US" dirty="0"/>
                    </a:p>
                  </a:txBody>
                  <a:tcPr/>
                </a:tc>
              </a:tr>
              <a:tr h="1280716">
                <a:tc>
                  <a:txBody>
                    <a:bodyPr/>
                    <a:lstStyle/>
                    <a:p>
                      <a:pPr algn="just"/>
                      <a:r>
                        <a:rPr lang="en-US" dirty="0" smtClean="0"/>
                        <a:t>Uses transactional influence: Induces compliance in manifest </a:t>
                      </a:r>
                      <a:r>
                        <a:rPr lang="en-US" dirty="0" err="1" smtClean="0"/>
                        <a:t>behaviour</a:t>
                      </a:r>
                      <a:r>
                        <a:rPr lang="en-US" dirty="0" smtClean="0"/>
                        <a:t> using rewards, sanctions, and formal authority</a:t>
                      </a:r>
                      <a:endParaRPr lang="en-US" dirty="0"/>
                    </a:p>
                  </a:txBody>
                  <a:tcPr/>
                </a:tc>
                <a:tc>
                  <a:txBody>
                    <a:bodyPr/>
                    <a:lstStyle/>
                    <a:p>
                      <a:pPr algn="just"/>
                      <a:r>
                        <a:rPr lang="en-US" dirty="0" smtClean="0"/>
                        <a:t>Uses transformational influence: Induces change in values, attitudes, and </a:t>
                      </a:r>
                      <a:r>
                        <a:rPr lang="en-US" dirty="0" err="1" smtClean="0"/>
                        <a:t>behaviour</a:t>
                      </a:r>
                      <a:r>
                        <a:rPr lang="en-US" dirty="0" smtClean="0"/>
                        <a:t> using personal examples and expertise </a:t>
                      </a:r>
                      <a:endParaRPr lang="en-US" dirty="0"/>
                    </a:p>
                  </a:txBody>
                  <a:tcPr/>
                </a:tc>
              </a:tr>
              <a:tr h="689617">
                <a:tc>
                  <a:txBody>
                    <a:bodyPr/>
                    <a:lstStyle/>
                    <a:p>
                      <a:pPr algn="just"/>
                      <a:r>
                        <a:rPr lang="en-US" dirty="0" smtClean="0"/>
                        <a:t>Relies on control strategies to get things done by subordinate</a:t>
                      </a:r>
                      <a:endParaRPr lang="en-US" dirty="0"/>
                    </a:p>
                  </a:txBody>
                  <a:tcPr/>
                </a:tc>
                <a:tc>
                  <a:txBody>
                    <a:bodyPr/>
                    <a:lstStyle/>
                    <a:p>
                      <a:pPr algn="just"/>
                      <a:r>
                        <a:rPr lang="en-US" dirty="0" smtClean="0"/>
                        <a:t>Uses empowering strategies to make followers internalize values</a:t>
                      </a:r>
                      <a:endParaRPr lang="en-US" dirty="0"/>
                    </a:p>
                  </a:txBody>
                  <a:tcPr/>
                </a:tc>
              </a:tr>
            </a:tbl>
          </a:graphicData>
        </a:graphic>
      </p:graphicFrame>
    </p:spTree>
    <p:extLst>
      <p:ext uri="{BB962C8B-B14F-4D97-AF65-F5344CB8AC3E}">
        <p14:creationId xmlns:p14="http://schemas.microsoft.com/office/powerpoint/2010/main" val="2161959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534400" cy="987552"/>
          </a:xfrm>
        </p:spPr>
        <p:txBody>
          <a:bodyPr>
            <a:normAutofit fontScale="90000"/>
          </a:bodyPr>
          <a:lstStyle/>
          <a:p>
            <a:r>
              <a:rPr lang="en-US" dirty="0"/>
              <a:t>Are there specific traits, </a:t>
            </a:r>
            <a:r>
              <a:rPr lang="en-US" dirty="0" err="1"/>
              <a:t>behaviours</a:t>
            </a:r>
            <a:r>
              <a:rPr lang="en-US" dirty="0"/>
              <a:t>, and situations that affect how one leads?</a:t>
            </a:r>
            <a:endParaRPr lang="en-US" dirty="0"/>
          </a:p>
        </p:txBody>
      </p:sp>
      <p:sp>
        <p:nvSpPr>
          <p:cNvPr id="3" name="Content Placeholder 2"/>
          <p:cNvSpPr>
            <a:spLocks noGrp="1"/>
          </p:cNvSpPr>
          <p:nvPr>
            <p:ph idx="1"/>
          </p:nvPr>
        </p:nvSpPr>
        <p:spPr>
          <a:xfrm>
            <a:off x="301752" y="1527048"/>
            <a:ext cx="8503920" cy="5330952"/>
          </a:xfrm>
        </p:spPr>
        <p:txBody>
          <a:bodyPr>
            <a:normAutofit fontScale="92500" lnSpcReduction="10000"/>
          </a:bodyPr>
          <a:lstStyle/>
          <a:p>
            <a:pPr algn="just">
              <a:buNone/>
            </a:pPr>
            <a:r>
              <a:rPr lang="en-US" dirty="0" smtClean="0"/>
              <a:t>	The </a:t>
            </a:r>
            <a:r>
              <a:rPr lang="en-US" dirty="0"/>
              <a:t>three general types of theories that emerged </a:t>
            </a:r>
            <a:r>
              <a:rPr lang="en-US" dirty="0" smtClean="0"/>
              <a:t>were-</a:t>
            </a:r>
          </a:p>
          <a:p>
            <a:pPr algn="just">
              <a:buNone/>
            </a:pPr>
            <a:r>
              <a:rPr lang="en-US" dirty="0" smtClean="0"/>
              <a:t> </a:t>
            </a:r>
          </a:p>
          <a:p>
            <a:pPr algn="just">
              <a:buNone/>
            </a:pPr>
            <a:r>
              <a:rPr lang="en-US" dirty="0"/>
              <a:t>	</a:t>
            </a:r>
            <a:r>
              <a:rPr lang="en-US" dirty="0" smtClean="0"/>
              <a:t>(</a:t>
            </a:r>
            <a:r>
              <a:rPr lang="en-US" dirty="0"/>
              <a:t>1) </a:t>
            </a:r>
            <a:r>
              <a:rPr lang="en-US" b="1" dirty="0"/>
              <a:t>trait theories</a:t>
            </a:r>
            <a:r>
              <a:rPr lang="en-US" dirty="0"/>
              <a:t>, which propose leaders have a particular set of traits that makes them different from </a:t>
            </a:r>
            <a:r>
              <a:rPr lang="en-US" dirty="0" err="1"/>
              <a:t>nonleaders</a:t>
            </a:r>
            <a:r>
              <a:rPr lang="en-US" dirty="0"/>
              <a:t>; </a:t>
            </a:r>
            <a:endParaRPr lang="en-US" dirty="0" smtClean="0"/>
          </a:p>
          <a:p>
            <a:pPr algn="just">
              <a:buNone/>
            </a:pPr>
            <a:endParaRPr lang="en-US" dirty="0" smtClean="0"/>
          </a:p>
          <a:p>
            <a:pPr algn="just">
              <a:buNone/>
            </a:pPr>
            <a:r>
              <a:rPr lang="en-US" dirty="0"/>
              <a:t>	</a:t>
            </a:r>
            <a:r>
              <a:rPr lang="en-US" dirty="0" smtClean="0"/>
              <a:t>(</a:t>
            </a:r>
            <a:r>
              <a:rPr lang="en-US" dirty="0"/>
              <a:t>2) </a:t>
            </a:r>
            <a:r>
              <a:rPr lang="en-US" b="1" dirty="0" err="1"/>
              <a:t>behavioural</a:t>
            </a:r>
            <a:r>
              <a:rPr lang="en-US" b="1" dirty="0"/>
              <a:t> theories</a:t>
            </a:r>
            <a:r>
              <a:rPr lang="en-US" dirty="0"/>
              <a:t>, which propose that particular </a:t>
            </a:r>
            <a:r>
              <a:rPr lang="en-US" dirty="0" err="1"/>
              <a:t>behaviours</a:t>
            </a:r>
            <a:r>
              <a:rPr lang="en-US" dirty="0"/>
              <a:t> make for better leaders; and </a:t>
            </a:r>
            <a:endParaRPr lang="en-US" dirty="0" smtClean="0"/>
          </a:p>
          <a:p>
            <a:pPr algn="just">
              <a:buNone/>
            </a:pPr>
            <a:endParaRPr lang="en-US" dirty="0" smtClean="0"/>
          </a:p>
          <a:p>
            <a:pPr algn="just">
              <a:buNone/>
            </a:pPr>
            <a:r>
              <a:rPr lang="en-US" dirty="0"/>
              <a:t>	</a:t>
            </a:r>
            <a:r>
              <a:rPr lang="en-US" dirty="0" smtClean="0"/>
              <a:t>(</a:t>
            </a:r>
            <a:r>
              <a:rPr lang="en-US" dirty="0"/>
              <a:t>3) </a:t>
            </a:r>
            <a:r>
              <a:rPr lang="en-US" b="1" dirty="0"/>
              <a:t>contingency theories</a:t>
            </a:r>
            <a:r>
              <a:rPr lang="en-US" dirty="0"/>
              <a:t>, which propose the situation has an effect on leaders. </a:t>
            </a:r>
            <a:endParaRPr lang="en-US" dirty="0" smtClean="0"/>
          </a:p>
          <a:p>
            <a:pPr algn="just">
              <a:buNone/>
            </a:pPr>
            <a:endParaRPr lang="en-US" dirty="0"/>
          </a:p>
          <a:p>
            <a:pPr algn="just">
              <a:buNone/>
            </a:pPr>
            <a:r>
              <a:rPr lang="en-US" dirty="0" smtClean="0"/>
              <a:t>.</a:t>
            </a:r>
            <a:endParaRPr lang="en-US" b="1" u="sng" dirty="0" smtClean="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Trait Theory: Are Leaders Different from Others?</a:t>
            </a:r>
            <a:endParaRPr lang="en-US" dirty="0"/>
          </a:p>
        </p:txBody>
      </p:sp>
      <p:sp>
        <p:nvSpPr>
          <p:cNvPr id="3" name="Content Placeholder 2"/>
          <p:cNvSpPr>
            <a:spLocks noGrp="1"/>
          </p:cNvSpPr>
          <p:nvPr>
            <p:ph idx="1"/>
          </p:nvPr>
        </p:nvSpPr>
        <p:spPr>
          <a:xfrm>
            <a:off x="0" y="1527048"/>
            <a:ext cx="9144000" cy="5330952"/>
          </a:xfrm>
        </p:spPr>
        <p:txBody>
          <a:bodyPr>
            <a:normAutofit/>
          </a:bodyPr>
          <a:lstStyle/>
          <a:p>
            <a:pPr algn="just">
              <a:buNone/>
            </a:pPr>
            <a:r>
              <a:rPr lang="en-US" dirty="0" smtClean="0"/>
              <a:t>	</a:t>
            </a:r>
            <a:endParaRPr lang="en-US" dirty="0"/>
          </a:p>
        </p:txBody>
      </p:sp>
      <p:pic>
        <p:nvPicPr>
          <p:cNvPr id="1026" name="Picture 2" descr="All About Leadership Theories In 20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447800"/>
            <a:ext cx="8839200" cy="515302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pPr algn="just">
              <a:buNone/>
            </a:pPr>
            <a:r>
              <a:rPr lang="en-US" dirty="0" smtClean="0"/>
              <a:t>	Theories </a:t>
            </a:r>
            <a:r>
              <a:rPr lang="en-US" dirty="0"/>
              <a:t>that propose traits—personality, social, physical, or intellectual—differentiate leaders from </a:t>
            </a:r>
            <a:r>
              <a:rPr lang="en-US" dirty="0" err="1"/>
              <a:t>nonleaders</a:t>
            </a:r>
            <a:r>
              <a:rPr lang="en-US" dirty="0"/>
              <a:t>.</a:t>
            </a:r>
          </a:p>
          <a:p>
            <a:pPr algn="just">
              <a:buNone/>
            </a:pPr>
            <a:endParaRPr lang="en-US" dirty="0"/>
          </a:p>
          <a:p>
            <a:pPr algn="just">
              <a:buNone/>
            </a:pPr>
            <a:r>
              <a:rPr lang="en-US" dirty="0"/>
              <a:t>	The media have long been believers in trait theories. They identify people such as Nelson Mandela, Richard Branson of the Virgin Group, and Steve Jobs of Apple as leaders, and then describe them in terms such as charismatic, enthusiastic, decisive, and courageous. The media are not alone. The findings of a recent survey of 200 CEOs, and what they cited as the most important leadership traits.</a:t>
            </a:r>
          </a:p>
          <a:p>
            <a:endParaRPr lang="en-US" dirty="0"/>
          </a:p>
        </p:txBody>
      </p:sp>
    </p:spTree>
    <p:extLst>
      <p:ext uri="{BB962C8B-B14F-4D97-AF65-F5344CB8AC3E}">
        <p14:creationId xmlns:p14="http://schemas.microsoft.com/office/powerpoint/2010/main" val="1126040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CEOs Identify as Key Leadership Traits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97132698"/>
              </p:ext>
            </p:extLst>
          </p:nvPr>
        </p:nvGraphicFramePr>
        <p:xfrm>
          <a:off x="0" y="1143000"/>
          <a:ext cx="8805863" cy="2966720"/>
        </p:xfrm>
        <a:graphic>
          <a:graphicData uri="http://schemas.openxmlformats.org/drawingml/2006/table">
            <a:tbl>
              <a:tblPr firstRow="1" bandRow="1">
                <a:tableStyleId>{5C22544A-7EE6-4342-B048-85BDC9FD1C3A}</a:tableStyleId>
              </a:tblPr>
              <a:tblGrid>
                <a:gridCol w="8805863"/>
              </a:tblGrid>
              <a:tr h="370840">
                <a:tc>
                  <a:txBody>
                    <a:bodyPr/>
                    <a:lstStyle/>
                    <a:p>
                      <a:r>
                        <a:rPr lang="en-US" dirty="0" smtClean="0"/>
                        <a:t>Communication skills </a:t>
                      </a:r>
                      <a:endParaRPr lang="en-US" dirty="0"/>
                    </a:p>
                  </a:txBody>
                  <a:tcPr/>
                </a:tc>
              </a:tr>
              <a:tr h="370840">
                <a:tc>
                  <a:txBody>
                    <a:bodyPr/>
                    <a:lstStyle/>
                    <a:p>
                      <a:r>
                        <a:rPr lang="en-US" dirty="0" smtClean="0"/>
                        <a:t>Ability to motivate people </a:t>
                      </a:r>
                      <a:endParaRPr lang="en-US" dirty="0"/>
                    </a:p>
                  </a:txBody>
                  <a:tcPr/>
                </a:tc>
              </a:tr>
              <a:tr h="370840">
                <a:tc>
                  <a:txBody>
                    <a:bodyPr/>
                    <a:lstStyle/>
                    <a:p>
                      <a:r>
                        <a:rPr lang="en-US" dirty="0" smtClean="0"/>
                        <a:t>Honesty</a:t>
                      </a:r>
                      <a:endParaRPr lang="en-US" dirty="0"/>
                    </a:p>
                  </a:txBody>
                  <a:tcPr/>
                </a:tc>
              </a:tr>
              <a:tr h="370840">
                <a:tc>
                  <a:txBody>
                    <a:bodyPr/>
                    <a:lstStyle/>
                    <a:p>
                      <a:r>
                        <a:rPr lang="en-US" dirty="0" smtClean="0"/>
                        <a:t>Ability to listen </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Team-building expertise</a:t>
                      </a:r>
                      <a:endParaRPr lang="en-US" dirty="0"/>
                    </a:p>
                  </a:txBody>
                  <a:tcPr/>
                </a:tc>
              </a:tr>
              <a:tr h="370840">
                <a:tc>
                  <a:txBody>
                    <a:bodyPr/>
                    <a:lstStyle/>
                    <a:p>
                      <a:r>
                        <a:rPr lang="en-US" dirty="0" smtClean="0"/>
                        <a:t>Analytical skills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Aggressiveness in business</a:t>
                      </a:r>
                      <a:endParaRPr lang="en-US" dirty="0"/>
                    </a:p>
                  </a:txBody>
                  <a:tcPr/>
                </a:tc>
              </a:tr>
              <a:tr h="370840">
                <a:tc>
                  <a:txBody>
                    <a:bodyPr/>
                    <a:lstStyle/>
                    <a:p>
                      <a:endParaRPr lang="en-US" dirty="0"/>
                    </a:p>
                  </a:txBody>
                  <a:tcPr/>
                </a:tc>
              </a:tr>
            </a:tbl>
          </a:graphicData>
        </a:graphic>
      </p:graphicFrame>
    </p:spTree>
  </p:cSld>
  <p:clrMapOvr>
    <a:masterClrMapping/>
  </p:clrMapOvr>
  <p:transition spd="slow">
    <p:wedge/>
    <p:sndAc>
      <p:stSnd>
        <p:snd r:embed="rId2" name="bomb.wav"/>
      </p:stSnd>
    </p:sndAc>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2109</TotalTime>
  <Words>593</Words>
  <Application>Microsoft Office PowerPoint</Application>
  <PresentationFormat>On-screen Show (4:3)</PresentationFormat>
  <Paragraphs>72</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Georgia</vt:lpstr>
      <vt:lpstr>Wingdings</vt:lpstr>
      <vt:lpstr>Wingdings 2</vt:lpstr>
      <vt:lpstr>Civic</vt:lpstr>
      <vt:lpstr>Leadership</vt:lpstr>
      <vt:lpstr>PowerPoint Presentation</vt:lpstr>
      <vt:lpstr>PowerPoint Presentation</vt:lpstr>
      <vt:lpstr>PowerPoint Presentation</vt:lpstr>
      <vt:lpstr>What is the difference between a manager and a leader?</vt:lpstr>
      <vt:lpstr>Are there specific traits, behaviours, and situations that affect how one leads?</vt:lpstr>
      <vt:lpstr> Trait Theory: Are Leaders Different from Others?</vt:lpstr>
      <vt:lpstr>PowerPoint Presentation</vt:lpstr>
      <vt:lpstr>What CEOs Identify as Key Leadership Traits</vt:lpstr>
      <vt:lpstr>Behavioural Theories: Do Leaders Behave in Particular Ways?</vt:lpstr>
      <vt:lpstr>PowerPoint Presentation</vt:lpstr>
      <vt:lpstr>The Ohio State Studie</vt:lpstr>
      <vt:lpstr>The Michigan Studies </vt:lpstr>
      <vt:lpstr>The Leadership Grid</vt:lpstr>
      <vt:lpstr>Contingency Theories: Does the Situation Matter?</vt:lpstr>
      <vt:lpstr>Guidelines for Effective leadership</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Continued…..</dc:title>
  <dc:creator>User</dc:creator>
  <cp:lastModifiedBy>Nurul Momen</cp:lastModifiedBy>
  <cp:revision>57</cp:revision>
  <dcterms:created xsi:type="dcterms:W3CDTF">2014-05-16T11:04:32Z</dcterms:created>
  <dcterms:modified xsi:type="dcterms:W3CDTF">2023-02-07T19:10:33Z</dcterms:modified>
</cp:coreProperties>
</file>