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22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81147"/>
          </a:xfrm>
        </p:spPr>
        <p:txBody>
          <a:bodyPr>
            <a:normAutofit fontScale="90000"/>
          </a:bodyPr>
          <a:lstStyle/>
          <a:p>
            <a:r>
              <a:rPr lang="en-US" dirty="0"/>
              <a:t>CSE </a:t>
            </a:r>
            <a:r>
              <a:rPr lang="en-US" dirty="0" smtClean="0"/>
              <a:t>1151 (Computer Progra</a:t>
            </a:r>
            <a:r>
              <a:rPr lang="en-US" dirty="0" smtClean="0"/>
              <a:t>m</a:t>
            </a:r>
            <a:r>
              <a:rPr lang="en-US" dirty="0" smtClean="0"/>
              <a:t>ming)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00B050"/>
                </a:solidFill>
              </a:rPr>
              <a:t>C </a:t>
            </a:r>
            <a:r>
              <a:rPr lang="en-US" b="1" dirty="0" smtClean="0">
                <a:solidFill>
                  <a:srgbClr val="00B050"/>
                </a:solidFill>
              </a:rPr>
              <a:t>Function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85648"/>
            <a:ext cx="9144000" cy="672152"/>
          </a:xfrm>
        </p:spPr>
        <p:txBody>
          <a:bodyPr/>
          <a:lstStyle/>
          <a:p>
            <a:r>
              <a:rPr lang="en-US" dirty="0"/>
              <a:t>Section B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Recursive Fucntion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47775"/>
            <a:ext cx="5181600" cy="5441315"/>
          </a:xfrm>
        </p:spPr>
        <p:txBody>
          <a:bodyPr>
            <a:noAutofit/>
          </a:bodyPr>
          <a:lstStyle/>
          <a:p>
            <a:r>
              <a:rPr lang="en-US" sz="2000" dirty="0"/>
              <a:t>Sum of natural numbers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sz="800" dirty="0">
              <a:cs typeface="+mn-lt"/>
            </a:endParaRP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#include &lt;</a:t>
            </a:r>
            <a:r>
              <a:rPr lang="en-US" sz="1800" dirty="0" err="1">
                <a:cs typeface="+mn-lt"/>
              </a:rPr>
              <a:t>stdio.h</a:t>
            </a:r>
            <a:r>
              <a:rPr lang="en-US" sz="1800" dirty="0">
                <a:cs typeface="+mn-lt"/>
              </a:rPr>
              <a:t>&gt;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err="1">
                <a:cs typeface="+mn-lt"/>
              </a:rPr>
              <a:t>int</a:t>
            </a:r>
            <a:r>
              <a:rPr lang="en-US" sz="1800" dirty="0">
                <a:cs typeface="+mn-lt"/>
              </a:rPr>
              <a:t> sum(</a:t>
            </a:r>
            <a:r>
              <a:rPr lang="en-US" sz="1800" dirty="0" err="1">
                <a:cs typeface="+mn-lt"/>
              </a:rPr>
              <a:t>int</a:t>
            </a:r>
            <a:r>
              <a:rPr lang="en-US" sz="1800" dirty="0">
                <a:cs typeface="+mn-lt"/>
              </a:rPr>
              <a:t> n);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err="1">
                <a:cs typeface="+mn-lt"/>
              </a:rPr>
              <a:t>int</a:t>
            </a:r>
            <a:r>
              <a:rPr lang="en-US" sz="1800" dirty="0">
                <a:cs typeface="+mn-lt"/>
              </a:rPr>
              <a:t> main() {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   </a:t>
            </a:r>
            <a:r>
              <a:rPr lang="en-US" sz="1800" dirty="0" err="1">
                <a:cs typeface="+mn-lt"/>
              </a:rPr>
              <a:t>int</a:t>
            </a:r>
            <a:r>
              <a:rPr lang="en-US" sz="1800" dirty="0">
                <a:cs typeface="+mn-lt"/>
              </a:rPr>
              <a:t> number, result;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   </a:t>
            </a:r>
            <a:r>
              <a:rPr lang="en-US" sz="1800" dirty="0" err="1">
                <a:cs typeface="+mn-lt"/>
              </a:rPr>
              <a:t>printf</a:t>
            </a:r>
            <a:r>
              <a:rPr lang="en-US" sz="1800" dirty="0">
                <a:cs typeface="+mn-lt"/>
              </a:rPr>
              <a:t>("Enter a positive integer: ");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   </a:t>
            </a:r>
            <a:r>
              <a:rPr lang="en-US" sz="1800" dirty="0" err="1">
                <a:cs typeface="+mn-lt"/>
              </a:rPr>
              <a:t>scanf</a:t>
            </a:r>
            <a:r>
              <a:rPr lang="en-US" sz="1800" dirty="0">
                <a:cs typeface="+mn-lt"/>
              </a:rPr>
              <a:t>("%d", &amp;number);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   result = sum(number);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   </a:t>
            </a:r>
            <a:r>
              <a:rPr lang="en-US" sz="1800" dirty="0" err="1">
                <a:cs typeface="+mn-lt"/>
              </a:rPr>
              <a:t>printf</a:t>
            </a:r>
            <a:r>
              <a:rPr lang="en-US" sz="1800" dirty="0">
                <a:cs typeface="+mn-lt"/>
              </a:rPr>
              <a:t>("sum = %d", result);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   return 0;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}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err="1">
                <a:cs typeface="+mn-lt"/>
              </a:rPr>
              <a:t>int</a:t>
            </a:r>
            <a:r>
              <a:rPr lang="en-US" sz="1800" dirty="0">
                <a:cs typeface="+mn-lt"/>
              </a:rPr>
              <a:t> sum(</a:t>
            </a:r>
            <a:r>
              <a:rPr lang="en-US" sz="1800" dirty="0" err="1">
                <a:cs typeface="+mn-lt"/>
              </a:rPr>
              <a:t>int</a:t>
            </a:r>
            <a:r>
              <a:rPr lang="en-US" sz="1800" dirty="0">
                <a:cs typeface="+mn-lt"/>
              </a:rPr>
              <a:t> n) {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    if (n != 0)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    // sum() function calls itself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     return n + sum(n-1); 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    else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        return n;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cs typeface="+mn-lt"/>
              </a:rPr>
              <a:t>}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37170" y="373380"/>
            <a:ext cx="2889250" cy="6238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Static variable in Fucntion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24560" y="1691005"/>
            <a:ext cx="4866640" cy="4490085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299835" y="1691005"/>
            <a:ext cx="5302250" cy="27578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0042"/>
          </a:xfrm>
        </p:spPr>
        <p:txBody>
          <a:bodyPr/>
          <a:lstStyle/>
          <a:p>
            <a:r>
              <a:rPr lang="en-US" dirty="0" smtClean="0"/>
              <a:t>Passing array to a function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84" y="1484031"/>
            <a:ext cx="6513530" cy="4011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331" y="3831309"/>
            <a:ext cx="5341168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multiple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Use array. Pass the whole array to the function. </a:t>
            </a:r>
          </a:p>
          <a:p>
            <a:r>
              <a:rPr lang="en-US" dirty="0" smtClean="0"/>
              <a:t>Use </a:t>
            </a:r>
            <a:r>
              <a:rPr lang="en-US" smtClean="0"/>
              <a:t>global variables </a:t>
            </a:r>
            <a:r>
              <a:rPr lang="en-US" dirty="0" smtClean="0"/>
              <a:t>which the array will work on.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12335" y="3883025"/>
            <a:ext cx="8221132" cy="1120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read_matrx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row,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col,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m[][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max_c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]);</a:t>
            </a:r>
          </a:p>
        </p:txBody>
      </p:sp>
    </p:spTree>
    <p:extLst>
      <p:ext uri="{BB962C8B-B14F-4D97-AF65-F5344CB8AC3E}">
        <p14:creationId xmlns:p14="http://schemas.microsoft.com/office/powerpoint/2010/main" val="159464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640"/>
          </a:xfrm>
        </p:spPr>
        <p:txBody>
          <a:bodyPr/>
          <a:lstStyle/>
          <a:p>
            <a:r>
              <a:rPr lang="en-US" dirty="0" smtClean="0"/>
              <a:t>Example1: GCD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5066" y="1505113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Job:</a:t>
            </a:r>
          </a:p>
          <a:p>
            <a:r>
              <a:rPr lang="en-US" dirty="0" smtClean="0"/>
              <a:t>What </a:t>
            </a:r>
            <a:r>
              <a:rPr lang="en-US" dirty="0" smtClean="0"/>
              <a:t>if the </a:t>
            </a:r>
            <a:r>
              <a:rPr lang="en-US" i="1" dirty="0" smtClean="0"/>
              <a:t>b</a:t>
            </a:r>
            <a:r>
              <a:rPr lang="en-US" dirty="0" smtClean="0"/>
              <a:t> is greater than </a:t>
            </a:r>
            <a:r>
              <a:rPr lang="en-US" i="1" dirty="0" smtClean="0"/>
              <a:t>a?</a:t>
            </a:r>
            <a:endParaRPr lang="en-US" i="1" dirty="0" smtClean="0"/>
          </a:p>
          <a:p>
            <a:r>
              <a:rPr lang="en-US" dirty="0" smtClean="0"/>
              <a:t>Write a function to swap the value of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, then apply the </a:t>
            </a:r>
            <a:r>
              <a:rPr lang="en-US" dirty="0" err="1" smtClean="0"/>
              <a:t>gcd</a:t>
            </a:r>
            <a:r>
              <a:rPr lang="en-US" dirty="0" smtClean="0"/>
              <a:t>() function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Write a program to determine the </a:t>
            </a:r>
            <a:r>
              <a:rPr lang="en-US" dirty="0" err="1" smtClean="0">
                <a:solidFill>
                  <a:srgbClr val="FF0000"/>
                </a:solidFill>
              </a:rPr>
              <a:t>gcd</a:t>
            </a:r>
            <a:r>
              <a:rPr lang="en-US" dirty="0" smtClean="0">
                <a:solidFill>
                  <a:srgbClr val="FF0000"/>
                </a:solidFill>
              </a:rPr>
              <a:t> of 4 integers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89" y="1215756"/>
            <a:ext cx="43434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525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09065"/>
            <a:ext cx="6717030" cy="5191125"/>
          </a:xfrm>
        </p:spPr>
        <p:txBody>
          <a:bodyPr>
            <a:normAutofit fontScale="90000" lnSpcReduction="10000"/>
          </a:bodyPr>
          <a:lstStyle/>
          <a:p>
            <a:r>
              <a:rPr lang="en-US"/>
              <a:t>Function is a block of codes that can be repeatedly used within the program for achieving a very specific job. Usually after performing the assigned job the function returns a single value as the result.</a:t>
            </a:r>
          </a:p>
          <a:p>
            <a:r>
              <a:rPr lang="en-US"/>
              <a:t>Syntax of a fucntion</a:t>
            </a:r>
          </a:p>
          <a:p>
            <a:pPr lvl="1"/>
            <a:r>
              <a:rPr lang="en-US"/>
              <a:t>ret-type: any type of data except array</a:t>
            </a:r>
          </a:p>
          <a:p>
            <a:pPr lvl="1"/>
            <a:r>
              <a:rPr lang="en-US"/>
              <a:t>parameter list: comma-separated list of param; may be empty</a:t>
            </a:r>
          </a:p>
          <a:p>
            <a:pPr lvl="1"/>
            <a:r>
              <a:rPr lang="en-US"/>
              <a:t>bodyof the function: </a:t>
            </a:r>
          </a:p>
          <a:p>
            <a:pPr lvl="0"/>
            <a:r>
              <a:rPr lang="en-US"/>
              <a:t>Declaration: a function must be declared before u define and use it.</a:t>
            </a:r>
          </a:p>
          <a:p>
            <a:pPr lvl="1"/>
            <a:r>
              <a:rPr lang="en-US"/>
              <a:t>int f(int i, int k, int j)</a:t>
            </a:r>
          </a:p>
          <a:p>
            <a:pPr lvl="1"/>
            <a:r>
              <a:rPr lang="en-US"/>
              <a:t>int f2(int, char, int*) // note the difference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78700" y="1825625"/>
            <a:ext cx="4131945" cy="106807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7649210" y="692150"/>
            <a:ext cx="3955415" cy="59080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/>
              <a:t>A typical layout of a C file:</a:t>
            </a:r>
          </a:p>
          <a:p>
            <a:endParaRPr lang="en-US"/>
          </a:p>
          <a:p>
            <a:r>
              <a:rPr lang="en-US" i="1"/>
              <a:t>global declaration</a:t>
            </a:r>
          </a:p>
          <a:p>
            <a:r>
              <a:rPr lang="en-US" i="1"/>
              <a:t>	directives</a:t>
            </a:r>
          </a:p>
          <a:p>
            <a:r>
              <a:rPr lang="en-US" i="1"/>
              <a:t>	variables</a:t>
            </a:r>
          </a:p>
          <a:p>
            <a:r>
              <a:rPr lang="en-US" i="1"/>
              <a:t>	functions</a:t>
            </a:r>
          </a:p>
          <a:p>
            <a:r>
              <a:rPr lang="en-US" i="1"/>
              <a:t>int main(parameters){</a:t>
            </a:r>
          </a:p>
          <a:p>
            <a:r>
              <a:rPr lang="en-US" i="1"/>
              <a:t>	local declarations</a:t>
            </a:r>
          </a:p>
          <a:p>
            <a:r>
              <a:rPr lang="en-US" i="1"/>
              <a:t>	statements</a:t>
            </a:r>
          </a:p>
          <a:p>
            <a:r>
              <a:rPr lang="en-US" i="1"/>
              <a:t>	call functions</a:t>
            </a:r>
          </a:p>
          <a:p>
            <a:r>
              <a:rPr lang="en-US" i="1"/>
              <a:t>	return_value</a:t>
            </a:r>
          </a:p>
          <a:p>
            <a:r>
              <a:rPr lang="en-US" i="1"/>
              <a:t>}</a:t>
            </a:r>
          </a:p>
          <a:p>
            <a:r>
              <a:rPr lang="en-US" i="1"/>
              <a:t>/* function definition section */</a:t>
            </a:r>
          </a:p>
          <a:p>
            <a:r>
              <a:rPr lang="en-US" i="1"/>
              <a:t>ret-type f1(parameters){</a:t>
            </a:r>
          </a:p>
          <a:p>
            <a:r>
              <a:rPr lang="en-US" i="1"/>
              <a:t>	body of the function</a:t>
            </a:r>
          </a:p>
          <a:p>
            <a:r>
              <a:rPr lang="en-US" i="1"/>
              <a:t>	return value;</a:t>
            </a:r>
          </a:p>
          <a:p>
            <a:r>
              <a:rPr lang="en-US" i="1"/>
              <a:t>)</a:t>
            </a:r>
          </a:p>
          <a:p>
            <a:r>
              <a:rPr lang="en-US" i="1"/>
              <a:t>ret-type f2(parameters){</a:t>
            </a:r>
          </a:p>
          <a:p>
            <a:r>
              <a:rPr lang="en-US" i="1"/>
              <a:t>	function body</a:t>
            </a:r>
          </a:p>
          <a:p>
            <a:r>
              <a:rPr lang="en-US" i="1"/>
              <a:t>	return value</a:t>
            </a:r>
          </a:p>
          <a:p>
            <a:r>
              <a:rPr lang="en-US" i="1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Scope of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72260"/>
            <a:ext cx="5181600" cy="4605020"/>
          </a:xfrm>
        </p:spPr>
        <p:txBody>
          <a:bodyPr>
            <a:normAutofit fontScale="90000" lnSpcReduction="10000"/>
          </a:bodyPr>
          <a:lstStyle/>
          <a:p>
            <a:r>
              <a:rPr lang="en-US"/>
              <a:t>What is scope?</a:t>
            </a:r>
          </a:p>
          <a:p>
            <a:r>
              <a:rPr lang="en-US"/>
              <a:t>A function's code is private to that function.</a:t>
            </a:r>
          </a:p>
          <a:p>
            <a:r>
              <a:rPr lang="en-US"/>
              <a:t>Variables that are defined within a function are called local variables. </a:t>
            </a:r>
          </a:p>
          <a:p>
            <a:r>
              <a:rPr lang="en-US"/>
              <a:t>A local variable comes into existence when the function is entered and is destroyed upon exit. That is, local variables cannot hold their value between </a:t>
            </a:r>
            <a:r>
              <a:rPr lang="en-US" u="sng"/>
              <a:t>function calls</a:t>
            </a:r>
            <a:r>
              <a:rPr lang="en-US"/>
              <a:t> (Except static variable). </a:t>
            </a:r>
          </a:p>
          <a:p>
            <a:r>
              <a:rPr lang="en-US"/>
              <a:t>You cannot define a function within a function.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9165" y="1825625"/>
            <a:ext cx="5930900" cy="4351655"/>
          </a:xfrm>
        </p:spPr>
        <p:txBody>
          <a:bodyPr>
            <a:normAutofit fontScale="90000" lnSpcReduction="10000"/>
          </a:bodyPr>
          <a:lstStyle/>
          <a:p>
            <a:pPr marL="0" indent="0">
              <a:buNone/>
            </a:pPr>
            <a:r>
              <a:rPr lang="en-US" sz="2400">
                <a:latin typeface="Courier New" panose="02070309020205020404" charset="0"/>
                <a:cs typeface="Courier New" panose="02070309020205020404" charset="0"/>
              </a:rPr>
              <a:t>void f1(int x, int y){ // local</a:t>
            </a:r>
          </a:p>
          <a:p>
            <a:pPr marL="0" indent="0">
              <a:buNone/>
            </a:pPr>
            <a:r>
              <a:rPr lang="en-US" sz="2400">
                <a:latin typeface="Courier New" panose="02070309020205020404" charset="0"/>
                <a:cs typeface="Courier New" panose="02070309020205020404" charset="0"/>
              </a:rPr>
              <a:t>	int p, q; //local</a:t>
            </a:r>
          </a:p>
          <a:p>
            <a:pPr marL="0" indent="0">
              <a:buNone/>
            </a:pPr>
            <a:r>
              <a:rPr lang="en-US" sz="2400">
                <a:latin typeface="Courier New" panose="02070309020205020404" charset="0"/>
                <a:cs typeface="Courier New" panose="02070309020205020404" charset="0"/>
              </a:rPr>
              <a:t>	statements;</a:t>
            </a:r>
          </a:p>
          <a:p>
            <a:pPr marL="0" indent="0">
              <a:buNone/>
            </a:pPr>
            <a:r>
              <a:rPr lang="en-US" sz="2400">
                <a:latin typeface="Courier New" panose="02070309020205020404" charset="0"/>
                <a:cs typeface="Courier New" panose="02070309020205020404" charset="0"/>
              </a:rPr>
              <a:t>}</a:t>
            </a:r>
          </a:p>
          <a:p>
            <a:pPr marL="0" indent="0">
              <a:buNone/>
            </a:pPr>
            <a:endParaRPr lang="en-US" sz="2400">
              <a:latin typeface="Courier New" panose="02070309020205020404" charset="0"/>
              <a:cs typeface="Courier New" panose="02070309020205020404" charset="0"/>
            </a:endParaRPr>
          </a:p>
          <a:p>
            <a:pPr marL="0" indent="0">
              <a:buNone/>
            </a:pPr>
            <a:r>
              <a:rPr lang="en-US" sz="2400">
                <a:latin typeface="Courier New" panose="02070309020205020404" charset="0"/>
                <a:cs typeface="Courier New" panose="02070309020205020404" charset="0"/>
              </a:rPr>
              <a:t>void f2(int x, int y){</a:t>
            </a:r>
          </a:p>
          <a:p>
            <a:pPr marL="0" indent="0">
              <a:buNone/>
            </a:pPr>
            <a:r>
              <a:rPr lang="en-US" sz="2400">
                <a:latin typeface="Courier New" panose="02070309020205020404" charset="0"/>
                <a:cs typeface="Courier New" panose="02070309020205020404" charset="0"/>
              </a:rPr>
              <a:t>	int p, q;</a:t>
            </a:r>
          </a:p>
          <a:p>
            <a:pPr marL="0" indent="0">
              <a:buNone/>
            </a:pPr>
            <a:r>
              <a:rPr lang="en-US" sz="2400">
                <a:latin typeface="Courier New" panose="02070309020205020404" charset="0"/>
                <a:cs typeface="Courier New" panose="02070309020205020404" charset="0"/>
              </a:rPr>
              <a:t>	statements;</a:t>
            </a:r>
          </a:p>
          <a:p>
            <a:pPr marL="0" indent="0">
              <a:buNone/>
            </a:pPr>
            <a:r>
              <a:rPr lang="en-US" sz="2400">
                <a:latin typeface="Courier New" panose="02070309020205020404" charset="0"/>
                <a:cs typeface="Courier New" panose="02070309020205020404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48765"/>
            <a:ext cx="5555615" cy="462851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What is arguments?</a:t>
            </a:r>
          </a:p>
          <a:p>
            <a:r>
              <a:rPr lang="en-US" dirty="0"/>
              <a:t> It must declare variables that accept the values of the arguments. Known as formal parameters of the function local to the </a:t>
            </a:r>
            <a:r>
              <a:rPr lang="en-US" dirty="0" smtClean="0"/>
              <a:t>function.</a:t>
            </a:r>
            <a:endParaRPr lang="en-US" dirty="0"/>
          </a:p>
          <a:p>
            <a:r>
              <a:rPr lang="en-US" dirty="0" err="1" smtClean="0"/>
              <a:t>is_odd</a:t>
            </a:r>
            <a:r>
              <a:rPr lang="en-US" dirty="0" smtClean="0"/>
              <a:t>() </a:t>
            </a:r>
            <a:r>
              <a:rPr lang="en-US" dirty="0"/>
              <a:t>function has </a:t>
            </a:r>
            <a:r>
              <a:rPr lang="en-US" dirty="0" smtClean="0"/>
              <a:t>1 parameter. </a:t>
            </a:r>
            <a:r>
              <a:rPr lang="en-US" dirty="0"/>
              <a:t>It returns 1 if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/>
              <a:t>an odd integer; </a:t>
            </a:r>
            <a:r>
              <a:rPr lang="en-US" dirty="0"/>
              <a:t>otherwise returns 0.</a:t>
            </a:r>
          </a:p>
          <a:p>
            <a:r>
              <a:rPr lang="en-US" dirty="0"/>
              <a:t>During calling this </a:t>
            </a:r>
            <a:r>
              <a:rPr lang="en-US" dirty="0" err="1" smtClean="0"/>
              <a:t>is_odd</a:t>
            </a:r>
            <a:r>
              <a:rPr lang="en-US" dirty="0" smtClean="0"/>
              <a:t>() </a:t>
            </a:r>
            <a:r>
              <a:rPr lang="en-US" dirty="0"/>
              <a:t>you have to pass </a:t>
            </a:r>
            <a:r>
              <a:rPr lang="en-US" dirty="0" smtClean="0"/>
              <a:t>one value; it is </a:t>
            </a:r>
            <a:r>
              <a:rPr lang="en-US" dirty="0"/>
              <a:t>called </a:t>
            </a:r>
            <a:r>
              <a:rPr lang="en-US" dirty="0" smtClean="0"/>
              <a:t>argument.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91401" y="1715554"/>
            <a:ext cx="3530600" cy="23399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is_odd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a){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if(a%2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return 1;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else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return 0;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58166" y="4279980"/>
            <a:ext cx="40561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Job: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Write </a:t>
            </a:r>
            <a:r>
              <a:rPr lang="en-US" sz="2000" dirty="0" smtClean="0">
                <a:solidFill>
                  <a:srgbClr val="FF0000"/>
                </a:solidFill>
              </a:rPr>
              <a:t>a function that will accept two integers as argument, and return the larger number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Call by values and call by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596380" cy="4351655"/>
          </a:xfrm>
        </p:spPr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wo </a:t>
            </a:r>
            <a:r>
              <a:rPr lang="en-US" dirty="0"/>
              <a:t>ways of passing arguments to a function.</a:t>
            </a:r>
          </a:p>
          <a:p>
            <a:r>
              <a:rPr lang="en-US" dirty="0"/>
              <a:t>Call by value</a:t>
            </a:r>
          </a:p>
          <a:p>
            <a:pPr lvl="1"/>
            <a:r>
              <a:rPr lang="en-US" sz="2400" dirty="0"/>
              <a:t>a copy of the </a:t>
            </a:r>
            <a:r>
              <a:rPr lang="en-US" sz="2400" dirty="0" smtClean="0"/>
              <a:t>argument is passed </a:t>
            </a:r>
            <a:r>
              <a:rPr lang="en-US" sz="2400" dirty="0"/>
              <a:t>to the formal </a:t>
            </a:r>
            <a:r>
              <a:rPr lang="en-US" sz="2400" dirty="0" smtClean="0"/>
              <a:t>parameter into </a:t>
            </a:r>
            <a:r>
              <a:rPr lang="en-US" sz="2400" dirty="0"/>
              <a:t>the function</a:t>
            </a:r>
          </a:p>
          <a:p>
            <a:pPr lvl="0"/>
            <a:r>
              <a:rPr lang="en-US" dirty="0"/>
              <a:t>Call by reference</a:t>
            </a:r>
          </a:p>
          <a:p>
            <a:pPr lvl="1"/>
            <a:r>
              <a:rPr lang="en-US" sz="2400" dirty="0"/>
              <a:t>a copy of the address of the argument </a:t>
            </a:r>
            <a:r>
              <a:rPr lang="en-US" sz="2400" dirty="0" smtClean="0"/>
              <a:t>is passed </a:t>
            </a:r>
            <a:r>
              <a:rPr lang="en-US" sz="2400" dirty="0"/>
              <a:t>into the </a:t>
            </a:r>
            <a:r>
              <a:rPr lang="en-US" sz="2400" dirty="0" smtClean="0"/>
              <a:t>function</a:t>
            </a:r>
            <a:endParaRPr lang="en-US" sz="2400" dirty="0"/>
          </a:p>
          <a:p>
            <a:pPr lvl="0"/>
            <a:r>
              <a:rPr lang="en-US" dirty="0"/>
              <a:t>Date types of argument and formal parameter must match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250555" y="1614805"/>
            <a:ext cx="3512185" cy="47732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call by reference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10870" y="2066925"/>
            <a:ext cx="5789295" cy="3928110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812915" y="2066925"/>
            <a:ext cx="4923155" cy="25774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and arc -- argument to main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36395"/>
            <a:ext cx="5181600" cy="4358640"/>
          </a:xfrm>
        </p:spPr>
        <p:txBody>
          <a:bodyPr>
            <a:normAutofit fontScale="87500" lnSpcReduction="20000"/>
          </a:bodyPr>
          <a:lstStyle/>
          <a:p>
            <a:r>
              <a:rPr lang="en-US" dirty="0" smtClean="0"/>
              <a:t>‘main’ </a:t>
            </a:r>
            <a:r>
              <a:rPr lang="en-US" dirty="0"/>
              <a:t>function can take two </a:t>
            </a:r>
            <a:r>
              <a:rPr lang="en-US" dirty="0" smtClean="0"/>
              <a:t>arguments </a:t>
            </a:r>
            <a:r>
              <a:rPr lang="en-US" dirty="0"/>
              <a:t>from when the program is started</a:t>
            </a:r>
          </a:p>
          <a:p>
            <a:r>
              <a:rPr lang="en-US" dirty="0"/>
              <a:t>If you called this program name and your name were Tom, you would type name Tom to run the program. The output from the program would be Hello Tom</a:t>
            </a:r>
          </a:p>
          <a:p>
            <a:r>
              <a:rPr lang="en-US" dirty="0"/>
              <a:t>C:\&gt;name.exe tom</a:t>
            </a:r>
          </a:p>
          <a:p>
            <a:pPr lvl="1"/>
            <a:r>
              <a:rPr lang="en-US" dirty="0"/>
              <a:t>C:\&gt;Hello tom</a:t>
            </a:r>
          </a:p>
          <a:p>
            <a:pPr lvl="0"/>
            <a:r>
              <a:rPr lang="en-US" dirty="0"/>
              <a:t>What does main() return?</a:t>
            </a:r>
          </a:p>
          <a:p>
            <a:pPr lvl="1"/>
            <a:r>
              <a:rPr lang="en-US" dirty="0"/>
              <a:t>The main( ) function returns an integer to the calling process, which is generally </a:t>
            </a:r>
            <a:r>
              <a:rPr lang="en-US" dirty="0" smtClean="0"/>
              <a:t>the operating </a:t>
            </a:r>
            <a:r>
              <a:rPr lang="en-US" dirty="0"/>
              <a:t>system.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46595" y="1997710"/>
            <a:ext cx="4892675" cy="3556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9170"/>
          </a:xfrm>
        </p:spPr>
        <p:txBody>
          <a:bodyPr/>
          <a:lstStyle/>
          <a:p>
            <a:r>
              <a:rPr lang="en-US"/>
              <a:t>Returning from a function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7554386" y="1692592"/>
            <a:ext cx="3698240" cy="4519930"/>
            <a:chOff x="1687" y="2464"/>
            <a:chExt cx="5070" cy="6457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65" y="2464"/>
              <a:ext cx="2998" cy="2979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87" y="5365"/>
              <a:ext cx="5070" cy="3557"/>
            </a:xfrm>
            <a:prstGeom prst="rect">
              <a:avLst/>
            </a:prstGeom>
          </p:spPr>
        </p:pic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341534" cy="4351338"/>
          </a:xfrm>
        </p:spPr>
        <p:txBody>
          <a:bodyPr/>
          <a:lstStyle/>
          <a:p>
            <a:r>
              <a:rPr lang="en-US" dirty="0" smtClean="0"/>
              <a:t>Return type </a:t>
            </a:r>
            <a:r>
              <a:rPr lang="en-US" dirty="0"/>
              <a:t>of the function and the data type of the </a:t>
            </a:r>
            <a:r>
              <a:rPr lang="en-US" dirty="0" smtClean="0"/>
              <a:t>variable to store the return value </a:t>
            </a:r>
            <a:r>
              <a:rPr lang="en-US" dirty="0"/>
              <a:t>must match.</a:t>
            </a:r>
          </a:p>
          <a:p>
            <a:r>
              <a:rPr lang="en-US" dirty="0"/>
              <a:t>void type function does not return </a:t>
            </a:r>
            <a:r>
              <a:rPr lang="en-US" dirty="0" smtClean="0"/>
              <a:t>anything</a:t>
            </a:r>
            <a:r>
              <a:rPr lang="en-US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562" y="1632567"/>
            <a:ext cx="4371975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Recurvise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577840" cy="4351655"/>
          </a:xfrm>
        </p:spPr>
        <p:txBody>
          <a:bodyPr/>
          <a:lstStyle/>
          <a:p>
            <a:r>
              <a:rPr lang="en-US" dirty="0"/>
              <a:t> A function is said to be recursive if a statement in the body of the function calls itself. Recursion is the process of defining something in terms of itself.</a:t>
            </a:r>
          </a:p>
          <a:p>
            <a:r>
              <a:rPr lang="en-US" dirty="0"/>
              <a:t> </a:t>
            </a:r>
            <a:r>
              <a:rPr lang="en-US" dirty="0" smtClean="0"/>
              <a:t>Example </a:t>
            </a:r>
            <a:r>
              <a:rPr lang="en-US" dirty="0"/>
              <a:t>of a recursive function is </a:t>
            </a:r>
            <a:r>
              <a:rPr lang="en-US" dirty="0" smtClean="0"/>
              <a:t>factorial( </a:t>
            </a:r>
            <a:r>
              <a:rPr lang="en-US" dirty="0"/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2713" y="875664"/>
            <a:ext cx="4491087" cy="54497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>
                <a:latin typeface="+mn-ea"/>
                <a:cs typeface="+mn-ea"/>
              </a:rPr>
              <a:t>/* non-recursive */</a:t>
            </a:r>
          </a:p>
          <a:p>
            <a:pPr marL="0" indent="0">
              <a:buNone/>
            </a:pPr>
            <a:r>
              <a:rPr lang="en-US" sz="1500" dirty="0" err="1">
                <a:latin typeface="+mn-ea"/>
                <a:cs typeface="+mn-ea"/>
              </a:rPr>
              <a:t>int</a:t>
            </a:r>
            <a:r>
              <a:rPr lang="en-US" sz="1500" dirty="0">
                <a:latin typeface="+mn-ea"/>
                <a:cs typeface="+mn-ea"/>
              </a:rPr>
              <a:t> </a:t>
            </a:r>
            <a:r>
              <a:rPr lang="en-US" sz="1500" dirty="0" smtClean="0">
                <a:latin typeface="+mn-ea"/>
                <a:cs typeface="+mn-ea"/>
              </a:rPr>
              <a:t>factorial(</a:t>
            </a:r>
            <a:r>
              <a:rPr lang="en-US" sz="1500" dirty="0" err="1" smtClean="0">
                <a:latin typeface="+mn-ea"/>
                <a:cs typeface="+mn-ea"/>
              </a:rPr>
              <a:t>int</a:t>
            </a:r>
            <a:r>
              <a:rPr lang="en-US" sz="1500" dirty="0" smtClean="0">
                <a:latin typeface="+mn-ea"/>
                <a:cs typeface="+mn-ea"/>
              </a:rPr>
              <a:t> </a:t>
            </a:r>
            <a:r>
              <a:rPr lang="en-US" sz="1500" dirty="0">
                <a:latin typeface="+mn-ea"/>
                <a:cs typeface="+mn-ea"/>
              </a:rPr>
              <a:t>n) {</a:t>
            </a:r>
          </a:p>
          <a:p>
            <a:pPr marL="0" indent="0">
              <a:buNone/>
            </a:pPr>
            <a:r>
              <a:rPr lang="en-US" sz="1500" dirty="0">
                <a:latin typeface="+mn-ea"/>
                <a:cs typeface="+mn-ea"/>
              </a:rPr>
              <a:t>	</a:t>
            </a:r>
            <a:r>
              <a:rPr lang="en-US" sz="1500" dirty="0" err="1">
                <a:latin typeface="+mn-ea"/>
                <a:cs typeface="+mn-ea"/>
              </a:rPr>
              <a:t>int</a:t>
            </a:r>
            <a:r>
              <a:rPr lang="en-US" sz="1500" dirty="0">
                <a:latin typeface="+mn-ea"/>
                <a:cs typeface="+mn-ea"/>
              </a:rPr>
              <a:t> t, answer;</a:t>
            </a:r>
          </a:p>
          <a:p>
            <a:pPr marL="0" indent="0">
              <a:buNone/>
            </a:pPr>
            <a:r>
              <a:rPr lang="en-US" sz="1500" dirty="0">
                <a:latin typeface="+mn-ea"/>
                <a:cs typeface="+mn-ea"/>
              </a:rPr>
              <a:t>	answer = 1;</a:t>
            </a:r>
          </a:p>
          <a:p>
            <a:pPr marL="0" indent="0">
              <a:buNone/>
            </a:pPr>
            <a:r>
              <a:rPr lang="en-US" sz="1500" dirty="0">
                <a:latin typeface="+mn-ea"/>
                <a:cs typeface="+mn-ea"/>
              </a:rPr>
              <a:t>	for(t=1; t&lt;=n; t++)</a:t>
            </a:r>
          </a:p>
          <a:p>
            <a:pPr marL="0" indent="0">
              <a:buNone/>
            </a:pPr>
            <a:r>
              <a:rPr lang="en-US" sz="1500" dirty="0">
                <a:latin typeface="+mn-ea"/>
                <a:cs typeface="+mn-ea"/>
              </a:rPr>
              <a:t>	answer=answer*(t);</a:t>
            </a:r>
          </a:p>
          <a:p>
            <a:pPr marL="0" indent="0">
              <a:buNone/>
            </a:pPr>
            <a:r>
              <a:rPr lang="en-US" sz="1500" dirty="0">
                <a:latin typeface="+mn-ea"/>
                <a:cs typeface="+mn-ea"/>
              </a:rPr>
              <a:t>	return(answer);</a:t>
            </a:r>
          </a:p>
          <a:p>
            <a:pPr marL="0" indent="0">
              <a:buNone/>
            </a:pPr>
            <a:r>
              <a:rPr lang="en-US" sz="1500" dirty="0" smtClean="0">
                <a:latin typeface="+mn-ea"/>
                <a:cs typeface="+mn-ea"/>
              </a:rPr>
              <a:t>}</a:t>
            </a:r>
          </a:p>
          <a:p>
            <a:pPr marL="0" indent="0">
              <a:buNone/>
            </a:pPr>
            <a:r>
              <a:rPr lang="en-US" sz="1500" dirty="0" smtClean="0">
                <a:latin typeface="+mn-ea"/>
                <a:cs typeface="+mn-ea"/>
              </a:rPr>
              <a:t>/* </a:t>
            </a:r>
            <a:r>
              <a:rPr lang="en-US" sz="1500" dirty="0">
                <a:latin typeface="+mn-ea"/>
                <a:cs typeface="+mn-ea"/>
              </a:rPr>
              <a:t>recursive */</a:t>
            </a:r>
          </a:p>
          <a:p>
            <a:pPr marL="0" indent="0">
              <a:buNone/>
            </a:pPr>
            <a:r>
              <a:rPr lang="en-US" sz="1500" dirty="0" err="1">
                <a:latin typeface="+mn-ea"/>
                <a:cs typeface="+mn-ea"/>
              </a:rPr>
              <a:t>int</a:t>
            </a:r>
            <a:r>
              <a:rPr lang="en-US" sz="1500" dirty="0">
                <a:latin typeface="+mn-ea"/>
                <a:cs typeface="+mn-ea"/>
              </a:rPr>
              <a:t> </a:t>
            </a:r>
            <a:r>
              <a:rPr lang="en-US" sz="1500" dirty="0" smtClean="0">
                <a:latin typeface="+mn-ea"/>
                <a:cs typeface="+mn-ea"/>
              </a:rPr>
              <a:t>factorial(</a:t>
            </a:r>
            <a:r>
              <a:rPr lang="en-US" sz="1500" dirty="0" err="1" smtClean="0">
                <a:latin typeface="+mn-ea"/>
                <a:cs typeface="+mn-ea"/>
              </a:rPr>
              <a:t>int</a:t>
            </a:r>
            <a:r>
              <a:rPr lang="en-US" sz="1500" dirty="0" smtClean="0">
                <a:latin typeface="+mn-ea"/>
                <a:cs typeface="+mn-ea"/>
              </a:rPr>
              <a:t> </a:t>
            </a:r>
            <a:r>
              <a:rPr lang="en-US" sz="1500" dirty="0">
                <a:latin typeface="+mn-ea"/>
                <a:cs typeface="+mn-ea"/>
              </a:rPr>
              <a:t>n) {</a:t>
            </a:r>
          </a:p>
          <a:p>
            <a:pPr marL="0" indent="0">
              <a:buNone/>
            </a:pPr>
            <a:r>
              <a:rPr lang="en-US" sz="1500" dirty="0">
                <a:latin typeface="+mn-ea"/>
                <a:cs typeface="+mn-ea"/>
              </a:rPr>
              <a:t>	</a:t>
            </a:r>
            <a:r>
              <a:rPr lang="en-US" sz="1500" dirty="0" err="1">
                <a:latin typeface="+mn-ea"/>
                <a:cs typeface="+mn-ea"/>
              </a:rPr>
              <a:t>int</a:t>
            </a:r>
            <a:r>
              <a:rPr lang="en-US" sz="1500" dirty="0">
                <a:latin typeface="+mn-ea"/>
                <a:cs typeface="+mn-ea"/>
              </a:rPr>
              <a:t> answer;</a:t>
            </a:r>
          </a:p>
          <a:p>
            <a:pPr marL="0" indent="0">
              <a:buNone/>
            </a:pPr>
            <a:r>
              <a:rPr lang="en-US" sz="1500" dirty="0">
                <a:latin typeface="+mn-ea"/>
                <a:cs typeface="+mn-ea"/>
              </a:rPr>
              <a:t>	if(n==1) return(1);</a:t>
            </a:r>
          </a:p>
          <a:p>
            <a:pPr marL="0" indent="0">
              <a:buNone/>
            </a:pPr>
            <a:r>
              <a:rPr lang="en-US" sz="1500" dirty="0">
                <a:latin typeface="+mn-ea"/>
                <a:cs typeface="+mn-ea"/>
              </a:rPr>
              <a:t>	answer = </a:t>
            </a:r>
            <a:r>
              <a:rPr lang="en-US" sz="1500" dirty="0" err="1">
                <a:latin typeface="+mn-ea"/>
                <a:cs typeface="+mn-ea"/>
              </a:rPr>
              <a:t>factr</a:t>
            </a:r>
            <a:r>
              <a:rPr lang="en-US" sz="1500" dirty="0">
                <a:latin typeface="+mn-ea"/>
                <a:cs typeface="+mn-ea"/>
              </a:rPr>
              <a:t>(n-1)*n; /* recursive call */</a:t>
            </a:r>
          </a:p>
          <a:p>
            <a:pPr marL="0" indent="0">
              <a:buNone/>
            </a:pPr>
            <a:r>
              <a:rPr lang="en-US" sz="1500" dirty="0">
                <a:latin typeface="+mn-ea"/>
                <a:cs typeface="+mn-ea"/>
              </a:rPr>
              <a:t>	return(answer);</a:t>
            </a:r>
          </a:p>
          <a:p>
            <a:pPr marL="0" indent="0">
              <a:buNone/>
            </a:pPr>
            <a:r>
              <a:rPr lang="en-US" sz="1500" dirty="0" smtClean="0">
                <a:latin typeface="+mn-ea"/>
                <a:cs typeface="+mn-ea"/>
              </a:rPr>
              <a:t>}</a:t>
            </a:r>
            <a:endParaRPr lang="en-US" sz="1500" dirty="0">
              <a:latin typeface="+mn-ea"/>
              <a:cs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722</Words>
  <Application>Microsoft Office PowerPoint</Application>
  <PresentationFormat>Custom</PresentationFormat>
  <Paragraphs>128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CSE 1151 (Computer Programming)  C Function</vt:lpstr>
      <vt:lpstr>Function</vt:lpstr>
      <vt:lpstr>Scope of Function</vt:lpstr>
      <vt:lpstr>Function arguments</vt:lpstr>
      <vt:lpstr>Call by values and call by reference</vt:lpstr>
      <vt:lpstr>Example of call by reference</vt:lpstr>
      <vt:lpstr>arc and arc -- argument to main function</vt:lpstr>
      <vt:lpstr>Returning from a function</vt:lpstr>
      <vt:lpstr>Recurvise function</vt:lpstr>
      <vt:lpstr>Example: Recursive Fucntion</vt:lpstr>
      <vt:lpstr>Example of Static variable in Fucntion</vt:lpstr>
      <vt:lpstr>Passing array to a function</vt:lpstr>
      <vt:lpstr>Returning multiple value</vt:lpstr>
      <vt:lpstr>Example1: GCD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1151: Computer Fundamentals and Programming </dc:title>
  <dc:creator/>
  <cp:lastModifiedBy>MRK</cp:lastModifiedBy>
  <cp:revision>60</cp:revision>
  <dcterms:created xsi:type="dcterms:W3CDTF">2020-08-17T02:23:00Z</dcterms:created>
  <dcterms:modified xsi:type="dcterms:W3CDTF">2024-05-18T04:55:13Z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