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2B21-7FA7-4326-A335-161666197B54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9559-BB53-4159-B410-093E997B8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2B21-7FA7-4326-A335-161666197B54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9559-BB53-4159-B410-093E997B8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56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2B21-7FA7-4326-A335-161666197B54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9559-BB53-4159-B410-093E997B8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72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2B21-7FA7-4326-A335-161666197B54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9559-BB53-4159-B410-093E997B8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94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2B21-7FA7-4326-A335-161666197B54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9559-BB53-4159-B410-093E997B8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32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2B21-7FA7-4326-A335-161666197B54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9559-BB53-4159-B410-093E997B8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38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2B21-7FA7-4326-A335-161666197B54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9559-BB53-4159-B410-093E997B8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2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2B21-7FA7-4326-A335-161666197B54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9559-BB53-4159-B410-093E997B8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836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2B21-7FA7-4326-A335-161666197B54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9559-BB53-4159-B410-093E997B8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2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2B21-7FA7-4326-A335-161666197B54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9559-BB53-4159-B410-093E997B8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4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2B21-7FA7-4326-A335-161666197B54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9559-BB53-4159-B410-093E997B8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94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02B21-7FA7-4326-A335-161666197B54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79559-BB53-4159-B410-093E997B8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81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Pointers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 R </a:t>
            </a:r>
            <a:r>
              <a:rPr lang="en-US" dirty="0" err="1" smtClean="0"/>
              <a:t>Khandker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06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What is a Pointer?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Pointer: memory address of a variable</a:t>
            </a:r>
            <a:r>
              <a:rPr lang="en-US" sz="2800" dirty="0" smtClean="0"/>
              <a:t> </a:t>
            </a:r>
          </a:p>
          <a:p>
            <a:r>
              <a:rPr lang="en-US" sz="2800" dirty="0"/>
              <a:t>Address can be used to access/modify a variable </a:t>
            </a:r>
            <a:r>
              <a:rPr lang="en-US" sz="2800" dirty="0" smtClean="0"/>
              <a:t>from anywhere </a:t>
            </a:r>
          </a:p>
          <a:p>
            <a:r>
              <a:rPr lang="en-US" sz="2800" dirty="0" smtClean="0"/>
              <a:t>Pointers can create </a:t>
            </a:r>
            <a:r>
              <a:rPr lang="en-US" sz="2800" dirty="0"/>
              <a:t>dynamic data </a:t>
            </a:r>
            <a:r>
              <a:rPr lang="en-US" sz="2800" dirty="0" smtClean="0"/>
              <a:t>structures</a:t>
            </a:r>
          </a:p>
          <a:p>
            <a:pPr lvl="1"/>
            <a:r>
              <a:rPr lang="en-US" sz="2400" dirty="0" smtClean="0"/>
              <a:t>data </a:t>
            </a:r>
            <a:r>
              <a:rPr lang="en-US" sz="2400" dirty="0"/>
              <a:t>structures </a:t>
            </a:r>
            <a:r>
              <a:rPr lang="en-US" sz="2400" dirty="0" smtClean="0"/>
              <a:t>built up </a:t>
            </a:r>
            <a:r>
              <a:rPr lang="en-US" sz="2400" dirty="0"/>
              <a:t>from blocks of memory allocated from the heap at run-time</a:t>
            </a:r>
            <a:r>
              <a:rPr lang="en-US" sz="2400" dirty="0" smtClean="0"/>
              <a:t> </a:t>
            </a:r>
            <a:endParaRPr lang="en-US" sz="2400" dirty="0"/>
          </a:p>
          <a:p>
            <a:pPr marL="341313" indent="-284163"/>
            <a:r>
              <a:rPr lang="en-US" sz="2600" dirty="0" smtClean="0"/>
              <a:t>Provides an alternative </a:t>
            </a:r>
            <a:r>
              <a:rPr lang="en-US" sz="2600" dirty="0"/>
              <a:t>way to access information stored </a:t>
            </a:r>
            <a:r>
              <a:rPr lang="en-US" sz="2600" dirty="0" smtClean="0"/>
              <a:t>in arrays</a:t>
            </a:r>
            <a:r>
              <a:rPr lang="en-US" sz="2600" dirty="0"/>
              <a:t>. Pointer techniques are especially valuable when you work </a:t>
            </a:r>
            <a:r>
              <a:rPr lang="en-US" sz="2600" dirty="0" smtClean="0"/>
              <a:t>with strings</a:t>
            </a:r>
            <a:r>
              <a:rPr lang="en-US" sz="2600" dirty="0"/>
              <a:t>. There is an intimate link between arrays and pointers in C</a:t>
            </a:r>
            <a:r>
              <a:rPr lang="en-US" sz="2600" dirty="0" smtClean="0"/>
              <a:t> 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73641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b="1" dirty="0"/>
              <a:t>Physical and virtual memory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Physical memory: physical resources where data can </a:t>
            </a:r>
            <a:r>
              <a:rPr lang="en-US" dirty="0" smtClean="0"/>
              <a:t>be stored </a:t>
            </a:r>
            <a:r>
              <a:rPr lang="en-US" dirty="0"/>
              <a:t>and accessed by your computer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cache </a:t>
            </a:r>
            <a:endParaRPr lang="en-US" dirty="0" smtClean="0"/>
          </a:p>
          <a:p>
            <a:pPr lvl="1"/>
            <a:r>
              <a:rPr lang="en-US" dirty="0" smtClean="0"/>
              <a:t>RAM</a:t>
            </a:r>
          </a:p>
          <a:p>
            <a:pPr lvl="1"/>
            <a:r>
              <a:rPr lang="en-US" dirty="0" smtClean="0"/>
              <a:t>hard disk</a:t>
            </a:r>
            <a:endParaRPr lang="en-US" dirty="0"/>
          </a:p>
          <a:p>
            <a:pPr lvl="1"/>
            <a:r>
              <a:rPr lang="en-US" dirty="0" smtClean="0"/>
              <a:t>removable </a:t>
            </a:r>
            <a:r>
              <a:rPr lang="en-US" dirty="0"/>
              <a:t>storage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Virtual memory: abstraction by OS, addressable </a:t>
            </a:r>
            <a:r>
              <a:rPr lang="en-US" dirty="0" smtClean="0"/>
              <a:t>space accessible </a:t>
            </a:r>
            <a:r>
              <a:rPr lang="en-US" dirty="0"/>
              <a:t>by your code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89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variable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600200"/>
            <a:ext cx="2814595" cy="31242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343400"/>
            <a:ext cx="3810000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1447800"/>
            <a:ext cx="3352801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86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Pointer initialization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i,j</a:t>
            </a:r>
            <a:r>
              <a:rPr lang="en-US" sz="1800" dirty="0" smtClean="0"/>
              <a:t>;</a:t>
            </a:r>
          </a:p>
          <a:p>
            <a:pPr marL="0" indent="0">
              <a:buNone/>
            </a:pPr>
            <a:r>
              <a:rPr lang="en-US" sz="1800" dirty="0" err="1" smtClean="0"/>
              <a:t>int</a:t>
            </a:r>
            <a:r>
              <a:rPr lang="en-US" sz="1800" dirty="0" smtClean="0"/>
              <a:t> *p;     /* a pointer to an integer */</a:t>
            </a:r>
          </a:p>
          <a:p>
            <a:pPr marL="0" indent="0">
              <a:buNone/>
            </a:pPr>
            <a:r>
              <a:rPr lang="en-US" sz="1800" dirty="0" smtClean="0"/>
              <a:t>p = &amp;i; /* &amp; is address reference. p is a variable where only an address of integer can be assigned */</a:t>
            </a:r>
          </a:p>
          <a:p>
            <a:pPr marL="0" indent="0">
              <a:buNone/>
            </a:pPr>
            <a:r>
              <a:rPr lang="en-US" sz="1800" dirty="0" smtClean="0"/>
              <a:t>*p = 5; // *p is the location pointed to by p. this is the value of the type it is pointed to</a:t>
            </a:r>
          </a:p>
          <a:p>
            <a:pPr marL="0" indent="0">
              <a:buNone/>
            </a:pPr>
            <a:r>
              <a:rPr lang="en-US" sz="1800" dirty="0" smtClean="0"/>
              <a:t>  j = i;</a:t>
            </a:r>
          </a:p>
          <a:p>
            <a:pPr marL="0" indent="0">
              <a:buNone/>
            </a:pPr>
            <a:r>
              <a:rPr lang="en-US" sz="1800" dirty="0" err="1" smtClean="0"/>
              <a:t>int</a:t>
            </a:r>
            <a:r>
              <a:rPr lang="en-US" sz="1800" dirty="0" smtClean="0"/>
              <a:t> *q;</a:t>
            </a:r>
          </a:p>
          <a:p>
            <a:pPr marL="0" indent="0">
              <a:buNone/>
            </a:pPr>
            <a:r>
              <a:rPr lang="en-US" sz="1800" dirty="0" smtClean="0"/>
              <a:t>    q = p; //valid but q = i is not valid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 smtClean="0"/>
              <a:t>Pointer variable must be initialized before </a:t>
            </a:r>
            <a:r>
              <a:rPr lang="en-US" sz="1800" smtClean="0"/>
              <a:t>using it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09527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670560"/>
            <a:ext cx="4842699" cy="553814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5800" y="762000"/>
            <a:ext cx="28926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Example: pointer to integer,</a:t>
            </a:r>
          </a:p>
          <a:p>
            <a:r>
              <a:rPr lang="en-US" dirty="0"/>
              <a:t>p</a:t>
            </a:r>
            <a:r>
              <a:rPr lang="en-US" dirty="0" smtClean="0"/>
              <a:t>ointer to character and </a:t>
            </a:r>
          </a:p>
          <a:p>
            <a:r>
              <a:rPr lang="en-US" dirty="0"/>
              <a:t>p</a:t>
            </a:r>
            <a:r>
              <a:rPr lang="en-US" dirty="0" smtClean="0"/>
              <a:t>ointer to pointer integer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209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block of memory location can be allocated to a pointer before using it. It will not corrupt the memory accidentally, or crash the program due to shortage of memory space.</a:t>
            </a:r>
          </a:p>
          <a:p>
            <a:pPr marL="0" indent="0">
              <a:buNone/>
            </a:pPr>
            <a:endParaRPr lang="en-US" sz="1400" dirty="0" smtClean="0">
              <a:solidFill>
                <a:srgbClr val="273239"/>
              </a:solidFill>
              <a:latin typeface="Consolas" pitchFamily="49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2400" dirty="0" err="1" smtClean="0">
                <a:solidFill>
                  <a:srgbClr val="273239"/>
                </a:solidFill>
                <a:latin typeface="Consolas" pitchFamily="49" charset="0"/>
                <a:cs typeface="Arial" pitchFamily="34" charset="0"/>
              </a:rPr>
              <a:t>ptr</a:t>
            </a:r>
            <a:r>
              <a:rPr lang="en-US" sz="2400" dirty="0" smtClean="0">
                <a:solidFill>
                  <a:srgbClr val="273239"/>
                </a:solidFill>
                <a:latin typeface="Consolas" pitchFamily="49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rgbClr val="273239"/>
                </a:solidFill>
                <a:latin typeface="Consolas" pitchFamily="49" charset="0"/>
                <a:cs typeface="Arial" pitchFamily="34" charset="0"/>
              </a:rPr>
              <a:t>= (cast-type*) </a:t>
            </a:r>
            <a:r>
              <a:rPr lang="en-US" sz="2400" dirty="0" err="1">
                <a:solidFill>
                  <a:srgbClr val="273239"/>
                </a:solidFill>
                <a:latin typeface="Consolas" pitchFamily="49" charset="0"/>
                <a:cs typeface="Arial" pitchFamily="34" charset="0"/>
              </a:rPr>
              <a:t>malloc</a:t>
            </a:r>
            <a:r>
              <a:rPr lang="en-US" sz="2400" dirty="0">
                <a:solidFill>
                  <a:srgbClr val="273239"/>
                </a:solidFill>
                <a:latin typeface="Consolas" pitchFamily="49" charset="0"/>
                <a:cs typeface="Arial" pitchFamily="34" charset="0"/>
              </a:rPr>
              <a:t>(byte-size</a:t>
            </a:r>
            <a:r>
              <a:rPr lang="en-US" sz="2400" dirty="0" smtClean="0">
                <a:solidFill>
                  <a:srgbClr val="273239"/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0" indent="0" algn="ctr">
              <a:buNone/>
            </a:pPr>
            <a:r>
              <a:rPr lang="en-US" sz="2400" b="1" i="1" dirty="0" err="1"/>
              <a:t>ptr</a:t>
            </a:r>
            <a:r>
              <a:rPr lang="en-US" sz="2400" b="1" i="1" dirty="0"/>
              <a:t> = (</a:t>
            </a:r>
            <a:r>
              <a:rPr lang="en-US" sz="2400" b="1" i="1" dirty="0" err="1"/>
              <a:t>int</a:t>
            </a:r>
            <a:r>
              <a:rPr lang="en-US" sz="2400" b="1" i="1" dirty="0"/>
              <a:t>*) </a:t>
            </a:r>
            <a:r>
              <a:rPr lang="en-US" sz="2400" b="1" i="1" dirty="0" err="1"/>
              <a:t>malloc</a:t>
            </a:r>
            <a:r>
              <a:rPr lang="en-US" sz="2400" b="1" i="1" dirty="0"/>
              <a:t>(100 * </a:t>
            </a:r>
            <a:r>
              <a:rPr lang="en-US" sz="2400" b="1" i="1" dirty="0" err="1"/>
              <a:t>sizeof</a:t>
            </a:r>
            <a:r>
              <a:rPr lang="en-US" sz="2400" b="1" i="1" dirty="0"/>
              <a:t>(</a:t>
            </a:r>
            <a:r>
              <a:rPr lang="en-US" sz="2400" b="1" i="1" dirty="0" err="1"/>
              <a:t>int</a:t>
            </a:r>
            <a:r>
              <a:rPr lang="en-US" sz="2400" b="1" i="1" dirty="0"/>
              <a:t>));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00493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calloc</a:t>
            </a:r>
            <a:r>
              <a:rPr lang="en-US" b="1" dirty="0"/>
              <a:t>() </a:t>
            </a:r>
            <a:r>
              <a:rPr lang="en-US" b="1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“</a:t>
            </a:r>
            <a:r>
              <a:rPr lang="en-US" sz="2400" b="1" dirty="0" err="1"/>
              <a:t>calloc</a:t>
            </a:r>
            <a:r>
              <a:rPr lang="en-US" sz="2400" b="1" dirty="0"/>
              <a:t>”</a:t>
            </a:r>
            <a:r>
              <a:rPr lang="en-US" sz="2400" dirty="0"/>
              <a:t> or </a:t>
            </a:r>
            <a:r>
              <a:rPr lang="en-US" sz="2400" b="1" dirty="0"/>
              <a:t>“contiguous allocation”</a:t>
            </a:r>
            <a:r>
              <a:rPr lang="en-US" sz="2400" dirty="0"/>
              <a:t> method in C is used to dynamically allocate the specified number of blocks of memory of the specified </a:t>
            </a:r>
            <a:r>
              <a:rPr lang="en-US" sz="2400" dirty="0" smtClean="0"/>
              <a:t>type.</a:t>
            </a:r>
          </a:p>
          <a:p>
            <a:pPr marL="0" indent="0" algn="ctr">
              <a:buNone/>
            </a:pPr>
            <a:r>
              <a:rPr lang="en-US" sz="2400" dirty="0" err="1"/>
              <a:t>ptr</a:t>
            </a:r>
            <a:r>
              <a:rPr lang="en-US" sz="2400" dirty="0"/>
              <a:t> = (cast-type*)</a:t>
            </a:r>
            <a:r>
              <a:rPr lang="en-US" sz="2400" dirty="0" err="1"/>
              <a:t>calloc</a:t>
            </a:r>
            <a:r>
              <a:rPr lang="en-US" sz="2400" dirty="0"/>
              <a:t>(n, element-size</a:t>
            </a:r>
            <a:r>
              <a:rPr lang="en-US" sz="2400" dirty="0" smtClean="0"/>
              <a:t>);</a:t>
            </a:r>
          </a:p>
          <a:p>
            <a:r>
              <a:rPr lang="en-US" sz="2400" dirty="0"/>
              <a:t>here, n is the no. of elements and element-size is the size of each </a:t>
            </a:r>
            <a:r>
              <a:rPr lang="en-US" sz="2400" dirty="0" smtClean="0"/>
              <a:t>element.</a:t>
            </a:r>
          </a:p>
          <a:p>
            <a:pPr marL="0" indent="0" algn="ctr">
              <a:buNone/>
            </a:pPr>
            <a:r>
              <a:rPr lang="en-US" sz="2400" b="1" i="1" dirty="0" err="1"/>
              <a:t>ptr</a:t>
            </a:r>
            <a:r>
              <a:rPr lang="en-US" sz="2400" b="1" i="1" dirty="0"/>
              <a:t> = (float*) </a:t>
            </a:r>
            <a:r>
              <a:rPr lang="en-US" sz="2400" b="1" i="1" dirty="0" err="1"/>
              <a:t>calloc</a:t>
            </a:r>
            <a:r>
              <a:rPr lang="en-US" sz="2400" b="1" i="1" dirty="0"/>
              <a:t>(25, </a:t>
            </a:r>
            <a:r>
              <a:rPr lang="en-US" sz="2400" b="1" i="1" dirty="0" err="1"/>
              <a:t>sizeof</a:t>
            </a:r>
            <a:r>
              <a:rPr lang="en-US" sz="2400" b="1" i="1" dirty="0"/>
              <a:t>(float));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6942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realloc</a:t>
            </a:r>
            <a:r>
              <a:rPr lang="en-US" b="1" dirty="0"/>
              <a:t>() </a:t>
            </a:r>
            <a:r>
              <a:rPr lang="en-US" b="1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used to dynamically change the memory allocation of a previously allocated memory. In other words, if the memory previously allocated with the help of </a:t>
            </a:r>
            <a:r>
              <a:rPr lang="en-US" sz="2000" dirty="0" err="1"/>
              <a:t>malloc</a:t>
            </a:r>
            <a:r>
              <a:rPr lang="en-US" sz="2000" dirty="0"/>
              <a:t> or </a:t>
            </a:r>
            <a:r>
              <a:rPr lang="en-US" sz="2000" dirty="0" err="1"/>
              <a:t>calloc</a:t>
            </a:r>
            <a:r>
              <a:rPr lang="en-US" sz="2000" dirty="0"/>
              <a:t> is insufficient, </a:t>
            </a:r>
            <a:r>
              <a:rPr lang="en-US" sz="2000" dirty="0" err="1"/>
              <a:t>realloc</a:t>
            </a:r>
            <a:r>
              <a:rPr lang="en-US" sz="2000" dirty="0"/>
              <a:t> can be used to dynamically re-allocate memory. </a:t>
            </a:r>
            <a:endParaRPr lang="en-US" sz="2000" dirty="0" smtClean="0"/>
          </a:p>
          <a:p>
            <a:r>
              <a:rPr lang="en-US" sz="2000" dirty="0" smtClean="0"/>
              <a:t>re-allocation </a:t>
            </a:r>
            <a:r>
              <a:rPr lang="en-US" sz="2000" dirty="0"/>
              <a:t>of memory maintains the already present value and new blocks will be initialized </a:t>
            </a:r>
            <a:r>
              <a:rPr lang="en-US" sz="2000" dirty="0" smtClean="0"/>
              <a:t>with </a:t>
            </a:r>
            <a:r>
              <a:rPr lang="en-US" sz="2000" dirty="0"/>
              <a:t>the default garbage value</a:t>
            </a:r>
            <a:r>
              <a:rPr lang="en-US" sz="2000" dirty="0" smtClean="0"/>
              <a:t>.</a:t>
            </a:r>
          </a:p>
          <a:p>
            <a:pPr marL="0" indent="0" algn="ctr">
              <a:buNone/>
            </a:pPr>
            <a:r>
              <a:rPr lang="en-US" sz="2000" dirty="0" err="1"/>
              <a:t>ptr</a:t>
            </a:r>
            <a:r>
              <a:rPr lang="en-US" sz="2000" dirty="0"/>
              <a:t> = </a:t>
            </a:r>
            <a:r>
              <a:rPr lang="en-US" sz="2000" dirty="0" err="1"/>
              <a:t>realloc</a:t>
            </a:r>
            <a:r>
              <a:rPr lang="en-US" sz="2000" dirty="0"/>
              <a:t>(</a:t>
            </a:r>
            <a:r>
              <a:rPr lang="en-US" sz="2000" dirty="0" err="1"/>
              <a:t>ptr</a:t>
            </a:r>
            <a:r>
              <a:rPr lang="en-US" sz="2000" dirty="0"/>
              <a:t>, </a:t>
            </a:r>
            <a:r>
              <a:rPr lang="en-US" sz="2000" dirty="0" err="1"/>
              <a:t>newSize</a:t>
            </a:r>
            <a:r>
              <a:rPr lang="en-US" sz="2000" smtClean="0"/>
              <a:t>);</a:t>
            </a:r>
          </a:p>
          <a:p>
            <a:pPr marL="0" indent="0" algn="ctr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91099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361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Pointers</vt:lpstr>
      <vt:lpstr>What is a Pointer?</vt:lpstr>
      <vt:lpstr>Physical and virtual memory </vt:lpstr>
      <vt:lpstr>Pointer variable</vt:lpstr>
      <vt:lpstr>Pointer initialization</vt:lpstr>
      <vt:lpstr>PowerPoint Presentation</vt:lpstr>
      <vt:lpstr>Memory allocation</vt:lpstr>
      <vt:lpstr>calloc() method</vt:lpstr>
      <vt:lpstr>realloc() method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Pointers</dc:title>
  <dc:creator>Windows User</dc:creator>
  <cp:lastModifiedBy>MRK</cp:lastModifiedBy>
  <cp:revision>16</cp:revision>
  <dcterms:created xsi:type="dcterms:W3CDTF">2023-10-29T09:19:41Z</dcterms:created>
  <dcterms:modified xsi:type="dcterms:W3CDTF">2024-05-18T05:02:38Z</dcterms:modified>
</cp:coreProperties>
</file>