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9" r:id="rId9"/>
    <p:sldId id="260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0A82C7-2426-4918-B192-C4FA9E3622AC}" type="datetimeFigureOut">
              <a:rPr lang="en-US" smtClean="0"/>
              <a:pPr/>
              <a:t>5/18/2024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16A1247-3B44-4BC9-A14B-E99D83F0D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 R </a:t>
            </a:r>
            <a:r>
              <a:rPr lang="en-US" dirty="0" err="1" smtClean="0"/>
              <a:t>Khandker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5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533400"/>
          </a:xfrm>
        </p:spPr>
        <p:txBody>
          <a:bodyPr>
            <a:normAutofit/>
          </a:bodyPr>
          <a:lstStyle/>
          <a:p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addr</a:t>
            </a:r>
            <a:r>
              <a:rPr lang="en-US" sz="2000" dirty="0"/>
              <a:t> *</a:t>
            </a:r>
            <a:r>
              <a:rPr lang="en-US" sz="2000" dirty="0" err="1"/>
              <a:t>addr_pointer</a:t>
            </a:r>
            <a:r>
              <a:rPr lang="en-US" sz="2000" dirty="0"/>
              <a:t>; 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600" dirty="0"/>
              <a:t>Declaring a Structure Pointer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6249837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2895600"/>
            <a:ext cx="6400801" cy="157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95800"/>
            <a:ext cx="8209483" cy="1255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5791200"/>
            <a:ext cx="8410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Structures can be nested – if ‘employee’ has been declared in the ‘workers’ structure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workers.employee.name = “</a:t>
            </a:r>
            <a:r>
              <a:rPr lang="en-US" dirty="0" err="1" smtClean="0"/>
              <a:t>mamun</a:t>
            </a:r>
            <a:r>
              <a:rPr lang="en-US" dirty="0" smtClean="0"/>
              <a:t>”;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3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400" dirty="0"/>
              <a:t>A </a:t>
            </a:r>
            <a:r>
              <a:rPr lang="en-US" sz="2400" i="1" dirty="0"/>
              <a:t>union </a:t>
            </a:r>
            <a:r>
              <a:rPr lang="en-US" sz="2400" dirty="0"/>
              <a:t>is a memory location that is shared by two or more different types of variables. </a:t>
            </a:r>
            <a:endParaRPr lang="en-US" sz="2400" dirty="0" smtClean="0"/>
          </a:p>
          <a:p>
            <a:r>
              <a:rPr lang="en-US" sz="2400" dirty="0"/>
              <a:t>Its general form is </a:t>
            </a:r>
            <a:br>
              <a:rPr lang="en-US" sz="2400" dirty="0"/>
            </a:br>
            <a:r>
              <a:rPr lang="en-US" sz="2400" dirty="0"/>
              <a:t>union </a:t>
            </a:r>
            <a:r>
              <a:rPr lang="en-US" sz="2400" i="1" dirty="0"/>
              <a:t>union-type-name </a:t>
            </a:r>
            <a:r>
              <a:rPr lang="en-US" sz="2400" dirty="0"/>
              <a:t>{</a:t>
            </a:r>
            <a:br>
              <a:rPr lang="en-US" sz="2400" dirty="0"/>
            </a:br>
            <a:r>
              <a:rPr lang="en-US" sz="2400" i="1" dirty="0"/>
              <a:t>type member-name;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i="1" dirty="0"/>
              <a:t>type member-name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i="1" dirty="0"/>
              <a:t>type member-name;</a:t>
            </a:r>
            <a:br>
              <a:rPr lang="en-US" sz="2400" i="1" dirty="0"/>
            </a:br>
            <a:r>
              <a:rPr lang="en-US" sz="2400" dirty="0"/>
              <a:t>...</a:t>
            </a:r>
            <a:br>
              <a:rPr lang="en-US" sz="2400" dirty="0"/>
            </a:br>
            <a:r>
              <a:rPr lang="en-US" sz="2400" dirty="0"/>
              <a:t>} </a:t>
            </a:r>
            <a:r>
              <a:rPr lang="en-US" sz="2400" i="1" dirty="0"/>
              <a:t>union-variables</a:t>
            </a:r>
            <a:r>
              <a:rPr lang="en-US" sz="2400" dirty="0"/>
              <a:t> </a:t>
            </a:r>
            <a:r>
              <a:rPr lang="en-US" sz="2400" dirty="0" smtClean="0"/>
              <a:t>;</a:t>
            </a:r>
          </a:p>
          <a:p>
            <a:r>
              <a:rPr lang="en-US" sz="2400" dirty="0"/>
              <a:t>This declaration does not create any variables. </a:t>
            </a:r>
            <a:r>
              <a:rPr lang="en-US" sz="2400" dirty="0" smtClean="0"/>
              <a:t> To create a union variable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09800"/>
            <a:ext cx="2954216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486399"/>
            <a:ext cx="3048000" cy="679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95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2709" y="670127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When a </a:t>
            </a:r>
            <a:r>
              <a:rPr lang="en-US" sz="2000" b="1" dirty="0"/>
              <a:t>union </a:t>
            </a:r>
            <a:r>
              <a:rPr lang="en-US" sz="2000" dirty="0"/>
              <a:t>variable is declared, the compiler automatically </a:t>
            </a:r>
            <a:r>
              <a:rPr lang="en-US" sz="2000"/>
              <a:t>allocates </a:t>
            </a:r>
            <a:r>
              <a:rPr lang="en-US" sz="2000" smtClean="0"/>
              <a:t>enough storage </a:t>
            </a:r>
            <a:r>
              <a:rPr lang="en-US" sz="2000" dirty="0"/>
              <a:t>to hold the largest member of the </a:t>
            </a:r>
            <a:r>
              <a:rPr lang="en-US" sz="2000" b="1" dirty="0"/>
              <a:t>union</a:t>
            </a:r>
            <a:r>
              <a:rPr lang="en-US" sz="2000" dirty="0"/>
              <a:t>. For example (assuming 2-byte integers</a:t>
            </a:r>
            <a:r>
              <a:rPr lang="en-US" sz="2000" dirty="0" smtClean="0"/>
              <a:t>), </a:t>
            </a:r>
            <a:r>
              <a:rPr lang="en-US" sz="2000" b="1" dirty="0" err="1" smtClean="0"/>
              <a:t>cnvt</a:t>
            </a:r>
            <a:r>
              <a:rPr lang="en-US" sz="2000" b="1" dirty="0" smtClean="0"/>
              <a:t> </a:t>
            </a:r>
            <a:r>
              <a:rPr lang="en-US" sz="2000" dirty="0"/>
              <a:t>is 2 bytes long so that it can hold </a:t>
            </a:r>
            <a:r>
              <a:rPr lang="en-US" sz="2000" b="1" dirty="0"/>
              <a:t>i, </a:t>
            </a:r>
            <a:r>
              <a:rPr lang="en-US" sz="2000" dirty="0"/>
              <a:t>even though </a:t>
            </a:r>
            <a:r>
              <a:rPr lang="en-US" sz="2000" b="1" dirty="0" err="1"/>
              <a:t>ch</a:t>
            </a:r>
            <a:r>
              <a:rPr lang="en-US" sz="2000" b="1" dirty="0"/>
              <a:t> </a:t>
            </a:r>
            <a:r>
              <a:rPr lang="en-US" sz="2000" dirty="0"/>
              <a:t>requires only 1 byte. 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667000"/>
            <a:ext cx="5906012" cy="207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58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dirty="0" smtClean="0"/>
              <a:t>Example of union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1574"/>
            <a:ext cx="8858169" cy="5083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793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Union and Structure</a:t>
            </a: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89"/>
            <a:ext cx="7239000" cy="6802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65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A structure is a collection of variables referenced under one name, providing </a:t>
            </a:r>
            <a:r>
              <a:rPr lang="en-US" sz="2000" dirty="0" smtClean="0"/>
              <a:t>a convenient </a:t>
            </a:r>
            <a:r>
              <a:rPr lang="en-US" sz="2000" dirty="0"/>
              <a:t>means of keeping related information </a:t>
            </a:r>
            <a:r>
              <a:rPr lang="en-US" sz="2000" dirty="0" smtClean="0"/>
              <a:t>together. Each variable is called member of the structure.</a:t>
            </a:r>
          </a:p>
          <a:p>
            <a:r>
              <a:rPr lang="en-US" sz="2000" dirty="0" smtClean="0"/>
              <a:t>Unlike array, structure can hold different data type under one name.</a:t>
            </a:r>
          </a:p>
          <a:p>
            <a:r>
              <a:rPr lang="en-US" sz="2000" dirty="0" smtClean="0"/>
              <a:t>Declaration: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 smtClean="0"/>
              <a:t>addr</a:t>
            </a:r>
            <a:r>
              <a:rPr lang="en-US" sz="2000" dirty="0" smtClean="0"/>
              <a:t>{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		char </a:t>
            </a:r>
            <a:r>
              <a:rPr lang="en-US" sz="2000" dirty="0"/>
              <a:t>name[30];</a:t>
            </a:r>
            <a:br>
              <a:rPr lang="en-US" sz="2000" dirty="0"/>
            </a:br>
            <a:r>
              <a:rPr lang="en-US" sz="2000" dirty="0" smtClean="0"/>
              <a:t>		char </a:t>
            </a:r>
            <a:r>
              <a:rPr lang="en-US" sz="2000" dirty="0"/>
              <a:t>street[40];</a:t>
            </a:r>
            <a:br>
              <a:rPr lang="en-US" sz="2000" dirty="0"/>
            </a:br>
            <a:r>
              <a:rPr lang="en-US" sz="2000" dirty="0" smtClean="0"/>
              <a:t>		char </a:t>
            </a:r>
            <a:r>
              <a:rPr lang="en-US" sz="2000" dirty="0"/>
              <a:t>city[20];</a:t>
            </a:r>
            <a:br>
              <a:rPr lang="en-US" sz="2000" dirty="0"/>
            </a:br>
            <a:r>
              <a:rPr lang="en-US" sz="2000" dirty="0" smtClean="0"/>
              <a:t>		char </a:t>
            </a:r>
            <a:r>
              <a:rPr lang="en-US" sz="2000" dirty="0"/>
              <a:t>state[3];</a:t>
            </a:r>
            <a:br>
              <a:rPr lang="en-US" sz="2000" dirty="0"/>
            </a:br>
            <a:r>
              <a:rPr lang="en-US" sz="2000" dirty="0" smtClean="0"/>
              <a:t>		unsigned </a:t>
            </a:r>
            <a:r>
              <a:rPr lang="en-US" sz="2000" dirty="0"/>
              <a:t>long </a:t>
            </a:r>
            <a:r>
              <a:rPr lang="en-US" sz="2000" dirty="0" err="1"/>
              <a:t>int</a:t>
            </a:r>
            <a:r>
              <a:rPr lang="en-US" sz="2000" dirty="0"/>
              <a:t> zip;</a:t>
            </a:r>
            <a:br>
              <a:rPr lang="en-US" sz="2000" dirty="0"/>
            </a:br>
            <a:r>
              <a:rPr lang="en-US" sz="2000" dirty="0" smtClean="0"/>
              <a:t>	}; </a:t>
            </a:r>
          </a:p>
          <a:p>
            <a:r>
              <a:rPr lang="en-US" sz="2000" dirty="0" err="1" smtClean="0"/>
              <a:t>addr</a:t>
            </a:r>
            <a:r>
              <a:rPr lang="en-US" sz="2000" dirty="0" smtClean="0"/>
              <a:t> is now the structure type, no variables has been created in the memory.</a:t>
            </a:r>
          </a:p>
          <a:p>
            <a:r>
              <a:rPr lang="en-US" sz="2000" dirty="0" smtClean="0"/>
              <a:t>Following statements will create variables of type </a:t>
            </a:r>
            <a:r>
              <a:rPr lang="en-US" sz="2000" dirty="0" err="1" smtClean="0"/>
              <a:t>addr</a:t>
            </a:r>
            <a:r>
              <a:rPr lang="en-US" sz="2000" dirty="0" smtClean="0"/>
              <a:t>:</a:t>
            </a:r>
          </a:p>
          <a:p>
            <a:pPr lvl="1"/>
            <a:r>
              <a:rPr lang="en-US" sz="1600" dirty="0" err="1"/>
              <a:t>struct</a:t>
            </a:r>
            <a:r>
              <a:rPr lang="en-US" sz="1600" dirty="0"/>
              <a:t> </a:t>
            </a:r>
            <a:r>
              <a:rPr lang="en-US" sz="1600" dirty="0" err="1"/>
              <a:t>addr</a:t>
            </a:r>
            <a:r>
              <a:rPr lang="en-US" sz="1600" dirty="0"/>
              <a:t> </a:t>
            </a:r>
            <a:r>
              <a:rPr lang="en-US" sz="1600" dirty="0" err="1"/>
              <a:t>addr_info</a:t>
            </a:r>
            <a:r>
              <a:rPr lang="en-US" sz="1600" dirty="0" smtClean="0"/>
              <a:t>;</a:t>
            </a:r>
            <a:endParaRPr lang="en-US" sz="1600" dirty="0"/>
          </a:p>
          <a:p>
            <a:pPr lvl="1"/>
            <a:r>
              <a:rPr lang="en-US" sz="1600" dirty="0" err="1"/>
              <a:t>addr</a:t>
            </a:r>
            <a:r>
              <a:rPr lang="en-US" sz="1600" dirty="0"/>
              <a:t> </a:t>
            </a:r>
            <a:r>
              <a:rPr lang="en-US" sz="1600" dirty="0" err="1"/>
              <a:t>addr_info</a:t>
            </a:r>
            <a:r>
              <a:rPr lang="en-US" sz="1600" dirty="0"/>
              <a:t>;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Structure Declaration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14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can also use following statement to create structure variable:</a:t>
            </a:r>
          </a:p>
          <a:p>
            <a:pPr marL="800100" lvl="2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/>
              <a:t>addr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 smtClean="0"/>
              <a:t>		char </a:t>
            </a:r>
            <a:r>
              <a:rPr lang="en-US" dirty="0"/>
              <a:t>name[30];</a:t>
            </a:r>
            <a:br>
              <a:rPr lang="en-US" dirty="0"/>
            </a:br>
            <a:r>
              <a:rPr lang="en-US" dirty="0" smtClean="0"/>
              <a:t>		char </a:t>
            </a:r>
            <a:r>
              <a:rPr lang="en-US" dirty="0"/>
              <a:t>street[40];</a:t>
            </a:r>
            <a:br>
              <a:rPr lang="en-US" dirty="0"/>
            </a:br>
            <a:r>
              <a:rPr lang="en-US" dirty="0" smtClean="0"/>
              <a:t>		char </a:t>
            </a:r>
            <a:r>
              <a:rPr lang="en-US" dirty="0"/>
              <a:t>city[20];</a:t>
            </a:r>
            <a:br>
              <a:rPr lang="en-US" dirty="0"/>
            </a:br>
            <a:r>
              <a:rPr lang="en-US" dirty="0" smtClean="0"/>
              <a:t>		char </a:t>
            </a:r>
            <a:r>
              <a:rPr lang="en-US" dirty="0"/>
              <a:t>state[3];</a:t>
            </a:r>
            <a:br>
              <a:rPr lang="en-US" dirty="0"/>
            </a:br>
            <a:r>
              <a:rPr lang="en-US" dirty="0" smtClean="0"/>
              <a:t>		unsigned </a:t>
            </a:r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 zip;</a:t>
            </a:r>
            <a:br>
              <a:rPr lang="en-US" dirty="0"/>
            </a:br>
            <a:r>
              <a:rPr lang="en-US" dirty="0"/>
              <a:t>} </a:t>
            </a:r>
            <a:r>
              <a:rPr lang="en-US" dirty="0" err="1"/>
              <a:t>addr_info</a:t>
            </a:r>
            <a:r>
              <a:rPr lang="en-US" dirty="0"/>
              <a:t>, </a:t>
            </a:r>
            <a:r>
              <a:rPr lang="en-US" dirty="0" err="1"/>
              <a:t>binfo</a:t>
            </a:r>
            <a:r>
              <a:rPr lang="en-US" dirty="0"/>
              <a:t>, </a:t>
            </a:r>
            <a:r>
              <a:rPr lang="en-US" dirty="0" err="1"/>
              <a:t>cinfo</a:t>
            </a:r>
            <a:r>
              <a:rPr lang="en-US" dirty="0"/>
              <a:t>;</a:t>
            </a:r>
            <a:r>
              <a:rPr lang="en-US" dirty="0" smtClean="0"/>
              <a:t> // 3  variables declared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Structure in Memory</a:t>
            </a:r>
            <a:endParaRPr lang="en-U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76400"/>
            <a:ext cx="573405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57600" y="3048000"/>
            <a:ext cx="4474366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The general form of a structure declaration </a:t>
            </a:r>
            <a:r>
              <a:rPr lang="en-US" dirty="0" smtClean="0"/>
              <a:t>is: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i="1" dirty="0" err="1"/>
              <a:t>struct</a:t>
            </a:r>
            <a:r>
              <a:rPr lang="en-US" i="1" dirty="0"/>
              <a:t>-type-name </a:t>
            </a:r>
            <a:r>
              <a:rPr lang="en-US" dirty="0"/>
              <a:t>{</a:t>
            </a:r>
            <a:br>
              <a:rPr lang="en-US" dirty="0"/>
            </a:br>
            <a:r>
              <a:rPr lang="en-US" i="1" dirty="0"/>
              <a:t>type member-name</a:t>
            </a:r>
            <a:r>
              <a:rPr lang="en-US" dirty="0"/>
              <a:t>;</a:t>
            </a:r>
            <a:br>
              <a:rPr lang="en-US" dirty="0"/>
            </a:br>
            <a:r>
              <a:rPr lang="en-US" i="1" dirty="0"/>
              <a:t>type member-name</a:t>
            </a:r>
            <a:r>
              <a:rPr lang="en-US" dirty="0"/>
              <a:t>;</a:t>
            </a:r>
            <a:br>
              <a:rPr lang="en-US" dirty="0"/>
            </a:br>
            <a:r>
              <a:rPr lang="en-US" i="1" dirty="0"/>
              <a:t>type member-name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.. </a:t>
            </a:r>
            <a:br>
              <a:rPr lang="en-US" dirty="0"/>
            </a:br>
            <a:r>
              <a:rPr lang="en-US" dirty="0"/>
              <a:t>} </a:t>
            </a:r>
            <a:r>
              <a:rPr lang="en-US" i="1" dirty="0"/>
              <a:t>structure-variables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80351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Using dot operator: </a:t>
            </a:r>
            <a:r>
              <a:rPr lang="en-US" sz="2400" i="1" dirty="0"/>
              <a:t>structure-</a:t>
            </a:r>
            <a:r>
              <a:rPr lang="en-US" sz="2400" i="1" dirty="0" err="1"/>
              <a:t>name.member</a:t>
            </a:r>
            <a:r>
              <a:rPr lang="en-US" sz="2400" i="1" dirty="0"/>
              <a:t>-name</a:t>
            </a:r>
            <a:r>
              <a:rPr lang="en-US" sz="2400" dirty="0"/>
              <a:t> </a:t>
            </a:r>
            <a:endParaRPr lang="en-US" sz="2400" dirty="0" smtClean="0"/>
          </a:p>
          <a:p>
            <a:pPr lvl="1"/>
            <a:r>
              <a:rPr lang="en-US" sz="2000" dirty="0" smtClean="0"/>
              <a:t>addr_info.zip </a:t>
            </a:r>
            <a:r>
              <a:rPr lang="en-US" sz="2000" dirty="0"/>
              <a:t>= 12345; </a:t>
            </a:r>
            <a:r>
              <a:rPr lang="en-US" sz="2000" dirty="0" smtClean="0"/>
              <a:t>// zip is a member of </a:t>
            </a:r>
            <a:r>
              <a:rPr lang="en-US" sz="2000" dirty="0" err="1" smtClean="0"/>
              <a:t>add_info</a:t>
            </a:r>
            <a:r>
              <a:rPr lang="en-US" sz="2000" dirty="0" smtClean="0"/>
              <a:t> structure</a:t>
            </a:r>
          </a:p>
          <a:p>
            <a:r>
              <a:rPr lang="en-US" sz="2400" dirty="0"/>
              <a:t>Therefore, to print the ZIP code on the screen, write </a:t>
            </a:r>
            <a:br>
              <a:rPr lang="en-US" sz="2400" dirty="0"/>
            </a:br>
            <a:r>
              <a:rPr lang="en-US" sz="2400" dirty="0" err="1"/>
              <a:t>printf</a:t>
            </a:r>
            <a:r>
              <a:rPr lang="en-US" sz="2400" dirty="0"/>
              <a:t>("%</a:t>
            </a:r>
            <a:r>
              <a:rPr lang="en-US" sz="2400" dirty="0" err="1"/>
              <a:t>lu</a:t>
            </a:r>
            <a:r>
              <a:rPr lang="en-US" sz="2400" dirty="0"/>
              <a:t>", addr_info.zip); </a:t>
            </a:r>
            <a:endParaRPr lang="en-US" sz="2400" dirty="0" smtClean="0"/>
          </a:p>
          <a:p>
            <a:r>
              <a:rPr lang="en-US" sz="2400" dirty="0"/>
              <a:t>gets(addr_info.name); </a:t>
            </a:r>
            <a:r>
              <a:rPr lang="en-US" sz="2400" dirty="0" smtClean="0"/>
              <a:t>//passing member to a function</a:t>
            </a:r>
          </a:p>
          <a:p>
            <a:r>
              <a:rPr lang="en-US" sz="2400" dirty="0" smtClean="0"/>
              <a:t>You can assign a structure to another identical structure</a:t>
            </a:r>
          </a:p>
          <a:p>
            <a:pPr lvl="1"/>
            <a:r>
              <a:rPr lang="en-US" sz="2000" dirty="0" err="1" smtClean="0"/>
              <a:t>addr_info</a:t>
            </a:r>
            <a:r>
              <a:rPr lang="en-US" sz="2000" dirty="0" smtClean="0"/>
              <a:t> = </a:t>
            </a:r>
            <a:r>
              <a:rPr lang="en-US" sz="2000" dirty="0" err="1" smtClean="0"/>
              <a:t>binfo</a:t>
            </a:r>
            <a:r>
              <a:rPr lang="en-US" sz="2000" dirty="0" smtClean="0"/>
              <a:t>;// all member are assigned</a:t>
            </a:r>
          </a:p>
          <a:p>
            <a:pPr lvl="1"/>
            <a:r>
              <a:rPr lang="en-US" sz="2000" dirty="0" smtClean="0"/>
              <a:t>addr_info.zip = binfo.zip;// only zip member is assigned</a:t>
            </a:r>
          </a:p>
          <a:p>
            <a:pPr lvl="1"/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dirty="0"/>
              <a:t>Accessing Structure Members </a:t>
            </a:r>
          </a:p>
        </p:txBody>
      </p:sp>
    </p:spTree>
    <p:extLst>
      <p:ext uri="{BB962C8B-B14F-4D97-AF65-F5344CB8AC3E}">
        <p14:creationId xmlns:p14="http://schemas.microsoft.com/office/powerpoint/2010/main" val="9506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31481"/>
            <a:ext cx="8229600" cy="4525963"/>
          </a:xfrm>
        </p:spPr>
        <p:txBody>
          <a:bodyPr/>
          <a:lstStyle/>
          <a:p>
            <a:r>
              <a:rPr lang="en-US" dirty="0" smtClean="0"/>
              <a:t>Pass by value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Passing </a:t>
            </a:r>
            <a:r>
              <a:rPr lang="en-US" sz="3600" dirty="0" smtClean="0"/>
              <a:t>Structure </a:t>
            </a:r>
            <a:r>
              <a:rPr lang="en-US" sz="3600" dirty="0" smtClean="0"/>
              <a:t>member to a function</a:t>
            </a:r>
            <a:endParaRPr lang="en-US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431481"/>
            <a:ext cx="1828800" cy="1909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99" y="3581400"/>
            <a:ext cx="7035994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2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216" y="884237"/>
            <a:ext cx="8229600" cy="487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Pass by reference: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60" y="1371600"/>
            <a:ext cx="7139608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5215" y="3131403"/>
            <a:ext cx="7942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Note that the </a:t>
            </a:r>
            <a:r>
              <a:rPr lang="en-US" sz="2400" b="1" dirty="0"/>
              <a:t>&amp; </a:t>
            </a:r>
            <a:r>
              <a:rPr lang="en-US" sz="2400" dirty="0"/>
              <a:t>operator precedes the structure name, not the individual </a:t>
            </a:r>
            <a:r>
              <a:rPr lang="en-US" sz="2400" dirty="0" smtClean="0"/>
              <a:t>member name.</a:t>
            </a:r>
          </a:p>
        </p:txBody>
      </p:sp>
    </p:spTree>
    <p:extLst>
      <p:ext uri="{BB962C8B-B14F-4D97-AF65-F5344CB8AC3E}">
        <p14:creationId xmlns:p14="http://schemas.microsoft.com/office/powerpoint/2010/main" val="196941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400" dirty="0"/>
              <a:t>When a structure is used as an argument to a function, the entire structure is </a:t>
            </a:r>
            <a:r>
              <a:rPr lang="en-US" sz="2400" dirty="0" smtClean="0"/>
              <a:t>passed using </a:t>
            </a:r>
            <a:r>
              <a:rPr lang="en-US" sz="2400" dirty="0"/>
              <a:t>the standard call-by-value </a:t>
            </a:r>
            <a:r>
              <a:rPr lang="en-US" sz="2400" dirty="0" smtClean="0"/>
              <a:t>method.</a:t>
            </a:r>
          </a:p>
          <a:p>
            <a:r>
              <a:rPr lang="en-US" sz="2400" dirty="0"/>
              <a:t>When using a structure as a parameter, remember that the type of the </a:t>
            </a:r>
            <a:r>
              <a:rPr lang="en-US" sz="2400" dirty="0" smtClean="0"/>
              <a:t>argument must </a:t>
            </a:r>
            <a:r>
              <a:rPr lang="en-US" sz="2400" dirty="0"/>
              <a:t>match the type of the parameter.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Passing entire </a:t>
            </a:r>
            <a:r>
              <a:rPr lang="en-US" sz="3600" dirty="0" smtClean="0"/>
              <a:t>structure </a:t>
            </a:r>
            <a:r>
              <a:rPr lang="en-US" sz="3600" dirty="0" smtClean="0"/>
              <a:t>to a function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006839"/>
            <a:ext cx="7848600" cy="56323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/* Define a structure type. */</a:t>
            </a:r>
            <a:br>
              <a:rPr lang="en-US" sz="2000" dirty="0"/>
            </a:b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struct_type</a:t>
            </a:r>
            <a:r>
              <a:rPr lang="en-US" sz="2000" dirty="0"/>
              <a:t> {</a:t>
            </a:r>
            <a:br>
              <a:rPr lang="en-US" sz="2000" dirty="0"/>
            </a:br>
            <a:r>
              <a:rPr lang="en-US" sz="2000" dirty="0" err="1"/>
              <a:t>int</a:t>
            </a:r>
            <a:r>
              <a:rPr lang="en-US" sz="2000" dirty="0"/>
              <a:t> a, b;</a:t>
            </a:r>
            <a:br>
              <a:rPr lang="en-US" sz="2000" dirty="0"/>
            </a:br>
            <a:r>
              <a:rPr lang="en-US" sz="2000" dirty="0"/>
              <a:t>char </a:t>
            </a:r>
            <a:r>
              <a:rPr lang="en-US" sz="2000" dirty="0" err="1"/>
              <a:t>ch</a:t>
            </a:r>
            <a:r>
              <a:rPr lang="en-US" sz="2000" dirty="0"/>
              <a:t>;</a:t>
            </a:r>
            <a:br>
              <a:rPr lang="en-US" sz="2000" dirty="0"/>
            </a:br>
            <a:r>
              <a:rPr lang="en-US" sz="2000" dirty="0"/>
              <a:t>} ;</a:t>
            </a:r>
            <a:br>
              <a:rPr lang="en-US" sz="2000" dirty="0"/>
            </a:br>
            <a:r>
              <a:rPr lang="en-US" sz="2000" dirty="0"/>
              <a:t>void f1(</a:t>
            </a: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struct_type</a:t>
            </a:r>
            <a:r>
              <a:rPr lang="en-US" sz="2000" dirty="0"/>
              <a:t> </a:t>
            </a:r>
            <a:r>
              <a:rPr lang="en-US" sz="2000" dirty="0" err="1"/>
              <a:t>parm</a:t>
            </a:r>
            <a:r>
              <a:rPr lang="en-US" sz="2000" dirty="0" smtClean="0"/>
              <a:t>); // function declaration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int</a:t>
            </a:r>
            <a:r>
              <a:rPr lang="en-US" sz="2000" dirty="0"/>
              <a:t> main(void)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struct_type</a:t>
            </a:r>
            <a:r>
              <a:rPr lang="en-US" sz="2000" dirty="0"/>
              <a:t> </a:t>
            </a:r>
            <a:r>
              <a:rPr lang="en-US" sz="2000" dirty="0" err="1"/>
              <a:t>arg</a:t>
            </a:r>
            <a:r>
              <a:rPr lang="en-US" sz="2000" dirty="0"/>
              <a:t>;</a:t>
            </a:r>
            <a:br>
              <a:rPr lang="en-US" sz="2000" dirty="0"/>
            </a:br>
            <a:r>
              <a:rPr lang="en-US" sz="2000" dirty="0" err="1"/>
              <a:t>arg.a</a:t>
            </a:r>
            <a:r>
              <a:rPr lang="en-US" sz="2000" dirty="0"/>
              <a:t> = 1000;</a:t>
            </a:r>
            <a:br>
              <a:rPr lang="en-US" sz="2000" dirty="0"/>
            </a:br>
            <a:r>
              <a:rPr lang="en-US" sz="2000" dirty="0"/>
              <a:t>f1(</a:t>
            </a:r>
            <a:r>
              <a:rPr lang="en-US" sz="2000" dirty="0" err="1"/>
              <a:t>arg</a:t>
            </a:r>
            <a:r>
              <a:rPr lang="en-US" sz="2000" dirty="0"/>
              <a:t>);</a:t>
            </a:r>
            <a:br>
              <a:rPr lang="en-US" sz="2000" dirty="0"/>
            </a:br>
            <a:r>
              <a:rPr lang="en-US" sz="2000" dirty="0"/>
              <a:t>return 0;</a:t>
            </a:r>
            <a:br>
              <a:rPr lang="en-US" sz="2000" dirty="0"/>
            </a:br>
            <a:r>
              <a:rPr lang="en-US" sz="2000" dirty="0"/>
              <a:t>} </a:t>
            </a:r>
            <a:br>
              <a:rPr lang="en-US" sz="2000" dirty="0"/>
            </a:br>
            <a:r>
              <a:rPr lang="en-US" sz="2000" dirty="0"/>
              <a:t>void f1(</a:t>
            </a: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struct_type</a:t>
            </a:r>
            <a:r>
              <a:rPr lang="en-US" sz="2000" dirty="0"/>
              <a:t> </a:t>
            </a:r>
            <a:r>
              <a:rPr lang="en-US" sz="2000" dirty="0" err="1"/>
              <a:t>parm</a:t>
            </a:r>
            <a:r>
              <a:rPr lang="en-US" sz="2000" dirty="0"/>
              <a:t>)</a:t>
            </a:r>
            <a:br>
              <a:rPr lang="en-US" sz="2000" dirty="0"/>
            </a:br>
            <a:r>
              <a:rPr lang="en-US" sz="2000" dirty="0"/>
              <a:t>{</a:t>
            </a:r>
            <a:br>
              <a:rPr lang="en-US" sz="2000" dirty="0"/>
            </a:br>
            <a:r>
              <a:rPr lang="en-US" sz="2000" dirty="0" err="1"/>
              <a:t>printf</a:t>
            </a:r>
            <a:r>
              <a:rPr lang="en-US" sz="2000" dirty="0"/>
              <a:t>("%d", </a:t>
            </a:r>
            <a:r>
              <a:rPr lang="en-US" sz="2000" dirty="0" err="1"/>
              <a:t>parm.a</a:t>
            </a:r>
            <a:r>
              <a:rPr lang="en-US" sz="2000" dirty="0"/>
              <a:t>);</a:t>
            </a:r>
            <a:br>
              <a:rPr lang="en-US" sz="2000" dirty="0"/>
            </a:br>
            <a:r>
              <a:rPr lang="en-US" sz="2000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422700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r>
              <a:rPr lang="en-US" dirty="0"/>
              <a:t>/* Define a structure type. */</a:t>
            </a:r>
          </a:p>
          <a:p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struct_type</a:t>
            </a:r>
            <a:r>
              <a:rPr lang="en-US" dirty="0"/>
              <a:t> {</a:t>
            </a:r>
          </a:p>
          <a:p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a, b;</a:t>
            </a:r>
          </a:p>
          <a:p>
            <a:r>
              <a:rPr lang="en-US" dirty="0"/>
              <a:t>    char </a:t>
            </a:r>
            <a:r>
              <a:rPr lang="en-US" dirty="0" err="1"/>
              <a:t>ch</a:t>
            </a:r>
            <a:r>
              <a:rPr lang="en-US" dirty="0"/>
              <a:t>;</a:t>
            </a:r>
          </a:p>
          <a:p>
            <a:r>
              <a:rPr lang="en-US" dirty="0"/>
              <a:t>    } ;</a:t>
            </a:r>
          </a:p>
          <a:p>
            <a:r>
              <a:rPr lang="en-US" dirty="0"/>
              <a:t>void f1(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struct_type</a:t>
            </a:r>
            <a:r>
              <a:rPr lang="en-US" dirty="0"/>
              <a:t> </a:t>
            </a:r>
            <a:r>
              <a:rPr lang="en-US" dirty="0" err="1"/>
              <a:t>parm</a:t>
            </a:r>
            <a:r>
              <a:rPr lang="en-US" dirty="0"/>
              <a:t>); // function declaration</a:t>
            </a:r>
          </a:p>
          <a:p>
            <a:r>
              <a:rPr lang="en-US" dirty="0"/>
              <a:t>void f2(</a:t>
            </a:r>
            <a:r>
              <a:rPr lang="en-US" dirty="0" err="1"/>
              <a:t>int</a:t>
            </a:r>
            <a:r>
              <a:rPr lang="en-US" dirty="0"/>
              <a:t> *x, </a:t>
            </a:r>
            <a:r>
              <a:rPr lang="en-US" dirty="0" err="1"/>
              <a:t>int</a:t>
            </a:r>
            <a:r>
              <a:rPr lang="en-US" dirty="0"/>
              <a:t> *y, char *c);//all members are call by value</a:t>
            </a:r>
          </a:p>
          <a:p>
            <a:endParaRPr lang="en-US" dirty="0"/>
          </a:p>
          <a:p>
            <a:r>
              <a:rPr lang="en-US" dirty="0" err="1"/>
              <a:t>int</a:t>
            </a:r>
            <a:r>
              <a:rPr lang="en-US" dirty="0"/>
              <a:t> main(void){</a:t>
            </a:r>
          </a:p>
          <a:p>
            <a:r>
              <a:rPr lang="en-US" dirty="0"/>
              <a:t>   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struct_type</a:t>
            </a:r>
            <a:r>
              <a:rPr lang="en-US" dirty="0"/>
              <a:t> </a:t>
            </a:r>
            <a:r>
              <a:rPr lang="en-US" dirty="0" err="1"/>
              <a:t>arg</a:t>
            </a:r>
            <a:r>
              <a:rPr lang="en-US" dirty="0"/>
              <a:t>;</a:t>
            </a:r>
          </a:p>
          <a:p>
            <a:r>
              <a:rPr lang="en-US" dirty="0"/>
              <a:t>    </a:t>
            </a:r>
            <a:r>
              <a:rPr lang="en-US" dirty="0" err="1"/>
              <a:t>arg.a</a:t>
            </a:r>
            <a:r>
              <a:rPr lang="en-US" dirty="0"/>
              <a:t> = 1000;</a:t>
            </a:r>
          </a:p>
          <a:p>
            <a:r>
              <a:rPr lang="en-US" dirty="0"/>
              <a:t>    </a:t>
            </a:r>
            <a:r>
              <a:rPr lang="en-US" dirty="0" err="1"/>
              <a:t>arg.b</a:t>
            </a:r>
            <a:r>
              <a:rPr lang="en-US" dirty="0"/>
              <a:t> = 10;</a:t>
            </a:r>
          </a:p>
          <a:p>
            <a:r>
              <a:rPr lang="en-US" dirty="0"/>
              <a:t>    arg.ch = 'X';</a:t>
            </a:r>
          </a:p>
          <a:p>
            <a:r>
              <a:rPr lang="en-US" dirty="0"/>
              <a:t>    f1(</a:t>
            </a:r>
            <a:r>
              <a:rPr lang="en-US" dirty="0" err="1"/>
              <a:t>arg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("a=%d\n",</a:t>
            </a:r>
            <a:r>
              <a:rPr lang="en-US" dirty="0" err="1"/>
              <a:t>arg.a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("b=%d\n",</a:t>
            </a:r>
            <a:r>
              <a:rPr lang="en-US" dirty="0" err="1"/>
              <a:t>arg.b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("c=%c\</a:t>
            </a:r>
            <a:r>
              <a:rPr lang="en-US" dirty="0" err="1"/>
              <a:t>n",arg.ch</a:t>
            </a:r>
            <a:r>
              <a:rPr lang="en-US" dirty="0"/>
              <a:t>);</a:t>
            </a:r>
          </a:p>
          <a:p>
            <a:r>
              <a:rPr lang="en-US" dirty="0"/>
              <a:t>    //call by reference</a:t>
            </a:r>
          </a:p>
          <a:p>
            <a:r>
              <a:rPr lang="en-US" dirty="0"/>
              <a:t>    f2(&amp;</a:t>
            </a:r>
            <a:r>
              <a:rPr lang="en-US" dirty="0" err="1"/>
              <a:t>arg.a,&amp;arg.b,&amp;arg.ch</a:t>
            </a:r>
            <a:r>
              <a:rPr lang="en-US" dirty="0"/>
              <a:t>);</a:t>
            </a:r>
          </a:p>
          <a:p>
            <a:r>
              <a:rPr lang="en-US" dirty="0"/>
              <a:t>    //print to verify that all original values are changed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("a=%d\n",</a:t>
            </a:r>
            <a:r>
              <a:rPr lang="en-US" dirty="0" err="1"/>
              <a:t>arg.a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("b=%d\n",</a:t>
            </a:r>
            <a:r>
              <a:rPr lang="en-US" dirty="0" err="1"/>
              <a:t>arg.b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("c=%c\</a:t>
            </a:r>
            <a:r>
              <a:rPr lang="en-US" dirty="0" err="1"/>
              <a:t>n",arg.ch</a:t>
            </a:r>
            <a:r>
              <a:rPr lang="en-US" dirty="0"/>
              <a:t>);</a:t>
            </a:r>
          </a:p>
          <a:p>
            <a:r>
              <a:rPr lang="en-US" dirty="0"/>
              <a:t>    return 0;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void f1(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struct_type</a:t>
            </a:r>
            <a:r>
              <a:rPr lang="en-US" dirty="0"/>
              <a:t> </a:t>
            </a:r>
            <a:r>
              <a:rPr lang="en-US" dirty="0" err="1"/>
              <a:t>parm</a:t>
            </a:r>
            <a:r>
              <a:rPr lang="en-US" dirty="0"/>
              <a:t>){//whole structure call by value</a:t>
            </a:r>
          </a:p>
          <a:p>
            <a:r>
              <a:rPr lang="en-US" dirty="0"/>
              <a:t>    </a:t>
            </a:r>
            <a:r>
              <a:rPr lang="en-US" dirty="0" err="1"/>
              <a:t>parm.a</a:t>
            </a:r>
            <a:r>
              <a:rPr lang="en-US" dirty="0"/>
              <a:t>++;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("a in function=%d\n", </a:t>
            </a:r>
            <a:r>
              <a:rPr lang="en-US" dirty="0" err="1"/>
              <a:t>parm.a</a:t>
            </a:r>
            <a:r>
              <a:rPr lang="en-US" dirty="0"/>
              <a:t>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void f2(</a:t>
            </a:r>
            <a:r>
              <a:rPr lang="en-US" dirty="0" err="1"/>
              <a:t>int</a:t>
            </a:r>
            <a:r>
              <a:rPr lang="en-US" dirty="0"/>
              <a:t> *x, </a:t>
            </a:r>
            <a:r>
              <a:rPr lang="en-US" dirty="0" err="1"/>
              <a:t>int</a:t>
            </a:r>
            <a:r>
              <a:rPr lang="en-US" dirty="0"/>
              <a:t> *y, char *c){</a:t>
            </a:r>
          </a:p>
          <a:p>
            <a:r>
              <a:rPr lang="en-US" dirty="0"/>
              <a:t>    *x+=1;</a:t>
            </a:r>
          </a:p>
          <a:p>
            <a:r>
              <a:rPr lang="en-US" dirty="0"/>
              <a:t>    *y+=1;</a:t>
            </a:r>
          </a:p>
          <a:p>
            <a:r>
              <a:rPr lang="en-US" dirty="0"/>
              <a:t>    *c = 'Y';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Structure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02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For example, to declare a 100-element array of structures </a:t>
            </a:r>
            <a:r>
              <a:rPr lang="en-US" sz="2400" dirty="0" smtClean="0"/>
              <a:t>of type </a:t>
            </a:r>
            <a:r>
              <a:rPr lang="en-US" sz="2400" b="1" dirty="0" err="1"/>
              <a:t>addr</a:t>
            </a:r>
            <a:r>
              <a:rPr lang="en-US" sz="2400" dirty="0"/>
              <a:t>, defined earlier, write </a:t>
            </a:r>
            <a:br>
              <a:rPr lang="en-US" sz="2400" dirty="0"/>
            </a:b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addr_info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[100];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400" dirty="0" smtClean="0"/>
          </a:p>
          <a:p>
            <a:r>
              <a:rPr lang="en-US" sz="2400" dirty="0" smtClean="0"/>
              <a:t>To </a:t>
            </a:r>
            <a:r>
              <a:rPr lang="en-US" sz="2400" dirty="0"/>
              <a:t>print </a:t>
            </a:r>
            <a:r>
              <a:rPr lang="en-US" sz="2400" dirty="0" smtClean="0"/>
              <a:t>the ZIP </a:t>
            </a:r>
            <a:r>
              <a:rPr lang="en-US" sz="2400" dirty="0"/>
              <a:t>code of structure 3, write </a:t>
            </a:r>
            <a:br>
              <a:rPr lang="en-US" sz="2400" dirty="0"/>
            </a:b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("%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lu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addr_info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[2].zip);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Array of structures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8370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</TotalTime>
  <Words>553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Structure</vt:lpstr>
      <vt:lpstr>Structure Declaration</vt:lpstr>
      <vt:lpstr>Structure in Memory</vt:lpstr>
      <vt:lpstr>Accessing Structure Members </vt:lpstr>
      <vt:lpstr>Passing Structure member to a function</vt:lpstr>
      <vt:lpstr>PowerPoint Presentation</vt:lpstr>
      <vt:lpstr>Passing entire structure to a function</vt:lpstr>
      <vt:lpstr>Structure example</vt:lpstr>
      <vt:lpstr>Array of structures</vt:lpstr>
      <vt:lpstr>Declaring a Structure Pointer </vt:lpstr>
      <vt:lpstr>Unions</vt:lpstr>
      <vt:lpstr>PowerPoint Presentation</vt:lpstr>
      <vt:lpstr>Example of union</vt:lpstr>
      <vt:lpstr>Union and Structure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</dc:title>
  <dc:creator>Windows User</dc:creator>
  <cp:lastModifiedBy>MRK</cp:lastModifiedBy>
  <cp:revision>48</cp:revision>
  <dcterms:created xsi:type="dcterms:W3CDTF">2020-08-25T05:26:20Z</dcterms:created>
  <dcterms:modified xsi:type="dcterms:W3CDTF">2024-05-18T05:10:02Z</dcterms:modified>
</cp:coreProperties>
</file>