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8" r:id="rId9"/>
    <p:sldId id="263" r:id="rId10"/>
    <p:sldId id="265" r:id="rId11"/>
    <p:sldId id="270" r:id="rId12"/>
    <p:sldId id="271" r:id="rId13"/>
    <p:sldId id="272" r:id="rId14"/>
    <p:sldId id="267" r:id="rId15"/>
    <p:sldId id="269" r:id="rId16"/>
    <p:sldId id="273" r:id="rId17"/>
    <p:sldId id="274"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301"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2BDBE9-956F-476F-A5A2-7127DF4C36B3}" type="datetimeFigureOut">
              <a:rPr lang="en-US" smtClean="0"/>
              <a:t>2023-12-08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125E3-0BC5-4BEF-9D4B-5AA815D7A93B}" type="slidenum">
              <a:rPr lang="en-US" smtClean="0"/>
              <a:t>‹#›</a:t>
            </a:fld>
            <a:endParaRPr lang="en-US"/>
          </a:p>
        </p:txBody>
      </p:sp>
    </p:spTree>
    <p:extLst>
      <p:ext uri="{BB962C8B-B14F-4D97-AF65-F5344CB8AC3E}">
        <p14:creationId xmlns:p14="http://schemas.microsoft.com/office/powerpoint/2010/main" val="1647871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2BDBE9-956F-476F-A5A2-7127DF4C36B3}" type="datetimeFigureOut">
              <a:rPr lang="en-US" smtClean="0"/>
              <a:t>2023-12-08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125E3-0BC5-4BEF-9D4B-5AA815D7A93B}" type="slidenum">
              <a:rPr lang="en-US" smtClean="0"/>
              <a:t>‹#›</a:t>
            </a:fld>
            <a:endParaRPr lang="en-US"/>
          </a:p>
        </p:txBody>
      </p:sp>
    </p:spTree>
    <p:extLst>
      <p:ext uri="{BB962C8B-B14F-4D97-AF65-F5344CB8AC3E}">
        <p14:creationId xmlns:p14="http://schemas.microsoft.com/office/powerpoint/2010/main" val="4215104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2BDBE9-956F-476F-A5A2-7127DF4C36B3}" type="datetimeFigureOut">
              <a:rPr lang="en-US" smtClean="0"/>
              <a:t>2023-12-08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125E3-0BC5-4BEF-9D4B-5AA815D7A93B}" type="slidenum">
              <a:rPr lang="en-US" smtClean="0"/>
              <a:t>‹#›</a:t>
            </a:fld>
            <a:endParaRPr lang="en-US"/>
          </a:p>
        </p:txBody>
      </p:sp>
    </p:spTree>
    <p:extLst>
      <p:ext uri="{BB962C8B-B14F-4D97-AF65-F5344CB8AC3E}">
        <p14:creationId xmlns:p14="http://schemas.microsoft.com/office/powerpoint/2010/main" val="1799232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2BDBE9-956F-476F-A5A2-7127DF4C36B3}" type="datetimeFigureOut">
              <a:rPr lang="en-US" smtClean="0"/>
              <a:t>2023-12-08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125E3-0BC5-4BEF-9D4B-5AA815D7A93B}" type="slidenum">
              <a:rPr lang="en-US" smtClean="0"/>
              <a:t>‹#›</a:t>
            </a:fld>
            <a:endParaRPr lang="en-US"/>
          </a:p>
        </p:txBody>
      </p:sp>
    </p:spTree>
    <p:extLst>
      <p:ext uri="{BB962C8B-B14F-4D97-AF65-F5344CB8AC3E}">
        <p14:creationId xmlns:p14="http://schemas.microsoft.com/office/powerpoint/2010/main" val="607809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2BDBE9-956F-476F-A5A2-7127DF4C36B3}" type="datetimeFigureOut">
              <a:rPr lang="en-US" smtClean="0"/>
              <a:t>2023-12-08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125E3-0BC5-4BEF-9D4B-5AA815D7A93B}" type="slidenum">
              <a:rPr lang="en-US" smtClean="0"/>
              <a:t>‹#›</a:t>
            </a:fld>
            <a:endParaRPr lang="en-US"/>
          </a:p>
        </p:txBody>
      </p:sp>
    </p:spTree>
    <p:extLst>
      <p:ext uri="{BB962C8B-B14F-4D97-AF65-F5344CB8AC3E}">
        <p14:creationId xmlns:p14="http://schemas.microsoft.com/office/powerpoint/2010/main" val="535990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2BDBE9-956F-476F-A5A2-7127DF4C36B3}" type="datetimeFigureOut">
              <a:rPr lang="en-US" smtClean="0"/>
              <a:t>2023-12-08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125E3-0BC5-4BEF-9D4B-5AA815D7A93B}" type="slidenum">
              <a:rPr lang="en-US" smtClean="0"/>
              <a:t>‹#›</a:t>
            </a:fld>
            <a:endParaRPr lang="en-US"/>
          </a:p>
        </p:txBody>
      </p:sp>
    </p:spTree>
    <p:extLst>
      <p:ext uri="{BB962C8B-B14F-4D97-AF65-F5344CB8AC3E}">
        <p14:creationId xmlns:p14="http://schemas.microsoft.com/office/powerpoint/2010/main" val="3497279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2BDBE9-956F-476F-A5A2-7127DF4C36B3}" type="datetimeFigureOut">
              <a:rPr lang="en-US" smtClean="0"/>
              <a:t>2023-12-08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6125E3-0BC5-4BEF-9D4B-5AA815D7A93B}" type="slidenum">
              <a:rPr lang="en-US" smtClean="0"/>
              <a:t>‹#›</a:t>
            </a:fld>
            <a:endParaRPr lang="en-US"/>
          </a:p>
        </p:txBody>
      </p:sp>
    </p:spTree>
    <p:extLst>
      <p:ext uri="{BB962C8B-B14F-4D97-AF65-F5344CB8AC3E}">
        <p14:creationId xmlns:p14="http://schemas.microsoft.com/office/powerpoint/2010/main" val="925519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2BDBE9-956F-476F-A5A2-7127DF4C36B3}" type="datetimeFigureOut">
              <a:rPr lang="en-US" smtClean="0"/>
              <a:t>2023-12-08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6125E3-0BC5-4BEF-9D4B-5AA815D7A93B}" type="slidenum">
              <a:rPr lang="en-US" smtClean="0"/>
              <a:t>‹#›</a:t>
            </a:fld>
            <a:endParaRPr lang="en-US"/>
          </a:p>
        </p:txBody>
      </p:sp>
    </p:spTree>
    <p:extLst>
      <p:ext uri="{BB962C8B-B14F-4D97-AF65-F5344CB8AC3E}">
        <p14:creationId xmlns:p14="http://schemas.microsoft.com/office/powerpoint/2010/main" val="867809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2BDBE9-956F-476F-A5A2-7127DF4C36B3}" type="datetimeFigureOut">
              <a:rPr lang="en-US" smtClean="0"/>
              <a:t>2023-12-08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6125E3-0BC5-4BEF-9D4B-5AA815D7A93B}" type="slidenum">
              <a:rPr lang="en-US" smtClean="0"/>
              <a:t>‹#›</a:t>
            </a:fld>
            <a:endParaRPr lang="en-US"/>
          </a:p>
        </p:txBody>
      </p:sp>
    </p:spTree>
    <p:extLst>
      <p:ext uri="{BB962C8B-B14F-4D97-AF65-F5344CB8AC3E}">
        <p14:creationId xmlns:p14="http://schemas.microsoft.com/office/powerpoint/2010/main" val="292879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2BDBE9-956F-476F-A5A2-7127DF4C36B3}" type="datetimeFigureOut">
              <a:rPr lang="en-US" smtClean="0"/>
              <a:t>2023-12-08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125E3-0BC5-4BEF-9D4B-5AA815D7A93B}" type="slidenum">
              <a:rPr lang="en-US" smtClean="0"/>
              <a:t>‹#›</a:t>
            </a:fld>
            <a:endParaRPr lang="en-US"/>
          </a:p>
        </p:txBody>
      </p:sp>
    </p:spTree>
    <p:extLst>
      <p:ext uri="{BB962C8B-B14F-4D97-AF65-F5344CB8AC3E}">
        <p14:creationId xmlns:p14="http://schemas.microsoft.com/office/powerpoint/2010/main" val="799871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2BDBE9-956F-476F-A5A2-7127DF4C36B3}" type="datetimeFigureOut">
              <a:rPr lang="en-US" smtClean="0"/>
              <a:t>2023-12-08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125E3-0BC5-4BEF-9D4B-5AA815D7A93B}" type="slidenum">
              <a:rPr lang="en-US" smtClean="0"/>
              <a:t>‹#›</a:t>
            </a:fld>
            <a:endParaRPr lang="en-US"/>
          </a:p>
        </p:txBody>
      </p:sp>
    </p:spTree>
    <p:extLst>
      <p:ext uri="{BB962C8B-B14F-4D97-AF65-F5344CB8AC3E}">
        <p14:creationId xmlns:p14="http://schemas.microsoft.com/office/powerpoint/2010/main" val="2397866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2BDBE9-956F-476F-A5A2-7127DF4C36B3}" type="datetimeFigureOut">
              <a:rPr lang="en-US" smtClean="0"/>
              <a:t>2023-12-08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6125E3-0BC5-4BEF-9D4B-5AA815D7A93B}" type="slidenum">
              <a:rPr lang="en-US" smtClean="0"/>
              <a:t>‹#›</a:t>
            </a:fld>
            <a:endParaRPr lang="en-US"/>
          </a:p>
        </p:txBody>
      </p:sp>
    </p:spTree>
    <p:extLst>
      <p:ext uri="{BB962C8B-B14F-4D97-AF65-F5344CB8AC3E}">
        <p14:creationId xmlns:p14="http://schemas.microsoft.com/office/powerpoint/2010/main" val="736672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hyperlink" Target="CppExample/room_main.cpp"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c_program/cplus_example2.cp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CppExample/c_plus_access_control.cp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 Object oriented programming</a:t>
            </a:r>
            <a:endParaRPr lang="en-US" dirty="0"/>
          </a:p>
        </p:txBody>
      </p:sp>
      <p:sp>
        <p:nvSpPr>
          <p:cNvPr id="3" name="Subtitle 2"/>
          <p:cNvSpPr>
            <a:spLocks noGrp="1"/>
          </p:cNvSpPr>
          <p:nvPr>
            <p:ph type="subTitle" idx="1"/>
          </p:nvPr>
        </p:nvSpPr>
        <p:spPr/>
        <p:txBody>
          <a:bodyPr/>
          <a:lstStyle/>
          <a:p>
            <a:r>
              <a:rPr lang="en-US" dirty="0" smtClean="0"/>
              <a:t>M R </a:t>
            </a:r>
            <a:r>
              <a:rPr lang="en-US" dirty="0" err="1" smtClean="0"/>
              <a:t>Khandker</a:t>
            </a:r>
            <a:endParaRPr lang="en-US" dirty="0"/>
          </a:p>
        </p:txBody>
      </p:sp>
    </p:spTree>
    <p:extLst>
      <p:ext uri="{BB962C8B-B14F-4D97-AF65-F5344CB8AC3E}">
        <p14:creationId xmlns:p14="http://schemas.microsoft.com/office/powerpoint/2010/main" val="7943724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4982" y="377274"/>
            <a:ext cx="5710218"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1" y="228600"/>
            <a:ext cx="3962399" cy="3840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755654"/>
            <a:ext cx="2590800" cy="2291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4191000"/>
            <a:ext cx="8339282"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1493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5"/>
                                        </p:tgtEl>
                                        <p:attrNameLst>
                                          <p:attrName>style.visibility</p:attrName>
                                        </p:attrNameLst>
                                      </p:cBhvr>
                                      <p:to>
                                        <p:strVal val="hidden"/>
                                      </p:to>
                                    </p:set>
                                  </p:childTnLst>
                                </p:cTn>
                              </p:par>
                            </p:childTnLst>
                          </p:cTn>
                        </p:par>
                        <p:par>
                          <p:cTn id="12" fill="hold">
                            <p:stCondLst>
                              <p:cond delay="0"/>
                            </p:stCondLst>
                            <p:childTnLst>
                              <p:par>
                                <p:cTn id="13" presetID="10" presetClass="entr" presetSubtype="0"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par>
                          <p:cTn id="16" fill="hold">
                            <p:stCondLst>
                              <p:cond delay="500"/>
                            </p:stCondLst>
                            <p:childTnLst>
                              <p:par>
                                <p:cTn id="17" presetID="10" presetClass="entr" presetSubtype="0"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dirty="0" smtClean="0"/>
              <a:t>Function overloading</a:t>
            </a:r>
            <a:endParaRPr lang="en-US" sz="3600" dirty="0"/>
          </a:p>
        </p:txBody>
      </p:sp>
      <p:sp>
        <p:nvSpPr>
          <p:cNvPr id="3" name="Content Placeholder 2"/>
          <p:cNvSpPr>
            <a:spLocks noGrp="1"/>
          </p:cNvSpPr>
          <p:nvPr>
            <p:ph idx="1"/>
          </p:nvPr>
        </p:nvSpPr>
        <p:spPr>
          <a:xfrm>
            <a:off x="457200" y="1143001"/>
            <a:ext cx="8229600" cy="1828800"/>
          </a:xfrm>
        </p:spPr>
        <p:txBody>
          <a:bodyPr>
            <a:normAutofit lnSpcReduction="10000"/>
          </a:bodyPr>
          <a:lstStyle/>
          <a:p>
            <a:r>
              <a:rPr lang="en-US" sz="2400" dirty="0"/>
              <a:t>Function overloading is the process of using the same name for two or more </a:t>
            </a:r>
            <a:r>
              <a:rPr lang="en-US" sz="2400" dirty="0" smtClean="0"/>
              <a:t>functions.</a:t>
            </a:r>
          </a:p>
          <a:p>
            <a:r>
              <a:rPr lang="en-US" sz="2400" dirty="0"/>
              <a:t>must use </a:t>
            </a:r>
            <a:r>
              <a:rPr lang="en-US" sz="2400" dirty="0" smtClean="0"/>
              <a:t>either different </a:t>
            </a:r>
            <a:r>
              <a:rPr lang="en-US" sz="2400" dirty="0"/>
              <a:t>types of parameters or a different number of parameters. </a:t>
            </a:r>
            <a:br>
              <a:rPr lang="en-US" sz="2400" dirty="0"/>
            </a:br>
            <a:endParaRPr lang="en-US"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923" y="2667000"/>
            <a:ext cx="8522998"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2385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Operator overloading</a:t>
            </a:r>
            <a:endParaRPr lang="en-US" dirty="0"/>
          </a:p>
        </p:txBody>
      </p:sp>
      <p:sp>
        <p:nvSpPr>
          <p:cNvPr id="3" name="Content Placeholder 2"/>
          <p:cNvSpPr>
            <a:spLocks noGrp="1"/>
          </p:cNvSpPr>
          <p:nvPr>
            <p:ph idx="1"/>
          </p:nvPr>
        </p:nvSpPr>
        <p:spPr>
          <a:xfrm>
            <a:off x="457200" y="1066800"/>
            <a:ext cx="8229600" cy="5059363"/>
          </a:xfrm>
        </p:spPr>
        <p:txBody>
          <a:bodyPr>
            <a:normAutofit/>
          </a:bodyPr>
          <a:lstStyle/>
          <a:p>
            <a:r>
              <a:rPr lang="en-US" sz="2400" dirty="0" smtClean="0"/>
              <a:t>Overloading a operator (say, +, -, +) means make them work differently in the context of current class.</a:t>
            </a:r>
          </a:p>
          <a:p>
            <a:r>
              <a:rPr lang="en-US" sz="2400" dirty="0" smtClean="0"/>
              <a:t>The operator retains its original operation outside the object of the class.</a:t>
            </a:r>
          </a:p>
          <a:p>
            <a:endParaRPr lang="en-US" sz="2400" dirty="0"/>
          </a:p>
          <a:p>
            <a:endParaRPr lang="en-US" sz="2400" dirty="0" smtClean="0"/>
          </a:p>
          <a:p>
            <a:endParaRPr lang="en-US" sz="2400" dirty="0"/>
          </a:p>
          <a:p>
            <a:endParaRPr lang="en-US" sz="2400" dirty="0" smtClean="0"/>
          </a:p>
          <a:p>
            <a:endParaRPr lang="en-US" sz="2400" dirty="0"/>
          </a:p>
          <a:p>
            <a:r>
              <a:rPr lang="en-US" sz="2400" dirty="0" smtClean="0"/>
              <a:t>For binary operator there will be one argument. For unary operator the </a:t>
            </a:r>
            <a:r>
              <a:rPr lang="en-US" sz="2400" dirty="0" err="1" smtClean="0"/>
              <a:t>arg</a:t>
            </a:r>
            <a:r>
              <a:rPr lang="en-US" sz="2400" dirty="0" smtClean="0"/>
              <a:t>-list will be empty.</a:t>
            </a:r>
            <a:endParaRPr lang="en-US" sz="2400" dirty="0"/>
          </a:p>
        </p:txBody>
      </p:sp>
      <p:sp>
        <p:nvSpPr>
          <p:cNvPr id="4" name="Rectangle 3"/>
          <p:cNvSpPr/>
          <p:nvPr/>
        </p:nvSpPr>
        <p:spPr>
          <a:xfrm>
            <a:off x="1219200" y="2819400"/>
            <a:ext cx="6934200" cy="2031325"/>
          </a:xfrm>
          <a:prstGeom prst="rect">
            <a:avLst/>
          </a:prstGeom>
        </p:spPr>
        <p:txBody>
          <a:bodyPr wrap="square">
            <a:spAutoFit/>
          </a:bodyPr>
          <a:lstStyle/>
          <a:p>
            <a:r>
              <a:rPr lang="en-US" dirty="0"/>
              <a:t>A member operator function takes this general form</a:t>
            </a:r>
            <a:r>
              <a:rPr lang="en-US" dirty="0" smtClean="0"/>
              <a:t>:</a:t>
            </a:r>
          </a:p>
          <a:p>
            <a:r>
              <a:rPr lang="en-US" dirty="0"/>
              <a:t/>
            </a:r>
            <a:br>
              <a:rPr lang="en-US" dirty="0"/>
            </a:br>
            <a:r>
              <a:rPr lang="en-US" i="1" dirty="0"/>
              <a:t>ret-type class-name::</a:t>
            </a:r>
            <a:r>
              <a:rPr lang="en-US" dirty="0"/>
              <a:t>operator</a:t>
            </a:r>
            <a:r>
              <a:rPr lang="en-US" i="1" dirty="0"/>
              <a:t>#(</a:t>
            </a:r>
            <a:r>
              <a:rPr lang="en-US" i="1" dirty="0" err="1"/>
              <a:t>arg</a:t>
            </a:r>
            <a:r>
              <a:rPr lang="en-US" i="1" dirty="0"/>
              <a:t>-list)</a:t>
            </a:r>
            <a:br>
              <a:rPr lang="en-US" i="1" dirty="0"/>
            </a:br>
            <a:r>
              <a:rPr lang="en-US" dirty="0"/>
              <a:t>{</a:t>
            </a:r>
            <a:br>
              <a:rPr lang="en-US" dirty="0"/>
            </a:br>
            <a:r>
              <a:rPr lang="en-US" dirty="0"/>
              <a:t>// operations</a:t>
            </a:r>
            <a:br>
              <a:rPr lang="en-US" dirty="0"/>
            </a:br>
            <a:r>
              <a:rPr lang="en-US" dirty="0"/>
              <a:t>} </a:t>
            </a:r>
            <a:br>
              <a:rPr lang="en-US" dirty="0"/>
            </a:br>
            <a:endParaRPr lang="en-US" dirty="0"/>
          </a:p>
        </p:txBody>
      </p:sp>
    </p:spTree>
    <p:extLst>
      <p:ext uri="{BB962C8B-B14F-4D97-AF65-F5344CB8AC3E}">
        <p14:creationId xmlns:p14="http://schemas.microsoft.com/office/powerpoint/2010/main" val="2542273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81000"/>
            <a:ext cx="5867400" cy="3250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657600"/>
            <a:ext cx="4191000" cy="2900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762000"/>
            <a:ext cx="3867150" cy="328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66681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1027"/>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1026"/>
                                        </p:tgtEl>
                                        <p:attrNameLst>
                                          <p:attrName>style.visibility</p:attrName>
                                        </p:attrNameLst>
                                      </p:cBhvr>
                                      <p:to>
                                        <p:strVal val="hidden"/>
                                      </p:to>
                                    </p:set>
                                  </p:childTnLst>
                                </p:cTn>
                              </p:par>
                            </p:childTnLst>
                          </p:cTn>
                        </p:par>
                        <p:par>
                          <p:cTn id="13" fill="hold">
                            <p:stCondLst>
                              <p:cond delay="0"/>
                            </p:stCondLst>
                            <p:childTnLst>
                              <p:par>
                                <p:cTn id="14" presetID="10" presetClass="entr" presetSubtype="0" fill="hold" nodeType="afterEffect">
                                  <p:stCondLst>
                                    <p:cond delay="0"/>
                                  </p:stCondLst>
                                  <p:childTnLst>
                                    <p:set>
                                      <p:cBhvr>
                                        <p:cTn id="15" dur="1" fill="hold">
                                          <p:stCondLst>
                                            <p:cond delay="0"/>
                                          </p:stCondLst>
                                        </p:cTn>
                                        <p:tgtEl>
                                          <p:spTgt spid="1028"/>
                                        </p:tgtEl>
                                        <p:attrNameLst>
                                          <p:attrName>style.visibility</p:attrName>
                                        </p:attrNameLst>
                                      </p:cBhvr>
                                      <p:to>
                                        <p:strVal val="visible"/>
                                      </p:to>
                                    </p:set>
                                    <p:animEffect transition="in" filter="fade">
                                      <p:cBhvr>
                                        <p:cTn id="16"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Inheritance</a:t>
            </a:r>
            <a:endParaRPr lang="en-US" dirty="0"/>
          </a:p>
        </p:txBody>
      </p:sp>
      <p:sp>
        <p:nvSpPr>
          <p:cNvPr id="4" name="TextBox 3"/>
          <p:cNvSpPr txBox="1"/>
          <p:nvPr/>
        </p:nvSpPr>
        <p:spPr>
          <a:xfrm>
            <a:off x="1219200" y="1752600"/>
            <a:ext cx="3682098" cy="923330"/>
          </a:xfrm>
          <a:prstGeom prst="rect">
            <a:avLst/>
          </a:prstGeom>
          <a:noFill/>
        </p:spPr>
        <p:txBody>
          <a:bodyPr wrap="none" rtlCol="0">
            <a:spAutoFit/>
          </a:bodyPr>
          <a:lstStyle/>
          <a:p>
            <a:r>
              <a:rPr lang="en-US" dirty="0" smtClean="0"/>
              <a:t>class </a:t>
            </a:r>
            <a:r>
              <a:rPr lang="en-US" i="1" dirty="0" smtClean="0"/>
              <a:t>derived-class: access base-class{</a:t>
            </a:r>
          </a:p>
          <a:p>
            <a:r>
              <a:rPr lang="en-US" i="1" dirty="0"/>
              <a:t>	</a:t>
            </a:r>
            <a:r>
              <a:rPr lang="en-US" i="1" dirty="0" smtClean="0"/>
              <a:t>//body of the class</a:t>
            </a:r>
          </a:p>
          <a:p>
            <a:r>
              <a:rPr lang="en-US" dirty="0"/>
              <a:t>}</a:t>
            </a:r>
          </a:p>
        </p:txBody>
      </p:sp>
      <p:sp>
        <p:nvSpPr>
          <p:cNvPr id="5" name="TextBox 4"/>
          <p:cNvSpPr txBox="1"/>
          <p:nvPr/>
        </p:nvSpPr>
        <p:spPr>
          <a:xfrm>
            <a:off x="1219200" y="2895600"/>
            <a:ext cx="3106363" cy="3139321"/>
          </a:xfrm>
          <a:prstGeom prst="rect">
            <a:avLst/>
          </a:prstGeom>
          <a:noFill/>
        </p:spPr>
        <p:txBody>
          <a:bodyPr wrap="none" rtlCol="0">
            <a:spAutoFit/>
          </a:bodyPr>
          <a:lstStyle/>
          <a:p>
            <a:r>
              <a:rPr lang="en-US" dirty="0" smtClean="0"/>
              <a:t>// building is class</a:t>
            </a:r>
          </a:p>
          <a:p>
            <a:r>
              <a:rPr lang="en-US" dirty="0" smtClean="0"/>
              <a:t>Class building {</a:t>
            </a:r>
          </a:p>
          <a:p>
            <a:r>
              <a:rPr lang="en-US" dirty="0" smtClean="0"/>
              <a:t>    </a:t>
            </a:r>
            <a:r>
              <a:rPr lang="en-US" dirty="0" err="1" smtClean="0"/>
              <a:t>int</a:t>
            </a:r>
            <a:r>
              <a:rPr lang="en-US" dirty="0" smtClean="0"/>
              <a:t> rooms, floors, areas;</a:t>
            </a:r>
          </a:p>
          <a:p>
            <a:r>
              <a:rPr lang="en-US" dirty="0"/>
              <a:t> </a:t>
            </a:r>
            <a:r>
              <a:rPr lang="en-US" dirty="0" smtClean="0"/>
              <a:t>   public:</a:t>
            </a:r>
          </a:p>
          <a:p>
            <a:r>
              <a:rPr lang="en-US" dirty="0"/>
              <a:t>	</a:t>
            </a:r>
            <a:r>
              <a:rPr lang="en-US" dirty="0" smtClean="0"/>
              <a:t>void </a:t>
            </a:r>
            <a:r>
              <a:rPr lang="en-US" dirty="0" err="1" smtClean="0"/>
              <a:t>setRooms</a:t>
            </a:r>
            <a:r>
              <a:rPr lang="en-US" dirty="0" smtClean="0"/>
              <a:t>(</a:t>
            </a:r>
            <a:r>
              <a:rPr lang="en-US" dirty="0" err="1" smtClean="0"/>
              <a:t>int</a:t>
            </a:r>
            <a:r>
              <a:rPr lang="en-US" dirty="0" smtClean="0"/>
              <a:t> n);</a:t>
            </a:r>
          </a:p>
          <a:p>
            <a:r>
              <a:rPr lang="en-US" dirty="0"/>
              <a:t>	</a:t>
            </a:r>
            <a:r>
              <a:rPr lang="en-US" dirty="0" err="1" smtClean="0"/>
              <a:t>int</a:t>
            </a:r>
            <a:r>
              <a:rPr lang="en-US" dirty="0" smtClean="0"/>
              <a:t> </a:t>
            </a:r>
            <a:r>
              <a:rPr lang="en-US" dirty="0" err="1" smtClean="0"/>
              <a:t>getRooms</a:t>
            </a:r>
            <a:r>
              <a:rPr lang="en-US" dirty="0" smtClean="0"/>
              <a:t>();</a:t>
            </a:r>
          </a:p>
          <a:p>
            <a:r>
              <a:rPr lang="en-US" dirty="0"/>
              <a:t>	</a:t>
            </a:r>
            <a:r>
              <a:rPr lang="en-US" dirty="0" smtClean="0"/>
              <a:t>void </a:t>
            </a:r>
            <a:r>
              <a:rPr lang="en-US" dirty="0" err="1" smtClean="0"/>
              <a:t>setFloors</a:t>
            </a:r>
            <a:r>
              <a:rPr lang="en-US" dirty="0" smtClean="0"/>
              <a:t>(</a:t>
            </a:r>
            <a:r>
              <a:rPr lang="en-US" dirty="0" err="1" smtClean="0"/>
              <a:t>int</a:t>
            </a:r>
            <a:r>
              <a:rPr lang="en-US" dirty="0" smtClean="0"/>
              <a:t> n);</a:t>
            </a:r>
          </a:p>
          <a:p>
            <a:r>
              <a:rPr lang="en-US" dirty="0"/>
              <a:t>	</a:t>
            </a:r>
            <a:r>
              <a:rPr lang="en-US" dirty="0" err="1" smtClean="0"/>
              <a:t>int</a:t>
            </a:r>
            <a:r>
              <a:rPr lang="en-US" dirty="0" smtClean="0"/>
              <a:t> </a:t>
            </a:r>
            <a:r>
              <a:rPr lang="en-US" dirty="0" err="1" smtClean="0"/>
              <a:t>getFloors</a:t>
            </a:r>
            <a:r>
              <a:rPr lang="en-US" dirty="0" smtClean="0"/>
              <a:t>();</a:t>
            </a:r>
          </a:p>
          <a:p>
            <a:r>
              <a:rPr lang="en-US" dirty="0"/>
              <a:t>	</a:t>
            </a:r>
            <a:r>
              <a:rPr lang="en-US" dirty="0" smtClean="0"/>
              <a:t>void </a:t>
            </a:r>
            <a:r>
              <a:rPr lang="en-US" dirty="0" err="1" smtClean="0"/>
              <a:t>setAreas</a:t>
            </a:r>
            <a:r>
              <a:rPr lang="en-US" dirty="0" smtClean="0"/>
              <a:t>(</a:t>
            </a:r>
            <a:r>
              <a:rPr lang="en-US" dirty="0" err="1" smtClean="0"/>
              <a:t>int</a:t>
            </a:r>
            <a:r>
              <a:rPr lang="en-US" dirty="0" smtClean="0"/>
              <a:t> n);</a:t>
            </a:r>
          </a:p>
          <a:p>
            <a:r>
              <a:rPr lang="en-US" dirty="0"/>
              <a:t>	</a:t>
            </a:r>
            <a:r>
              <a:rPr lang="en-US" dirty="0" err="1" smtClean="0"/>
              <a:t>int</a:t>
            </a:r>
            <a:r>
              <a:rPr lang="en-US" dirty="0" smtClean="0"/>
              <a:t> </a:t>
            </a:r>
            <a:r>
              <a:rPr lang="en-US" dirty="0" err="1" smtClean="0"/>
              <a:t>getAreas</a:t>
            </a:r>
            <a:r>
              <a:rPr lang="en-US" dirty="0" smtClean="0"/>
              <a:t>();</a:t>
            </a:r>
          </a:p>
          <a:p>
            <a:r>
              <a:rPr lang="en-US" dirty="0" smtClean="0"/>
              <a:t>};</a:t>
            </a:r>
          </a:p>
        </p:txBody>
      </p:sp>
      <p:sp>
        <p:nvSpPr>
          <p:cNvPr id="6" name="TextBox 5"/>
          <p:cNvSpPr txBox="1"/>
          <p:nvPr/>
        </p:nvSpPr>
        <p:spPr>
          <a:xfrm>
            <a:off x="5562600" y="2895600"/>
            <a:ext cx="3312061" cy="2585323"/>
          </a:xfrm>
          <a:prstGeom prst="rect">
            <a:avLst/>
          </a:prstGeom>
          <a:noFill/>
        </p:spPr>
        <p:txBody>
          <a:bodyPr wrap="none" rtlCol="0">
            <a:spAutoFit/>
          </a:bodyPr>
          <a:lstStyle/>
          <a:p>
            <a:r>
              <a:rPr lang="en-US" dirty="0" smtClean="0"/>
              <a:t>// house is a derived-class</a:t>
            </a:r>
          </a:p>
          <a:p>
            <a:r>
              <a:rPr lang="en-US" dirty="0" smtClean="0"/>
              <a:t>class house: public building{</a:t>
            </a:r>
          </a:p>
          <a:p>
            <a:r>
              <a:rPr lang="en-US" dirty="0"/>
              <a:t> </a:t>
            </a:r>
            <a:r>
              <a:rPr lang="en-US" dirty="0" smtClean="0"/>
              <a:t>      </a:t>
            </a:r>
            <a:r>
              <a:rPr lang="en-US" dirty="0" err="1" smtClean="0"/>
              <a:t>int</a:t>
            </a:r>
            <a:r>
              <a:rPr lang="en-US" dirty="0" smtClean="0"/>
              <a:t> bedrooms, bathrooms;</a:t>
            </a:r>
          </a:p>
          <a:p>
            <a:r>
              <a:rPr lang="en-US" dirty="0"/>
              <a:t> </a:t>
            </a:r>
            <a:r>
              <a:rPr lang="en-US" dirty="0" smtClean="0"/>
              <a:t>      public:</a:t>
            </a:r>
          </a:p>
          <a:p>
            <a:r>
              <a:rPr lang="en-US" dirty="0" smtClean="0"/>
              <a:t>              void </a:t>
            </a:r>
            <a:r>
              <a:rPr lang="en-US" dirty="0" err="1" smtClean="0"/>
              <a:t>setBedRooms</a:t>
            </a:r>
            <a:r>
              <a:rPr lang="en-US" dirty="0" smtClean="0"/>
              <a:t>(</a:t>
            </a:r>
            <a:r>
              <a:rPr lang="en-US" dirty="0" err="1" smtClean="0"/>
              <a:t>int</a:t>
            </a:r>
            <a:r>
              <a:rPr lang="en-US" dirty="0" smtClean="0"/>
              <a:t> n);</a:t>
            </a:r>
          </a:p>
          <a:p>
            <a:r>
              <a:rPr lang="en-US" dirty="0" smtClean="0"/>
              <a:t>              </a:t>
            </a:r>
            <a:r>
              <a:rPr lang="en-US" dirty="0" err="1" smtClean="0"/>
              <a:t>int</a:t>
            </a:r>
            <a:r>
              <a:rPr lang="en-US" dirty="0" smtClean="0"/>
              <a:t> </a:t>
            </a:r>
            <a:r>
              <a:rPr lang="en-US" dirty="0" err="1" smtClean="0"/>
              <a:t>getBedRooms</a:t>
            </a:r>
            <a:r>
              <a:rPr lang="en-US" dirty="0" smtClean="0"/>
              <a:t>();</a:t>
            </a:r>
          </a:p>
          <a:p>
            <a:r>
              <a:rPr lang="en-US" dirty="0" smtClean="0"/>
              <a:t>              void </a:t>
            </a:r>
            <a:r>
              <a:rPr lang="en-US" dirty="0" err="1" smtClean="0"/>
              <a:t>setBathrooms</a:t>
            </a:r>
            <a:r>
              <a:rPr lang="en-US" dirty="0" smtClean="0"/>
              <a:t>(</a:t>
            </a:r>
            <a:r>
              <a:rPr lang="en-US" dirty="0" err="1" smtClean="0"/>
              <a:t>int</a:t>
            </a:r>
            <a:r>
              <a:rPr lang="en-US" dirty="0" smtClean="0"/>
              <a:t> n);</a:t>
            </a:r>
          </a:p>
          <a:p>
            <a:r>
              <a:rPr lang="en-US" dirty="0"/>
              <a:t> </a:t>
            </a:r>
            <a:r>
              <a:rPr lang="en-US" dirty="0" smtClean="0"/>
              <a:t>             </a:t>
            </a:r>
            <a:r>
              <a:rPr lang="en-US" dirty="0" err="1" smtClean="0"/>
              <a:t>int</a:t>
            </a:r>
            <a:r>
              <a:rPr lang="en-US" dirty="0" smtClean="0"/>
              <a:t> </a:t>
            </a:r>
            <a:r>
              <a:rPr lang="en-US" dirty="0" err="1" smtClean="0"/>
              <a:t>getBathrooms</a:t>
            </a:r>
            <a:r>
              <a:rPr lang="en-US" dirty="0" smtClean="0"/>
              <a:t>();</a:t>
            </a:r>
          </a:p>
          <a:p>
            <a:r>
              <a:rPr lang="en-US" dirty="0" smtClean="0"/>
              <a:t>};</a:t>
            </a:r>
            <a:endParaRPr lang="en-US" dirty="0"/>
          </a:p>
        </p:txBody>
      </p:sp>
    </p:spTree>
    <p:extLst>
      <p:ext uri="{BB962C8B-B14F-4D97-AF65-F5344CB8AC3E}">
        <p14:creationId xmlns:p14="http://schemas.microsoft.com/office/powerpoint/2010/main" val="15360143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Inheritance: private</a:t>
            </a:r>
            <a:endParaRPr lang="en-US" dirty="0"/>
          </a:p>
        </p:txBody>
      </p:sp>
      <p:sp>
        <p:nvSpPr>
          <p:cNvPr id="3" name="Content Placeholder 2"/>
          <p:cNvSpPr>
            <a:spLocks noGrp="1"/>
          </p:cNvSpPr>
          <p:nvPr>
            <p:ph idx="1"/>
          </p:nvPr>
        </p:nvSpPr>
        <p:spPr>
          <a:xfrm>
            <a:off x="457200" y="1275555"/>
            <a:ext cx="8229600" cy="1239045"/>
          </a:xfrm>
        </p:spPr>
        <p:txBody>
          <a:bodyPr>
            <a:normAutofit/>
          </a:bodyPr>
          <a:lstStyle/>
          <a:p>
            <a:r>
              <a:rPr lang="en-US" sz="2400" dirty="0" smtClean="0"/>
              <a:t>When a child class is derived as private from the base class, then all public, protected and private members becomes private to child class.</a:t>
            </a:r>
            <a:endParaRPr lang="en-US"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8882" y="1219200"/>
            <a:ext cx="5791200" cy="159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295" y="2809875"/>
            <a:ext cx="5383306" cy="3794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807113"/>
            <a:ext cx="8515511"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9215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childTnLst>
                          </p:cTn>
                        </p:par>
                        <p:par>
                          <p:cTn id="7" fill="hold">
                            <p:stCondLst>
                              <p:cond delay="0"/>
                            </p:stCondLst>
                            <p:childTnLst>
                              <p:par>
                                <p:cTn id="8" presetID="10" presetClass="entr" presetSubtype="0" fill="hold" nodeType="after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fade">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animEffect transition="in" filter="fade">
                                      <p:cBhvr>
                                        <p:cTn id="15" dur="500"/>
                                        <p:tgtEl>
                                          <p:spTgt spid="1028"/>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nodeType="clickEffect">
                                  <p:stCondLst>
                                    <p:cond delay="0"/>
                                  </p:stCondLst>
                                  <p:childTnLst>
                                    <p:set>
                                      <p:cBhvr>
                                        <p:cTn id="19" dur="1" fill="hold">
                                          <p:stCondLst>
                                            <p:cond delay="0"/>
                                          </p:stCondLst>
                                        </p:cTn>
                                        <p:tgtEl>
                                          <p:spTgt spid="1026"/>
                                        </p:tgtEl>
                                        <p:attrNameLst>
                                          <p:attrName>style.visibility</p:attrName>
                                        </p:attrNameLst>
                                      </p:cBhvr>
                                      <p:to>
                                        <p:strVal val="hidden"/>
                                      </p:to>
                                    </p:set>
                                  </p:childTnLst>
                                </p:cTn>
                              </p:par>
                              <p:par>
                                <p:cTn id="20" presetID="1" presetClass="exit" presetSubtype="0" fill="hold" nodeType="withEffect">
                                  <p:stCondLst>
                                    <p:cond delay="0"/>
                                  </p:stCondLst>
                                  <p:childTnLst>
                                    <p:set>
                                      <p:cBhvr>
                                        <p:cTn id="21" dur="1" fill="hold">
                                          <p:stCondLst>
                                            <p:cond delay="0"/>
                                          </p:stCondLst>
                                        </p:cTn>
                                        <p:tgtEl>
                                          <p:spTgt spid="1028"/>
                                        </p:tgtEl>
                                        <p:attrNameLst>
                                          <p:attrName>style.visibility</p:attrName>
                                        </p:attrNameLst>
                                      </p:cBhvr>
                                      <p:to>
                                        <p:strVal val="hidden"/>
                                      </p:to>
                                    </p:set>
                                  </p:childTnLst>
                                </p:cTn>
                              </p:par>
                            </p:childTnLst>
                          </p:cTn>
                        </p:par>
                        <p:par>
                          <p:cTn id="22" fill="hold">
                            <p:stCondLst>
                              <p:cond delay="0"/>
                            </p:stCondLst>
                            <p:childTnLst>
                              <p:par>
                                <p:cTn id="23" presetID="10" presetClass="entr" presetSubtype="0" fill="hold" nodeType="afterEffect">
                                  <p:stCondLst>
                                    <p:cond delay="0"/>
                                  </p:stCondLst>
                                  <p:childTnLst>
                                    <p:set>
                                      <p:cBhvr>
                                        <p:cTn id="24" dur="1" fill="hold">
                                          <p:stCondLst>
                                            <p:cond delay="0"/>
                                          </p:stCondLst>
                                        </p:cTn>
                                        <p:tgtEl>
                                          <p:spTgt spid="1029"/>
                                        </p:tgtEl>
                                        <p:attrNameLst>
                                          <p:attrName>style.visibility</p:attrName>
                                        </p:attrNameLst>
                                      </p:cBhvr>
                                      <p:to>
                                        <p:strVal val="visible"/>
                                      </p:to>
                                    </p:set>
                                    <p:animEffect transition="in" filter="fade">
                                      <p:cBhvr>
                                        <p:cTn id="25" dur="5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Calling parent constructor</a:t>
            </a:r>
            <a:endParaRPr lang="en-US" dirty="0"/>
          </a:p>
        </p:txBody>
      </p:sp>
      <p:sp>
        <p:nvSpPr>
          <p:cNvPr id="3" name="Content Placeholder 2"/>
          <p:cNvSpPr>
            <a:spLocks noGrp="1"/>
          </p:cNvSpPr>
          <p:nvPr>
            <p:ph idx="1"/>
          </p:nvPr>
        </p:nvSpPr>
        <p:spPr/>
        <p:txBody>
          <a:bodyPr/>
          <a:lstStyle/>
          <a:p>
            <a:r>
              <a:rPr lang="en-US" sz="2400" dirty="0" smtClean="0"/>
              <a:t>If you want to call parent’s constructor from the child constructor, the syntax is:</a:t>
            </a:r>
          </a:p>
          <a:p>
            <a:pPr marL="0" indent="0">
              <a:buNone/>
            </a:pPr>
            <a:r>
              <a:rPr lang="en-US" sz="2400" dirty="0" err="1" smtClean="0">
                <a:latin typeface="Times New Roman" pitchFamily="18" charset="0"/>
                <a:cs typeface="Times New Roman" pitchFamily="18" charset="0"/>
              </a:rPr>
              <a:t>child_class</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child_constructor</a:t>
            </a:r>
            <a:r>
              <a:rPr lang="en-US" sz="2000" dirty="0" smtClean="0">
                <a:latin typeface="Times New Roman" pitchFamily="18" charset="0"/>
                <a:cs typeface="Times New Roman" pitchFamily="18" charset="0"/>
              </a:rPr>
              <a:t>(..) : </a:t>
            </a:r>
            <a:r>
              <a:rPr lang="en-US" sz="2000" dirty="0" err="1" smtClean="0">
                <a:latin typeface="Times New Roman" pitchFamily="18" charset="0"/>
                <a:cs typeface="Times New Roman" pitchFamily="18" charset="0"/>
              </a:rPr>
              <a:t>parent_constructor</a:t>
            </a:r>
            <a:r>
              <a:rPr lang="en-US" sz="2000" dirty="0" smtClean="0">
                <a:latin typeface="Times New Roman" pitchFamily="18" charset="0"/>
                <a:cs typeface="Times New Roman" pitchFamily="18" charset="0"/>
              </a:rPr>
              <a:t> (..)</a:t>
            </a:r>
          </a:p>
          <a:p>
            <a:pPr marL="0" indent="0">
              <a:buNone/>
            </a:pPr>
            <a:r>
              <a:rPr lang="en-US" sz="2000" dirty="0" smtClean="0">
                <a:latin typeface="Times New Roman" pitchFamily="18" charset="0"/>
                <a:cs typeface="Times New Roman" pitchFamily="18" charset="0"/>
              </a:rPr>
              <a:t>{</a:t>
            </a:r>
            <a:endParaRPr lang="en-US" sz="2000" dirty="0" smtClean="0">
              <a:latin typeface="Times New Roman" pitchFamily="18" charset="0"/>
              <a:cs typeface="Times New Roman" pitchFamily="18" charset="0"/>
            </a:endParaRPr>
          </a:p>
          <a:p>
            <a:pPr marL="0" indent="0">
              <a:buNone/>
            </a:pPr>
            <a:r>
              <a:rPr lang="en-US" sz="2000" dirty="0" smtClean="0">
                <a:latin typeface="Times New Roman" pitchFamily="18" charset="0"/>
                <a:cs typeface="Times New Roman" pitchFamily="18" charset="0"/>
              </a:rPr>
              <a:t>}</a:t>
            </a:r>
          </a:p>
          <a:p>
            <a:pPr marL="0" indent="0">
              <a:buNone/>
            </a:pPr>
            <a:r>
              <a:rPr lang="en-US" sz="2000" dirty="0" smtClean="0">
                <a:latin typeface="Times New Roman" pitchFamily="18" charset="0"/>
                <a:cs typeface="Times New Roman" pitchFamily="18" charset="0"/>
              </a:rPr>
              <a:t>Example:</a:t>
            </a:r>
            <a:endParaRPr lang="en-US" sz="2000" dirty="0">
              <a:latin typeface="Times New Roman" pitchFamily="18" charset="0"/>
              <a:cs typeface="Times New Roman" pitchFamily="18" charset="0"/>
            </a:endParaRPr>
          </a:p>
          <a:p>
            <a:pPr marL="0" indent="0">
              <a:buNone/>
            </a:pPr>
            <a:r>
              <a:rPr lang="en-US" sz="2000" dirty="0">
                <a:latin typeface="Times New Roman" pitchFamily="18" charset="0"/>
                <a:cs typeface="Times New Roman" pitchFamily="18" charset="0"/>
              </a:rPr>
              <a:t>bedroom::bedroom(</a:t>
            </a:r>
            <a:r>
              <a:rPr lang="en-US" sz="2000" dirty="0" err="1">
                <a:latin typeface="Times New Roman" pitchFamily="18" charset="0"/>
                <a:cs typeface="Times New Roman" pitchFamily="18" charset="0"/>
              </a:rPr>
              <a:t>int</a:t>
            </a:r>
            <a:r>
              <a:rPr lang="en-US" sz="2000" dirty="0">
                <a:latin typeface="Times New Roman" pitchFamily="18" charset="0"/>
                <a:cs typeface="Times New Roman" pitchFamily="18" charset="0"/>
              </a:rPr>
              <a:t> a, </a:t>
            </a:r>
            <a:r>
              <a:rPr lang="en-US" sz="2000" dirty="0" err="1">
                <a:latin typeface="Times New Roman" pitchFamily="18" charset="0"/>
                <a:cs typeface="Times New Roman" pitchFamily="18" charset="0"/>
              </a:rPr>
              <a:t>int</a:t>
            </a:r>
            <a:r>
              <a:rPr lang="en-US" sz="2000" dirty="0">
                <a:latin typeface="Times New Roman" pitchFamily="18" charset="0"/>
                <a:cs typeface="Times New Roman" pitchFamily="18" charset="0"/>
              </a:rPr>
              <a:t> b, </a:t>
            </a:r>
            <a:r>
              <a:rPr lang="en-US" sz="2000" dirty="0" err="1">
                <a:latin typeface="Times New Roman" pitchFamily="18" charset="0"/>
                <a:cs typeface="Times New Roman" pitchFamily="18" charset="0"/>
              </a:rPr>
              <a:t>bool</a:t>
            </a:r>
            <a:r>
              <a:rPr lang="en-US" sz="2000" dirty="0">
                <a:latin typeface="Times New Roman" pitchFamily="18" charset="0"/>
                <a:cs typeface="Times New Roman" pitchFamily="18" charset="0"/>
              </a:rPr>
              <a:t> y):room(</a:t>
            </a:r>
            <a:r>
              <a:rPr lang="en-US" sz="2000" dirty="0" err="1">
                <a:latin typeface="Times New Roman" pitchFamily="18" charset="0"/>
                <a:cs typeface="Times New Roman" pitchFamily="18" charset="0"/>
              </a:rPr>
              <a:t>a,b</a:t>
            </a:r>
            <a:r>
              <a:rPr lang="en-US" sz="2000" dirty="0">
                <a:latin typeface="Times New Roman" pitchFamily="18" charset="0"/>
                <a:cs typeface="Times New Roman" pitchFamily="18" charset="0"/>
              </a:rPr>
              <a:t>)</a:t>
            </a:r>
          </a:p>
          <a:p>
            <a:pPr marL="0" indent="0">
              <a:buNone/>
            </a:pPr>
            <a:r>
              <a:rPr lang="en-US" sz="2000" dirty="0">
                <a:latin typeface="Times New Roman" pitchFamily="18" charset="0"/>
                <a:cs typeface="Times New Roman" pitchFamily="18" charset="0"/>
              </a:rPr>
              <a:t>{</a:t>
            </a:r>
          </a:p>
          <a:p>
            <a:pPr marL="0" indent="0">
              <a:buNone/>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attachedBath</a:t>
            </a:r>
            <a:r>
              <a:rPr lang="en-US" sz="2000" dirty="0">
                <a:latin typeface="Times New Roman" pitchFamily="18" charset="0"/>
                <a:cs typeface="Times New Roman" pitchFamily="18" charset="0"/>
              </a:rPr>
              <a:t> = y;</a:t>
            </a:r>
          </a:p>
          <a:p>
            <a:pPr marL="0" indent="0">
              <a:buNone/>
            </a:pPr>
            <a:r>
              <a:rPr lang="en-US" sz="2000" dirty="0" smtClean="0">
                <a:latin typeface="Times New Roman" pitchFamily="18" charset="0"/>
                <a:cs typeface="Times New Roman" pitchFamily="18" charset="0"/>
              </a:rPr>
              <a:t>}</a:t>
            </a:r>
          </a:p>
          <a:p>
            <a:r>
              <a:rPr lang="en-US" sz="2000" dirty="0" smtClean="0">
                <a:latin typeface="Times New Roman" pitchFamily="18" charset="0"/>
                <a:cs typeface="Times New Roman" pitchFamily="18" charset="0"/>
                <a:hlinkClick r:id="rId2" action="ppaction://hlinkfile"/>
              </a:rPr>
              <a:t>Example</a:t>
            </a:r>
            <a:endParaRPr lang="en-US"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0491131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Static member</a:t>
            </a:r>
            <a:endParaRPr lang="en-US" dirty="0"/>
          </a:p>
        </p:txBody>
      </p:sp>
      <p:sp>
        <p:nvSpPr>
          <p:cNvPr id="3" name="Content Placeholder 2"/>
          <p:cNvSpPr>
            <a:spLocks noGrp="1"/>
          </p:cNvSpPr>
          <p:nvPr>
            <p:ph idx="1"/>
          </p:nvPr>
        </p:nvSpPr>
        <p:spPr>
          <a:xfrm>
            <a:off x="457200" y="1219200"/>
            <a:ext cx="8229600" cy="4906963"/>
          </a:xfrm>
        </p:spPr>
        <p:txBody>
          <a:bodyPr>
            <a:normAutofit/>
          </a:bodyPr>
          <a:lstStyle/>
          <a:p>
            <a:r>
              <a:rPr lang="en-US" sz="2400" dirty="0" smtClean="0"/>
              <a:t>A variable which belong to the class, not to any particular object, then it is called static variable. In this case there is only one copy of variable created for all the objects. Any changes of value of the object is global to all objects.</a:t>
            </a:r>
          </a:p>
          <a:p>
            <a:r>
              <a:rPr lang="en-US" sz="2400" dirty="0" smtClean="0"/>
              <a:t>static class member – members declared static will have one copy of it and shared to all objects.</a:t>
            </a:r>
          </a:p>
          <a:p>
            <a:r>
              <a:rPr lang="en-US" sz="2400" dirty="0" smtClean="0"/>
              <a:t>A static member is declared inside a class but not defined. It is re-declared in global declaration area (outside of classed) an defined.</a:t>
            </a:r>
          </a:p>
          <a:p>
            <a:endParaRPr lang="en-US"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3352800"/>
            <a:ext cx="4487852"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3758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Friend function</a:t>
            </a:r>
            <a:endParaRPr lang="en-US" dirty="0"/>
          </a:p>
        </p:txBody>
      </p:sp>
      <p:sp>
        <p:nvSpPr>
          <p:cNvPr id="3" name="Content Placeholder 2"/>
          <p:cNvSpPr>
            <a:spLocks noGrp="1"/>
          </p:cNvSpPr>
          <p:nvPr>
            <p:ph idx="1"/>
          </p:nvPr>
        </p:nvSpPr>
        <p:spPr/>
        <p:txBody>
          <a:bodyPr>
            <a:normAutofit lnSpcReduction="10000"/>
          </a:bodyPr>
          <a:lstStyle/>
          <a:p>
            <a:r>
              <a:rPr lang="en-US" sz="2400" dirty="0"/>
              <a:t>It is possible to grant a nonmember function access to the private members of a </a:t>
            </a:r>
            <a:r>
              <a:rPr lang="en-US" sz="2400" dirty="0" smtClean="0"/>
              <a:t>class by </a:t>
            </a:r>
            <a:r>
              <a:rPr lang="en-US" sz="2400" dirty="0"/>
              <a:t>using a friend. A friend function has access to all private and protected </a:t>
            </a:r>
            <a:r>
              <a:rPr lang="en-US" sz="2400" dirty="0" smtClean="0"/>
              <a:t>members </a:t>
            </a:r>
            <a:r>
              <a:rPr lang="en-US" sz="2400" dirty="0"/>
              <a:t>of the class for which it is a </a:t>
            </a:r>
            <a:r>
              <a:rPr lang="en-US" sz="2400" b="1" dirty="0" smtClean="0"/>
              <a:t>friend</a:t>
            </a:r>
            <a:r>
              <a:rPr lang="en-US" sz="2400" dirty="0" smtClean="0"/>
              <a:t>.	</a:t>
            </a:r>
          </a:p>
          <a:p>
            <a:pPr marL="0" indent="0">
              <a:buNone/>
            </a:pPr>
            <a:r>
              <a:rPr lang="en-US" sz="2400" dirty="0" smtClean="0"/>
              <a:t>Syntax:</a:t>
            </a:r>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2400" dirty="0" smtClean="0"/>
          </a:p>
          <a:p>
            <a:r>
              <a:rPr lang="en-US" sz="2400" dirty="0" smtClean="0"/>
              <a:t>A friend function is defined outside of any class without scope.</a:t>
            </a:r>
            <a:endParaRPr lang="en-US" sz="24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505200"/>
            <a:ext cx="3125449"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82045" y="3124201"/>
            <a:ext cx="5133355"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2551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51"/>
                                        </p:tgtEl>
                                        <p:attrNameLst>
                                          <p:attrName>style.visibility</p:attrName>
                                        </p:attrNameLst>
                                      </p:cBhvr>
                                      <p:to>
                                        <p:strVal val="visible"/>
                                      </p:to>
                                    </p:set>
                                    <p:animEffect transition="in" filter="fade">
                                      <p:cBhvr>
                                        <p:cTn id="17" dur="5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a:xfrm>
            <a:off x="457200" y="1143000"/>
            <a:ext cx="8229600" cy="4983163"/>
          </a:xfrm>
        </p:spPr>
        <p:txBody>
          <a:bodyPr/>
          <a:lstStyle/>
          <a:p>
            <a:r>
              <a:rPr lang="en-US" dirty="0" smtClean="0"/>
              <a:t>When program becomes too large, it is very difficult for a single program to track down the flow of the programming control, and complete the job in a fairly reasonable time period. Then new approach of programming is felt necessary in which a single program can be split out into several relatively independent subtask and can be completed independently by other programmers.</a:t>
            </a:r>
            <a:endParaRPr lang="en-US" dirty="0"/>
          </a:p>
        </p:txBody>
      </p:sp>
    </p:spTree>
    <p:extLst>
      <p:ext uri="{BB962C8B-B14F-4D97-AF65-F5344CB8AC3E}">
        <p14:creationId xmlns:p14="http://schemas.microsoft.com/office/powerpoint/2010/main" val="18733651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Fundamental concepts</a:t>
            </a:r>
            <a:endParaRPr lang="en-US" dirty="0"/>
          </a:p>
        </p:txBody>
      </p:sp>
      <p:sp>
        <p:nvSpPr>
          <p:cNvPr id="3" name="Content Placeholder 2"/>
          <p:cNvSpPr>
            <a:spLocks noGrp="1"/>
          </p:cNvSpPr>
          <p:nvPr>
            <p:ph idx="1"/>
          </p:nvPr>
        </p:nvSpPr>
        <p:spPr/>
        <p:txBody>
          <a:bodyPr>
            <a:normAutofit fontScale="92500"/>
          </a:bodyPr>
          <a:lstStyle/>
          <a:p>
            <a:r>
              <a:rPr lang="en-US" dirty="0" smtClean="0"/>
              <a:t>In structured programming code is organized in different functions and not integrated with data. Data is considered separately.</a:t>
            </a:r>
          </a:p>
          <a:p>
            <a:r>
              <a:rPr lang="en-US" dirty="0" smtClean="0"/>
              <a:t>Object oriented programming data and the set of code that will work on it are integrated in a single entity which is called object.  The program is organized considering these objects.</a:t>
            </a:r>
          </a:p>
          <a:p>
            <a:r>
              <a:rPr lang="en-US" dirty="0" smtClean="0"/>
              <a:t>All objects belong to one or more classes. A class is a template or definition of an objects.</a:t>
            </a:r>
            <a:endParaRPr lang="en-US" dirty="0"/>
          </a:p>
        </p:txBody>
      </p:sp>
    </p:spTree>
    <p:extLst>
      <p:ext uri="{BB962C8B-B14F-4D97-AF65-F5344CB8AC3E}">
        <p14:creationId xmlns:p14="http://schemas.microsoft.com/office/powerpoint/2010/main" val="16574264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Concepts continued</a:t>
            </a:r>
            <a:endParaRPr lang="en-US" dirty="0"/>
          </a:p>
        </p:txBody>
      </p:sp>
      <p:sp>
        <p:nvSpPr>
          <p:cNvPr id="3" name="Content Placeholder 2"/>
          <p:cNvSpPr>
            <a:spLocks noGrp="1"/>
          </p:cNvSpPr>
          <p:nvPr>
            <p:ph idx="1"/>
          </p:nvPr>
        </p:nvSpPr>
        <p:spPr/>
        <p:txBody>
          <a:bodyPr/>
          <a:lstStyle/>
          <a:p>
            <a:r>
              <a:rPr lang="en-US" dirty="0" smtClean="0"/>
              <a:t>Three basic properties:</a:t>
            </a:r>
          </a:p>
          <a:p>
            <a:pPr lvl="1"/>
            <a:r>
              <a:rPr lang="en-US" dirty="0" smtClean="0"/>
              <a:t>Encapsulation</a:t>
            </a:r>
          </a:p>
          <a:p>
            <a:pPr lvl="1"/>
            <a:r>
              <a:rPr lang="en-US" dirty="0" smtClean="0"/>
              <a:t>Polymorphism</a:t>
            </a:r>
          </a:p>
          <a:p>
            <a:pPr lvl="2"/>
            <a:r>
              <a:rPr lang="en-US" dirty="0"/>
              <a:t>one interface, multiple </a:t>
            </a:r>
            <a:r>
              <a:rPr lang="en-US" dirty="0" smtClean="0"/>
              <a:t>methods</a:t>
            </a:r>
          </a:p>
          <a:p>
            <a:pPr lvl="2"/>
            <a:r>
              <a:rPr lang="en-US" dirty="0" smtClean="0"/>
              <a:t>Function overloading, operator overloading</a:t>
            </a:r>
          </a:p>
          <a:p>
            <a:pPr lvl="1"/>
            <a:r>
              <a:rPr lang="en-US" dirty="0" smtClean="0"/>
              <a:t>Inheritance</a:t>
            </a:r>
          </a:p>
          <a:p>
            <a:pPr lvl="2"/>
            <a:endParaRPr lang="en-US" dirty="0" smtClean="0"/>
          </a:p>
        </p:txBody>
      </p:sp>
    </p:spTree>
    <p:extLst>
      <p:ext uri="{BB962C8B-B14F-4D97-AF65-F5344CB8AC3E}">
        <p14:creationId xmlns:p14="http://schemas.microsoft.com/office/powerpoint/2010/main" val="716236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Simple i/o operation</a:t>
            </a:r>
            <a:endParaRPr lang="en-US" dirty="0"/>
          </a:p>
        </p:txBody>
      </p:sp>
      <p:sp>
        <p:nvSpPr>
          <p:cNvPr id="3" name="Content Placeholder 2"/>
          <p:cNvSpPr>
            <a:spLocks noGrp="1"/>
          </p:cNvSpPr>
          <p:nvPr>
            <p:ph idx="1"/>
          </p:nvPr>
        </p:nvSpPr>
        <p:spPr>
          <a:xfrm>
            <a:off x="457200" y="1295400"/>
            <a:ext cx="8229600" cy="5257800"/>
          </a:xfrm>
        </p:spPr>
        <p:txBody>
          <a:bodyPr>
            <a:normAutofit fontScale="62500" lnSpcReduction="20000"/>
          </a:bodyPr>
          <a:lstStyle/>
          <a:p>
            <a:pPr marL="0" indent="0">
              <a:buNone/>
            </a:pPr>
            <a:r>
              <a:rPr lang="en-US" dirty="0" smtClean="0"/>
              <a:t>#include &lt;</a:t>
            </a:r>
            <a:r>
              <a:rPr lang="en-US" dirty="0" err="1" smtClean="0"/>
              <a:t>iostream</a:t>
            </a:r>
            <a:r>
              <a:rPr lang="en-US" dirty="0" smtClean="0"/>
              <a:t>&gt;</a:t>
            </a:r>
          </a:p>
          <a:p>
            <a:pPr marL="0" indent="0">
              <a:buNone/>
            </a:pPr>
            <a:r>
              <a:rPr lang="en-US" dirty="0" smtClean="0"/>
              <a:t>using namespace </a:t>
            </a:r>
            <a:r>
              <a:rPr lang="en-US" dirty="0" err="1" smtClean="0"/>
              <a:t>std</a:t>
            </a:r>
            <a:r>
              <a:rPr lang="en-US" dirty="0" smtClean="0"/>
              <a:t>; // a declarative region; </a:t>
            </a:r>
          </a:p>
          <a:p>
            <a:pPr marL="0" indent="0">
              <a:buNone/>
            </a:pPr>
            <a:endParaRPr lang="en-US" dirty="0" smtClean="0"/>
          </a:p>
          <a:p>
            <a:pPr marL="0" indent="0">
              <a:buNone/>
            </a:pPr>
            <a:r>
              <a:rPr lang="en-US" dirty="0" err="1" smtClean="0"/>
              <a:t>int</a:t>
            </a:r>
            <a:r>
              <a:rPr lang="en-US" dirty="0" smtClean="0"/>
              <a:t> main()</a:t>
            </a:r>
          </a:p>
          <a:p>
            <a:pPr marL="0" indent="0">
              <a:buNone/>
            </a:pPr>
            <a:r>
              <a:rPr lang="en-US" dirty="0" smtClean="0"/>
              <a:t>{</a:t>
            </a:r>
          </a:p>
          <a:p>
            <a:pPr marL="0" indent="0">
              <a:buNone/>
            </a:pPr>
            <a:r>
              <a:rPr lang="en-US" dirty="0" smtClean="0"/>
              <a:t>    </a:t>
            </a:r>
            <a:r>
              <a:rPr lang="en-US" dirty="0" err="1" smtClean="0"/>
              <a:t>int</a:t>
            </a:r>
            <a:r>
              <a:rPr lang="en-US" dirty="0" smtClean="0"/>
              <a:t> i;</a:t>
            </a:r>
          </a:p>
          <a:p>
            <a:pPr marL="0" indent="0">
              <a:buNone/>
            </a:pPr>
            <a:r>
              <a:rPr lang="en-US" dirty="0" smtClean="0"/>
              <a:t>    </a:t>
            </a:r>
            <a:r>
              <a:rPr lang="en-US" dirty="0" err="1" smtClean="0"/>
              <a:t>cout</a:t>
            </a:r>
            <a:r>
              <a:rPr lang="en-US" dirty="0" smtClean="0"/>
              <a:t> &lt;&lt; "This is output.\n"; // this is a single line comment</a:t>
            </a:r>
          </a:p>
          <a:p>
            <a:pPr marL="0" indent="0">
              <a:buNone/>
            </a:pPr>
            <a:endParaRPr lang="en-US" dirty="0" smtClean="0"/>
          </a:p>
          <a:p>
            <a:pPr marL="0" indent="0">
              <a:buNone/>
            </a:pPr>
            <a:r>
              <a:rPr lang="en-US" dirty="0" smtClean="0"/>
              <a:t>    // input a number using &gt;&gt;</a:t>
            </a:r>
          </a:p>
          <a:p>
            <a:pPr marL="0" indent="0">
              <a:buNone/>
            </a:pPr>
            <a:r>
              <a:rPr lang="en-US" dirty="0" smtClean="0"/>
              <a:t>    </a:t>
            </a:r>
            <a:r>
              <a:rPr lang="en-US" dirty="0" err="1" smtClean="0"/>
              <a:t>cout</a:t>
            </a:r>
            <a:r>
              <a:rPr lang="en-US" dirty="0" smtClean="0"/>
              <a:t> &lt;&lt; "Enter a number: ";</a:t>
            </a:r>
          </a:p>
          <a:p>
            <a:pPr marL="0" indent="0">
              <a:buNone/>
            </a:pPr>
            <a:r>
              <a:rPr lang="en-US" dirty="0" smtClean="0"/>
              <a:t>    </a:t>
            </a:r>
            <a:r>
              <a:rPr lang="en-US" dirty="0" err="1" smtClean="0"/>
              <a:t>cin</a:t>
            </a:r>
            <a:r>
              <a:rPr lang="en-US" dirty="0" smtClean="0"/>
              <a:t> &gt;&gt; i;</a:t>
            </a:r>
          </a:p>
          <a:p>
            <a:pPr marL="0" indent="0">
              <a:buNone/>
            </a:pPr>
            <a:endParaRPr lang="en-US" dirty="0" smtClean="0"/>
          </a:p>
          <a:p>
            <a:pPr marL="0" indent="0">
              <a:buNone/>
            </a:pPr>
            <a:r>
              <a:rPr lang="en-US" dirty="0" smtClean="0"/>
              <a:t>    // now, output a number using &lt;&lt;</a:t>
            </a:r>
          </a:p>
          <a:p>
            <a:pPr marL="0" indent="0">
              <a:buNone/>
            </a:pPr>
            <a:r>
              <a:rPr lang="en-US" dirty="0" smtClean="0"/>
              <a:t>    </a:t>
            </a:r>
            <a:r>
              <a:rPr lang="en-US" dirty="0" err="1" smtClean="0"/>
              <a:t>cout</a:t>
            </a:r>
            <a:r>
              <a:rPr lang="en-US" dirty="0" smtClean="0"/>
              <a:t> &lt;&lt; i &lt;&lt; " squared is " &lt;&lt; i*i &lt;&lt; "\n";</a:t>
            </a:r>
          </a:p>
          <a:p>
            <a:pPr marL="0" indent="0">
              <a:buNone/>
            </a:pPr>
            <a:r>
              <a:rPr lang="en-US" dirty="0" smtClean="0"/>
              <a:t>    return 0;</a:t>
            </a:r>
          </a:p>
          <a:p>
            <a:pPr marL="0" indent="0">
              <a:buNone/>
            </a:pPr>
            <a:r>
              <a:rPr lang="en-US" dirty="0" smtClean="0"/>
              <a:t>}</a:t>
            </a:r>
          </a:p>
        </p:txBody>
      </p:sp>
    </p:spTree>
    <p:extLst>
      <p:ext uri="{BB962C8B-B14F-4D97-AF65-F5344CB8AC3E}">
        <p14:creationId xmlns:p14="http://schemas.microsoft.com/office/powerpoint/2010/main" val="5109652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868362"/>
          </a:xfrm>
        </p:spPr>
        <p:txBody>
          <a:bodyPr/>
          <a:lstStyle/>
          <a:p>
            <a:r>
              <a:rPr lang="en-US" dirty="0" smtClean="0"/>
              <a:t>Class</a:t>
            </a:r>
            <a:endParaRPr lang="en-US" dirty="0"/>
          </a:p>
        </p:txBody>
      </p:sp>
      <p:sp>
        <p:nvSpPr>
          <p:cNvPr id="3" name="Content Placeholder 2"/>
          <p:cNvSpPr>
            <a:spLocks noGrp="1"/>
          </p:cNvSpPr>
          <p:nvPr>
            <p:ph idx="1"/>
          </p:nvPr>
        </p:nvSpPr>
        <p:spPr>
          <a:xfrm>
            <a:off x="457200" y="990600"/>
            <a:ext cx="8229600" cy="5715000"/>
          </a:xfrm>
        </p:spPr>
        <p:txBody>
          <a:bodyPr>
            <a:normAutofit fontScale="77500" lnSpcReduction="20000"/>
          </a:bodyPr>
          <a:lstStyle/>
          <a:p>
            <a:r>
              <a:rPr lang="en-US" sz="2400" dirty="0"/>
              <a:t>class </a:t>
            </a:r>
            <a:r>
              <a:rPr lang="en-US" sz="2400" i="1" dirty="0"/>
              <a:t>class-name </a:t>
            </a:r>
            <a:r>
              <a:rPr lang="en-US" sz="2400" dirty="0"/>
              <a:t>{</a:t>
            </a:r>
            <a:br>
              <a:rPr lang="en-US" sz="2400" dirty="0"/>
            </a:br>
            <a:r>
              <a:rPr lang="en-US" sz="2400" i="1" dirty="0"/>
              <a:t>private data and functions</a:t>
            </a:r>
            <a:br>
              <a:rPr lang="en-US" sz="2400" i="1" dirty="0"/>
            </a:br>
            <a:r>
              <a:rPr lang="en-US" sz="2400" dirty="0"/>
              <a:t>public:</a:t>
            </a:r>
            <a:br>
              <a:rPr lang="en-US" sz="2400" dirty="0"/>
            </a:br>
            <a:r>
              <a:rPr lang="en-US" sz="2400" i="1" dirty="0"/>
              <a:t>public data and functions</a:t>
            </a:r>
            <a:br>
              <a:rPr lang="en-US" sz="2400" i="1" dirty="0"/>
            </a:br>
            <a:r>
              <a:rPr lang="en-US" sz="2400" dirty="0"/>
              <a:t>} </a:t>
            </a:r>
            <a:r>
              <a:rPr lang="en-US" sz="2400" i="1" dirty="0"/>
              <a:t>object name list</a:t>
            </a:r>
            <a:r>
              <a:rPr lang="en-US" sz="2400" dirty="0"/>
              <a:t>; </a:t>
            </a:r>
            <a:endParaRPr lang="en-US" sz="2400" dirty="0" smtClean="0"/>
          </a:p>
          <a:p>
            <a:r>
              <a:rPr lang="en-US" sz="2400" dirty="0" smtClean="0"/>
              <a:t>Object may also be declared later</a:t>
            </a:r>
          </a:p>
          <a:p>
            <a:pPr marL="0" indent="0">
              <a:buNone/>
            </a:pPr>
            <a:endParaRPr lang="en-US" sz="2400" dirty="0" smtClean="0"/>
          </a:p>
          <a:p>
            <a:pPr marL="0" indent="0">
              <a:buNone/>
            </a:pPr>
            <a:r>
              <a:rPr lang="en-US" sz="2400" dirty="0" smtClean="0"/>
              <a:t>class </a:t>
            </a:r>
            <a:r>
              <a:rPr lang="en-US" sz="2400" dirty="0"/>
              <a:t>Room {</a:t>
            </a:r>
          </a:p>
          <a:p>
            <a:pPr marL="0" indent="0">
              <a:buNone/>
            </a:pPr>
            <a:r>
              <a:rPr lang="en-US" sz="2400" dirty="0" smtClean="0"/>
              <a:t>// </a:t>
            </a:r>
            <a:r>
              <a:rPr lang="en-US" sz="2400" dirty="0"/>
              <a:t>By default, all items defined </a:t>
            </a:r>
            <a:r>
              <a:rPr lang="en-US" sz="2400" dirty="0" smtClean="0"/>
              <a:t>in a </a:t>
            </a:r>
            <a:r>
              <a:rPr lang="en-US" sz="2400" dirty="0"/>
              <a:t>class are private. </a:t>
            </a:r>
          </a:p>
          <a:p>
            <a:pPr marL="0" indent="0">
              <a:buNone/>
            </a:pPr>
            <a:r>
              <a:rPr lang="en-US" sz="2400" dirty="0"/>
              <a:t>        double length;</a:t>
            </a:r>
          </a:p>
          <a:p>
            <a:pPr marL="0" indent="0">
              <a:buNone/>
            </a:pPr>
            <a:r>
              <a:rPr lang="en-US" sz="2400" dirty="0"/>
              <a:t>        double breadth;</a:t>
            </a:r>
          </a:p>
          <a:p>
            <a:pPr marL="0" indent="0">
              <a:buNone/>
            </a:pPr>
            <a:r>
              <a:rPr lang="en-US" sz="2400" dirty="0"/>
              <a:t>        double height;   </a:t>
            </a:r>
          </a:p>
          <a:p>
            <a:pPr marL="0" indent="0">
              <a:buNone/>
            </a:pPr>
            <a:r>
              <a:rPr lang="en-US" sz="2400" dirty="0"/>
              <a:t>public:</a:t>
            </a:r>
          </a:p>
          <a:p>
            <a:pPr marL="0" indent="0">
              <a:buNone/>
            </a:pPr>
            <a:r>
              <a:rPr lang="en-US" sz="2400" dirty="0"/>
              <a:t>        double </a:t>
            </a:r>
            <a:r>
              <a:rPr lang="en-US" sz="2400" dirty="0" err="1"/>
              <a:t>calculateArea</a:t>
            </a:r>
            <a:r>
              <a:rPr lang="en-US" sz="2400" dirty="0"/>
              <a:t>(){   </a:t>
            </a:r>
          </a:p>
          <a:p>
            <a:pPr marL="0" indent="0">
              <a:buNone/>
            </a:pPr>
            <a:r>
              <a:rPr lang="en-US" sz="2400" dirty="0"/>
              <a:t>            return length * breadth;</a:t>
            </a:r>
          </a:p>
          <a:p>
            <a:pPr marL="0" indent="0">
              <a:buNone/>
            </a:pPr>
            <a:r>
              <a:rPr lang="en-US" sz="2400" dirty="0"/>
              <a:t>        </a:t>
            </a:r>
            <a:r>
              <a:rPr lang="en-US" sz="2400" dirty="0" smtClean="0"/>
              <a:t>}</a:t>
            </a:r>
            <a:endParaRPr lang="en-US" sz="2400" dirty="0"/>
          </a:p>
          <a:p>
            <a:pPr marL="0" indent="0">
              <a:buNone/>
            </a:pPr>
            <a:r>
              <a:rPr lang="en-US" sz="2400" dirty="0"/>
              <a:t>        double </a:t>
            </a:r>
            <a:r>
              <a:rPr lang="en-US" sz="2400" dirty="0" err="1"/>
              <a:t>calculateVolume</a:t>
            </a:r>
            <a:r>
              <a:rPr lang="en-US" sz="2400" dirty="0"/>
              <a:t>(){   </a:t>
            </a:r>
          </a:p>
          <a:p>
            <a:pPr marL="0" indent="0">
              <a:buNone/>
            </a:pPr>
            <a:r>
              <a:rPr lang="en-US" sz="2400" dirty="0"/>
              <a:t>            return length * breadth * height;</a:t>
            </a:r>
          </a:p>
          <a:p>
            <a:pPr marL="0" indent="0">
              <a:buNone/>
            </a:pPr>
            <a:r>
              <a:rPr lang="en-US" sz="2400" dirty="0"/>
              <a:t>        </a:t>
            </a:r>
            <a:r>
              <a:rPr lang="en-US" sz="2400" dirty="0" smtClean="0"/>
              <a:t>}</a:t>
            </a:r>
            <a:endParaRPr lang="en-US" sz="2400" dirty="0"/>
          </a:p>
          <a:p>
            <a:pPr marL="0" indent="0">
              <a:buNone/>
            </a:pPr>
            <a:r>
              <a:rPr lang="en-US" sz="2400" dirty="0" smtClean="0"/>
              <a:t>} room1, room2;</a:t>
            </a:r>
          </a:p>
          <a:p>
            <a:pPr marL="0" indent="0">
              <a:buNone/>
            </a:pPr>
            <a:endParaRPr lang="en-US" sz="2400" dirty="0"/>
          </a:p>
        </p:txBody>
      </p:sp>
    </p:spTree>
    <p:extLst>
      <p:ext uri="{BB962C8B-B14F-4D97-AF65-F5344CB8AC3E}">
        <p14:creationId xmlns:p14="http://schemas.microsoft.com/office/powerpoint/2010/main" val="2506165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en-US" dirty="0" smtClean="0"/>
              <a:t>Objects may also be declared as:</a:t>
            </a:r>
          </a:p>
          <a:p>
            <a:pPr marL="457200" lvl="1" indent="0">
              <a:buNone/>
            </a:pPr>
            <a:r>
              <a:rPr lang="en-US" dirty="0" err="1" smtClean="0"/>
              <a:t>ClassName</a:t>
            </a:r>
            <a:r>
              <a:rPr lang="en-US" dirty="0" smtClean="0"/>
              <a:t> </a:t>
            </a:r>
            <a:r>
              <a:rPr lang="en-US" dirty="0" err="1" smtClean="0"/>
              <a:t>ObjectVariableName</a:t>
            </a:r>
            <a:r>
              <a:rPr lang="en-US" dirty="0" smtClean="0"/>
              <a:t>;</a:t>
            </a:r>
          </a:p>
          <a:p>
            <a:pPr lvl="1"/>
            <a:r>
              <a:rPr lang="en-US" dirty="0" smtClean="0"/>
              <a:t>Room </a:t>
            </a:r>
            <a:r>
              <a:rPr lang="en-US" dirty="0" err="1" smtClean="0"/>
              <a:t>myRoom</a:t>
            </a:r>
            <a:r>
              <a:rPr lang="en-US" dirty="0" smtClean="0"/>
              <a:t>;</a:t>
            </a:r>
          </a:p>
          <a:p>
            <a:r>
              <a:rPr lang="en-US" dirty="0" smtClean="0"/>
              <a:t>To access member variables and functions use (.) dot operator. For example,</a:t>
            </a:r>
          </a:p>
          <a:p>
            <a:r>
              <a:rPr lang="en-US" dirty="0" err="1" smtClean="0"/>
              <a:t>myRoom.calculateArea</a:t>
            </a:r>
            <a:r>
              <a:rPr lang="en-US" dirty="0" smtClean="0"/>
              <a:t>();</a:t>
            </a:r>
          </a:p>
          <a:p>
            <a:r>
              <a:rPr lang="en-US" dirty="0" smtClean="0">
                <a:hlinkClick r:id="rId2" action="ppaction://hlinkfile"/>
              </a:rPr>
              <a:t>A complete program</a:t>
            </a:r>
            <a:endParaRPr lang="en-US" dirty="0"/>
          </a:p>
        </p:txBody>
      </p:sp>
    </p:spTree>
    <p:extLst>
      <p:ext uri="{BB962C8B-B14F-4D97-AF65-F5344CB8AC3E}">
        <p14:creationId xmlns:p14="http://schemas.microsoft.com/office/powerpoint/2010/main" val="755386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t>Public, Private and Protected variable</a:t>
            </a:r>
            <a:endParaRPr lang="en-US" sz="3600" dirty="0"/>
          </a:p>
        </p:txBody>
      </p:sp>
      <p:sp>
        <p:nvSpPr>
          <p:cNvPr id="3" name="Content Placeholder 2"/>
          <p:cNvSpPr>
            <a:spLocks noGrp="1"/>
          </p:cNvSpPr>
          <p:nvPr>
            <p:ph idx="1"/>
          </p:nvPr>
        </p:nvSpPr>
        <p:spPr>
          <a:xfrm>
            <a:off x="457200" y="1219200"/>
            <a:ext cx="8229600" cy="4906963"/>
          </a:xfrm>
        </p:spPr>
        <p:txBody>
          <a:bodyPr>
            <a:normAutofit lnSpcReduction="10000"/>
          </a:bodyPr>
          <a:lstStyle/>
          <a:p>
            <a:r>
              <a:rPr lang="en-US" sz="2400" dirty="0" smtClean="0"/>
              <a:t>Access Control mechanism in OOP.</a:t>
            </a:r>
          </a:p>
          <a:p>
            <a:r>
              <a:rPr lang="en-US" sz="2400" dirty="0" smtClean="0"/>
              <a:t>Class has 3 kinds of access-</a:t>
            </a:r>
            <a:r>
              <a:rPr lang="en-US" sz="2400" dirty="0" err="1" smtClean="0"/>
              <a:t>specifier</a:t>
            </a:r>
            <a:r>
              <a:rPr lang="en-US" sz="2400" dirty="0" smtClean="0"/>
              <a:t>:</a:t>
            </a:r>
            <a:endParaRPr lang="en-US" dirty="0" smtClean="0"/>
          </a:p>
          <a:p>
            <a:pPr lvl="1"/>
            <a:r>
              <a:rPr lang="en-US" sz="2200" dirty="0"/>
              <a:t>P</a:t>
            </a:r>
            <a:r>
              <a:rPr lang="en-US" sz="2200" dirty="0" smtClean="0"/>
              <a:t>ublic</a:t>
            </a:r>
            <a:r>
              <a:rPr lang="en-US" sz="2200" dirty="0"/>
              <a:t>: The public access </a:t>
            </a:r>
            <a:r>
              <a:rPr lang="en-US" sz="2200" dirty="0" err="1" smtClean="0"/>
              <a:t>specifier</a:t>
            </a:r>
            <a:r>
              <a:rPr lang="en-US" sz="2200" dirty="0" smtClean="0"/>
              <a:t> allows </a:t>
            </a:r>
            <a:r>
              <a:rPr lang="en-US" sz="2200" dirty="0"/>
              <a:t>functions or data to be accessible to other parts of your </a:t>
            </a:r>
            <a:r>
              <a:rPr lang="en-US" sz="2200" dirty="0" smtClean="0"/>
              <a:t>program.</a:t>
            </a:r>
          </a:p>
          <a:p>
            <a:pPr lvl="1"/>
            <a:r>
              <a:rPr lang="en-US" sz="2200" dirty="0" smtClean="0"/>
              <a:t>Private</a:t>
            </a:r>
            <a:r>
              <a:rPr lang="en-US" sz="2200" dirty="0"/>
              <a:t>: By default, functions and data declared within a class are private to that </a:t>
            </a:r>
            <a:r>
              <a:rPr lang="en-US" sz="2200" dirty="0" smtClean="0"/>
              <a:t>class and </a:t>
            </a:r>
            <a:r>
              <a:rPr lang="en-US" sz="2200" dirty="0"/>
              <a:t>may be accessed only by other members of the class.</a:t>
            </a:r>
            <a:endParaRPr lang="en-US" sz="2200" dirty="0" smtClean="0"/>
          </a:p>
          <a:p>
            <a:pPr lvl="1"/>
            <a:r>
              <a:rPr lang="en-US" sz="2200" dirty="0" smtClean="0"/>
              <a:t>Protected</a:t>
            </a:r>
            <a:r>
              <a:rPr lang="en-US" sz="2200" dirty="0"/>
              <a:t>: </a:t>
            </a:r>
            <a:r>
              <a:rPr lang="en-US" sz="2200" dirty="0" smtClean="0"/>
              <a:t>Similar to private, but behaves differently when </a:t>
            </a:r>
            <a:r>
              <a:rPr lang="en-US" sz="2200" dirty="0"/>
              <a:t>inheritance is </a:t>
            </a:r>
            <a:r>
              <a:rPr lang="en-US" sz="2200" dirty="0" smtClean="0"/>
              <a:t>involved.</a:t>
            </a:r>
          </a:p>
          <a:p>
            <a:r>
              <a:rPr lang="en-US" sz="2400" dirty="0" smtClean="0"/>
              <a:t>Once an </a:t>
            </a:r>
            <a:r>
              <a:rPr lang="en-US" sz="2400" dirty="0"/>
              <a:t>access </a:t>
            </a:r>
            <a:r>
              <a:rPr lang="en-US" sz="2400" dirty="0" err="1"/>
              <a:t>specifier</a:t>
            </a:r>
            <a:r>
              <a:rPr lang="en-US" sz="2400" dirty="0"/>
              <a:t> has been used, it remains in effect until either another </a:t>
            </a:r>
            <a:r>
              <a:rPr lang="en-US" sz="2400" dirty="0" smtClean="0"/>
              <a:t>access </a:t>
            </a:r>
            <a:r>
              <a:rPr lang="en-US" sz="2400" dirty="0" err="1" smtClean="0"/>
              <a:t>specifier</a:t>
            </a:r>
            <a:r>
              <a:rPr lang="en-US" sz="2400" dirty="0" smtClean="0"/>
              <a:t> </a:t>
            </a:r>
            <a:r>
              <a:rPr lang="en-US" sz="2400" dirty="0"/>
              <a:t>is encountered or the end of the class declaration is reached</a:t>
            </a:r>
          </a:p>
          <a:p>
            <a:r>
              <a:rPr lang="en-US" sz="2400" dirty="0" smtClean="0">
                <a:hlinkClick r:id="rId2" action="ppaction://hlinkfile"/>
              </a:rPr>
              <a:t>Example</a:t>
            </a:r>
            <a:endParaRPr lang="en-US" sz="2400" dirty="0"/>
          </a:p>
        </p:txBody>
      </p:sp>
    </p:spTree>
    <p:extLst>
      <p:ext uri="{BB962C8B-B14F-4D97-AF65-F5344CB8AC3E}">
        <p14:creationId xmlns:p14="http://schemas.microsoft.com/office/powerpoint/2010/main" val="12663756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t>Constructor and Destructor</a:t>
            </a:r>
            <a:endParaRPr lang="en-US" sz="3600" dirty="0"/>
          </a:p>
        </p:txBody>
      </p:sp>
      <p:sp>
        <p:nvSpPr>
          <p:cNvPr id="3" name="Content Placeholder 2"/>
          <p:cNvSpPr>
            <a:spLocks noGrp="1"/>
          </p:cNvSpPr>
          <p:nvPr>
            <p:ph idx="1"/>
          </p:nvPr>
        </p:nvSpPr>
        <p:spPr>
          <a:xfrm>
            <a:off x="457200" y="1219200"/>
            <a:ext cx="8305800" cy="4906963"/>
          </a:xfrm>
        </p:spPr>
        <p:txBody>
          <a:bodyPr>
            <a:normAutofit/>
          </a:bodyPr>
          <a:lstStyle/>
          <a:p>
            <a:r>
              <a:rPr lang="en-US" sz="2400" dirty="0" smtClean="0"/>
              <a:t>The function having the same name as the class is the constructor. It’s purpose is to create an object with some initial value.</a:t>
            </a:r>
          </a:p>
          <a:p>
            <a:r>
              <a:rPr lang="en-US" sz="2400" dirty="0" smtClean="0"/>
              <a:t>A class may have several </a:t>
            </a:r>
            <a:r>
              <a:rPr lang="en-US" sz="2400" dirty="0"/>
              <a:t>constructor. </a:t>
            </a:r>
            <a:r>
              <a:rPr lang="en-US" sz="2400" dirty="0" smtClean="0"/>
              <a:t>It </a:t>
            </a:r>
            <a:r>
              <a:rPr lang="en-US" sz="2400" dirty="0"/>
              <a:t>is possible to supply arguments to initialize the object variables during its creation.</a:t>
            </a:r>
            <a:endParaRPr lang="en-US" sz="2400" dirty="0" smtClean="0"/>
          </a:p>
          <a:p>
            <a:r>
              <a:rPr lang="en-US" sz="2400" dirty="0" smtClean="0"/>
              <a:t>Constructor does not have return type.</a:t>
            </a:r>
          </a:p>
          <a:p>
            <a:r>
              <a:rPr lang="en-US" sz="2400" dirty="0"/>
              <a:t>The complement of the constructor is the </a:t>
            </a:r>
            <a:r>
              <a:rPr lang="en-US" sz="2400" i="1" dirty="0"/>
              <a:t>destructor</a:t>
            </a:r>
            <a:r>
              <a:rPr lang="en-US" sz="2400" dirty="0" smtClean="0"/>
              <a:t>.</a:t>
            </a:r>
          </a:p>
          <a:p>
            <a:r>
              <a:rPr lang="en-US" sz="2400" dirty="0"/>
              <a:t>Local objects are created when their block is entered, and destroyed when the block is left</a:t>
            </a:r>
            <a:r>
              <a:rPr lang="en-US" sz="2400" dirty="0" smtClean="0"/>
              <a:t>.</a:t>
            </a:r>
          </a:p>
          <a:p>
            <a:r>
              <a:rPr lang="en-US" sz="2400" dirty="0"/>
              <a:t>Global objects are destroyed when the program terminates. When an object is destroyed, its destructor (if it has one) is automatically called.</a:t>
            </a:r>
          </a:p>
        </p:txBody>
      </p:sp>
    </p:spTree>
    <p:extLst>
      <p:ext uri="{BB962C8B-B14F-4D97-AF65-F5344CB8AC3E}">
        <p14:creationId xmlns:p14="http://schemas.microsoft.com/office/powerpoint/2010/main" val="27489005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637</TotalTime>
  <Words>901</Words>
  <Application>Microsoft Office PowerPoint</Application>
  <PresentationFormat>On-screen Show (4:3)</PresentationFormat>
  <Paragraphs>133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C++: Object oriented programming</vt:lpstr>
      <vt:lpstr>Motivation</vt:lpstr>
      <vt:lpstr>Fundamental concepts</vt:lpstr>
      <vt:lpstr>Concepts continued</vt:lpstr>
      <vt:lpstr>Simple i/o operation</vt:lpstr>
      <vt:lpstr>Class</vt:lpstr>
      <vt:lpstr>PowerPoint Presentation</vt:lpstr>
      <vt:lpstr>Public, Private and Protected variable</vt:lpstr>
      <vt:lpstr>Constructor and Destructor</vt:lpstr>
      <vt:lpstr>PowerPoint Presentation</vt:lpstr>
      <vt:lpstr>Function overloading</vt:lpstr>
      <vt:lpstr>Operator overloading</vt:lpstr>
      <vt:lpstr>PowerPoint Presentation</vt:lpstr>
      <vt:lpstr>Inheritance</vt:lpstr>
      <vt:lpstr>Inheritance: private</vt:lpstr>
      <vt:lpstr>Calling parent constructor</vt:lpstr>
      <vt:lpstr>Static member</vt:lpstr>
      <vt:lpstr>Friend function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 Introduction</dc:title>
  <dc:creator>Windows User</dc:creator>
  <cp:lastModifiedBy>Windows User</cp:lastModifiedBy>
  <cp:revision>60</cp:revision>
  <dcterms:created xsi:type="dcterms:W3CDTF">2020-11-07T13:29:12Z</dcterms:created>
  <dcterms:modified xsi:type="dcterms:W3CDTF">2023-12-08T05:01:16Z</dcterms:modified>
</cp:coreProperties>
</file>