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56" r:id="rId2"/>
    <p:sldId id="263" r:id="rId3"/>
    <p:sldId id="286" r:id="rId4"/>
    <p:sldId id="287" r:id="rId5"/>
    <p:sldId id="289" r:id="rId6"/>
    <p:sldId id="291" r:id="rId7"/>
    <p:sldId id="292" r:id="rId8"/>
    <p:sldId id="295" r:id="rId9"/>
    <p:sldId id="296" r:id="rId10"/>
    <p:sldId id="293" r:id="rId11"/>
    <p:sldId id="294" r:id="rId12"/>
    <p:sldId id="288" r:id="rId13"/>
    <p:sldId id="297" r:id="rId14"/>
    <p:sldId id="298" r:id="rId15"/>
    <p:sldId id="299" r:id="rId16"/>
    <p:sldId id="290" r:id="rId17"/>
    <p:sldId id="300" r:id="rId18"/>
    <p:sldId id="303" r:id="rId19"/>
    <p:sldId id="304" r:id="rId20"/>
    <p:sldId id="305" r:id="rId21"/>
    <p:sldId id="306" r:id="rId22"/>
    <p:sldId id="302" r:id="rId23"/>
    <p:sldId id="301"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72" autoAdjust="0"/>
    <p:restoredTop sz="94660"/>
  </p:normalViewPr>
  <p:slideViewPr>
    <p:cSldViewPr>
      <p:cViewPr varScale="1">
        <p:scale>
          <a:sx n="74" d="100"/>
          <a:sy n="74" d="100"/>
        </p:scale>
        <p:origin x="-1050" y="-90"/>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483B171-61BA-4B4F-A0B2-DE050F4CEBB8}" type="datetimeFigureOut">
              <a:rPr lang="en-GB" smtClean="0"/>
              <a:pPr/>
              <a:t>26/05/2014</a:t>
            </a:fld>
            <a:endParaRPr lang="en-GB"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25CC67B-239C-4AB6-82D8-B743CC329458}" type="slidenum">
              <a:rPr lang="en-GB" smtClean="0"/>
              <a:pPr/>
              <a:t>‹#›</a:t>
            </a:fld>
            <a:endParaRPr lang="en-GB" dirty="0"/>
          </a:p>
        </p:txBody>
      </p:sp>
    </p:spTree>
    <p:extLst>
      <p:ext uri="{BB962C8B-B14F-4D97-AF65-F5344CB8AC3E}">
        <p14:creationId xmlns:p14="http://schemas.microsoft.com/office/powerpoint/2010/main" xmlns="" val="16292314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B4AF1552-DC48-43E8-9FB4-52857598C663}" type="datetimeFigureOut">
              <a:rPr lang="en-GB" smtClean="0"/>
              <a:pPr/>
              <a:t>26/05/2014</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0A9398B3-F170-4C89-A753-1FC354EB0575}" type="slidenum">
              <a:rPr lang="en-GB" smtClean="0"/>
              <a:pPr/>
              <a:t>‹#›</a:t>
            </a:fld>
            <a:endParaRPr lang="en-GB" dirty="0"/>
          </a:p>
        </p:txBody>
      </p:sp>
    </p:spTree>
    <p:extLst>
      <p:ext uri="{BB962C8B-B14F-4D97-AF65-F5344CB8AC3E}">
        <p14:creationId xmlns:p14="http://schemas.microsoft.com/office/powerpoint/2010/main" xmlns="" val="15954388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B4AF1552-DC48-43E8-9FB4-52857598C663}" type="datetimeFigureOut">
              <a:rPr lang="en-GB" smtClean="0"/>
              <a:pPr/>
              <a:t>26/05/2014</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0A9398B3-F170-4C89-A753-1FC354EB0575}" type="slidenum">
              <a:rPr lang="en-GB" smtClean="0"/>
              <a:pPr/>
              <a:t>‹#›</a:t>
            </a:fld>
            <a:endParaRPr lang="en-GB" dirty="0"/>
          </a:p>
        </p:txBody>
      </p:sp>
    </p:spTree>
    <p:extLst>
      <p:ext uri="{BB962C8B-B14F-4D97-AF65-F5344CB8AC3E}">
        <p14:creationId xmlns:p14="http://schemas.microsoft.com/office/powerpoint/2010/main" xmlns="" val="18410237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B4AF1552-DC48-43E8-9FB4-52857598C663}" type="datetimeFigureOut">
              <a:rPr lang="en-GB" smtClean="0"/>
              <a:pPr/>
              <a:t>26/05/2014</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0A9398B3-F170-4C89-A753-1FC354EB0575}" type="slidenum">
              <a:rPr lang="en-GB" smtClean="0"/>
              <a:pPr/>
              <a:t>‹#›</a:t>
            </a:fld>
            <a:endParaRPr lang="en-GB" dirty="0"/>
          </a:p>
        </p:txBody>
      </p:sp>
    </p:spTree>
    <p:extLst>
      <p:ext uri="{BB962C8B-B14F-4D97-AF65-F5344CB8AC3E}">
        <p14:creationId xmlns:p14="http://schemas.microsoft.com/office/powerpoint/2010/main" xmlns="" val="10154903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B4AF1552-DC48-43E8-9FB4-52857598C663}" type="datetimeFigureOut">
              <a:rPr lang="en-GB" smtClean="0"/>
              <a:pPr/>
              <a:t>26/05/2014</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0A9398B3-F170-4C89-A753-1FC354EB0575}" type="slidenum">
              <a:rPr lang="en-GB" smtClean="0"/>
              <a:pPr/>
              <a:t>‹#›</a:t>
            </a:fld>
            <a:endParaRPr lang="en-GB" dirty="0"/>
          </a:p>
        </p:txBody>
      </p:sp>
    </p:spTree>
    <p:extLst>
      <p:ext uri="{BB962C8B-B14F-4D97-AF65-F5344CB8AC3E}">
        <p14:creationId xmlns:p14="http://schemas.microsoft.com/office/powerpoint/2010/main" xmlns="" val="11150611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4AF1552-DC48-43E8-9FB4-52857598C663}" type="datetimeFigureOut">
              <a:rPr lang="en-GB" smtClean="0"/>
              <a:pPr/>
              <a:t>26/05/2014</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0A9398B3-F170-4C89-A753-1FC354EB0575}" type="slidenum">
              <a:rPr lang="en-GB" smtClean="0"/>
              <a:pPr/>
              <a:t>‹#›</a:t>
            </a:fld>
            <a:endParaRPr lang="en-GB" dirty="0"/>
          </a:p>
        </p:txBody>
      </p:sp>
    </p:spTree>
    <p:extLst>
      <p:ext uri="{BB962C8B-B14F-4D97-AF65-F5344CB8AC3E}">
        <p14:creationId xmlns:p14="http://schemas.microsoft.com/office/powerpoint/2010/main" xmlns="" val="29462715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B4AF1552-DC48-43E8-9FB4-52857598C663}" type="datetimeFigureOut">
              <a:rPr lang="en-GB" smtClean="0"/>
              <a:pPr/>
              <a:t>26/05/2014</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0A9398B3-F170-4C89-A753-1FC354EB0575}" type="slidenum">
              <a:rPr lang="en-GB" smtClean="0"/>
              <a:pPr/>
              <a:t>‹#›</a:t>
            </a:fld>
            <a:endParaRPr lang="en-GB" dirty="0"/>
          </a:p>
        </p:txBody>
      </p:sp>
    </p:spTree>
    <p:extLst>
      <p:ext uri="{BB962C8B-B14F-4D97-AF65-F5344CB8AC3E}">
        <p14:creationId xmlns:p14="http://schemas.microsoft.com/office/powerpoint/2010/main" xmlns="" val="14515639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B4AF1552-DC48-43E8-9FB4-52857598C663}" type="datetimeFigureOut">
              <a:rPr lang="en-GB" smtClean="0"/>
              <a:pPr/>
              <a:t>26/05/2014</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0A9398B3-F170-4C89-A753-1FC354EB0575}" type="slidenum">
              <a:rPr lang="en-GB" smtClean="0"/>
              <a:pPr/>
              <a:t>‹#›</a:t>
            </a:fld>
            <a:endParaRPr lang="en-GB" dirty="0"/>
          </a:p>
        </p:txBody>
      </p:sp>
    </p:spTree>
    <p:extLst>
      <p:ext uri="{BB962C8B-B14F-4D97-AF65-F5344CB8AC3E}">
        <p14:creationId xmlns:p14="http://schemas.microsoft.com/office/powerpoint/2010/main" xmlns="" val="11556209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B4AF1552-DC48-43E8-9FB4-52857598C663}" type="datetimeFigureOut">
              <a:rPr lang="en-GB" smtClean="0"/>
              <a:pPr/>
              <a:t>26/05/2014</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0A9398B3-F170-4C89-A753-1FC354EB0575}" type="slidenum">
              <a:rPr lang="en-GB" smtClean="0"/>
              <a:pPr/>
              <a:t>‹#›</a:t>
            </a:fld>
            <a:endParaRPr lang="en-GB" dirty="0"/>
          </a:p>
        </p:txBody>
      </p:sp>
    </p:spTree>
    <p:extLst>
      <p:ext uri="{BB962C8B-B14F-4D97-AF65-F5344CB8AC3E}">
        <p14:creationId xmlns:p14="http://schemas.microsoft.com/office/powerpoint/2010/main" xmlns="" val="17099466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AF1552-DC48-43E8-9FB4-52857598C663}" type="datetimeFigureOut">
              <a:rPr lang="en-GB" smtClean="0"/>
              <a:pPr/>
              <a:t>26/05/2014</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0A9398B3-F170-4C89-A753-1FC354EB0575}" type="slidenum">
              <a:rPr lang="en-GB" smtClean="0"/>
              <a:pPr/>
              <a:t>‹#›</a:t>
            </a:fld>
            <a:endParaRPr lang="en-GB" dirty="0"/>
          </a:p>
        </p:txBody>
      </p:sp>
    </p:spTree>
    <p:extLst>
      <p:ext uri="{BB962C8B-B14F-4D97-AF65-F5344CB8AC3E}">
        <p14:creationId xmlns:p14="http://schemas.microsoft.com/office/powerpoint/2010/main" xmlns="" val="34937580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4AF1552-DC48-43E8-9FB4-52857598C663}" type="datetimeFigureOut">
              <a:rPr lang="en-GB" smtClean="0"/>
              <a:pPr/>
              <a:t>26/05/2014</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0A9398B3-F170-4C89-A753-1FC354EB0575}" type="slidenum">
              <a:rPr lang="en-GB" smtClean="0"/>
              <a:pPr/>
              <a:t>‹#›</a:t>
            </a:fld>
            <a:endParaRPr lang="en-GB" dirty="0"/>
          </a:p>
        </p:txBody>
      </p:sp>
    </p:spTree>
    <p:extLst>
      <p:ext uri="{BB962C8B-B14F-4D97-AF65-F5344CB8AC3E}">
        <p14:creationId xmlns:p14="http://schemas.microsoft.com/office/powerpoint/2010/main" xmlns="" val="37455077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4AF1552-DC48-43E8-9FB4-52857598C663}" type="datetimeFigureOut">
              <a:rPr lang="en-GB" smtClean="0"/>
              <a:pPr/>
              <a:t>26/05/2014</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0A9398B3-F170-4C89-A753-1FC354EB0575}" type="slidenum">
              <a:rPr lang="en-GB" smtClean="0"/>
              <a:pPr/>
              <a:t>‹#›</a:t>
            </a:fld>
            <a:endParaRPr lang="en-GB" dirty="0"/>
          </a:p>
        </p:txBody>
      </p:sp>
    </p:spTree>
    <p:extLst>
      <p:ext uri="{BB962C8B-B14F-4D97-AF65-F5344CB8AC3E}">
        <p14:creationId xmlns:p14="http://schemas.microsoft.com/office/powerpoint/2010/main" xmlns="" val="39576149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AF1552-DC48-43E8-9FB4-52857598C663}" type="datetimeFigureOut">
              <a:rPr lang="en-GB" smtClean="0"/>
              <a:pPr/>
              <a:t>26/05/2014</a:t>
            </a:fld>
            <a:endParaRPr lang="en-GB"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A9398B3-F170-4C89-A753-1FC354EB0575}" type="slidenum">
              <a:rPr lang="en-GB" smtClean="0"/>
              <a:pPr/>
              <a:t>‹#›</a:t>
            </a:fld>
            <a:endParaRPr lang="en-GB" dirty="0"/>
          </a:p>
        </p:txBody>
      </p:sp>
    </p:spTree>
    <p:extLst>
      <p:ext uri="{BB962C8B-B14F-4D97-AF65-F5344CB8AC3E}">
        <p14:creationId xmlns:p14="http://schemas.microsoft.com/office/powerpoint/2010/main" xmlns="" val="4023574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76171" y="2996952"/>
            <a:ext cx="7772400" cy="1251570"/>
          </a:xfrm>
        </p:spPr>
        <p:txBody>
          <a:bodyPr/>
          <a:lstStyle/>
          <a:p>
            <a:r>
              <a:rPr lang="en-GB" b="1" dirty="0" smtClean="0"/>
              <a:t>Mine Dewatering</a:t>
            </a:r>
            <a:endParaRPr lang="en-GB" b="1" dirty="0"/>
          </a:p>
        </p:txBody>
      </p:sp>
      <p:pic>
        <p:nvPicPr>
          <p:cNvPr id="1028" name="Picture 7"/>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3059832" y="335225"/>
            <a:ext cx="2975550" cy="298120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7" name="Subtitle 6"/>
          <p:cNvSpPr>
            <a:spLocks noGrp="1"/>
          </p:cNvSpPr>
          <p:nvPr>
            <p:ph type="subTitle" idx="1"/>
          </p:nvPr>
        </p:nvSpPr>
        <p:spPr/>
        <p:txBody>
          <a:bodyPr/>
          <a:lstStyle/>
          <a:p>
            <a:endParaRPr lang="en-US"/>
          </a:p>
        </p:txBody>
      </p:sp>
    </p:spTree>
    <p:extLst>
      <p:ext uri="{BB962C8B-B14F-4D97-AF65-F5344CB8AC3E}">
        <p14:creationId xmlns:p14="http://schemas.microsoft.com/office/powerpoint/2010/main" xmlns="" val="162294821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descr="footer-line-a4-landscape"/>
          <p:cNvPicPr>
            <a:picLocks noChangeAspect="1" noChangeArrowheads="1"/>
          </p:cNvPicPr>
          <p:nvPr/>
        </p:nvPicPr>
        <p:blipFill rotWithShape="1">
          <a:blip r:embed="rId2" cstate="print">
            <a:extLst>
              <a:ext uri="{28A0092B-C50C-407E-A947-70E740481C1C}">
                <a14:useLocalDpi xmlns:a14="http://schemas.microsoft.com/office/drawing/2010/main" xmlns="" val="0"/>
              </a:ext>
            </a:extLst>
          </a:blip>
          <a:srcRect l="11283"/>
          <a:stretch/>
        </p:blipFill>
        <p:spPr bwMode="auto">
          <a:xfrm>
            <a:off x="469416" y="6302846"/>
            <a:ext cx="8205167" cy="209550"/>
          </a:xfrm>
          <a:prstGeom prst="rect">
            <a:avLst/>
          </a:prstGeom>
          <a:noFill/>
          <a:extLst>
            <a:ext uri="{909E8E84-426E-40DD-AFC4-6F175D3DCCD1}">
              <a14:hiddenFill xmlns:a14="http://schemas.microsoft.com/office/drawing/2010/main" xmlns="">
                <a:solidFill>
                  <a:srgbClr val="FFFFFF"/>
                </a:solidFill>
              </a14:hiddenFill>
            </a:ext>
          </a:extLst>
        </p:spPr>
      </p:pic>
      <p:sp>
        <p:nvSpPr>
          <p:cNvPr id="5" name="Rectangle 5"/>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dirty="0"/>
          </a:p>
        </p:txBody>
      </p:sp>
      <p:sp>
        <p:nvSpPr>
          <p:cNvPr id="6" name="Rectangle 6"/>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dirty="0"/>
          </a:p>
        </p:txBody>
      </p:sp>
      <p:sp>
        <p:nvSpPr>
          <p:cNvPr id="9" name="Title 1"/>
          <p:cNvSpPr>
            <a:spLocks noGrp="1"/>
          </p:cNvSpPr>
          <p:nvPr>
            <p:ph type="title"/>
          </p:nvPr>
        </p:nvSpPr>
        <p:spPr>
          <a:xfrm>
            <a:off x="2625092" y="646193"/>
            <a:ext cx="6059016" cy="739552"/>
          </a:xfrm>
        </p:spPr>
        <p:txBody>
          <a:bodyPr>
            <a:normAutofit/>
          </a:bodyPr>
          <a:lstStyle/>
          <a:p>
            <a:r>
              <a:rPr lang="en-GB" sz="3200" b="1" dirty="0" smtClean="0"/>
              <a:t>Open Pit Surface Water Control</a:t>
            </a:r>
            <a:endParaRPr lang="en-GB" sz="3200" b="1" dirty="0"/>
          </a:p>
        </p:txBody>
      </p:sp>
      <p:sp>
        <p:nvSpPr>
          <p:cNvPr id="3" name="Content Placeholder 2"/>
          <p:cNvSpPr>
            <a:spLocks noGrp="1"/>
          </p:cNvSpPr>
          <p:nvPr>
            <p:ph idx="1"/>
          </p:nvPr>
        </p:nvSpPr>
        <p:spPr/>
        <p:txBody>
          <a:bodyPr>
            <a:normAutofit/>
          </a:bodyPr>
          <a:lstStyle/>
          <a:p>
            <a:pPr marL="0" indent="0">
              <a:spcAft>
                <a:spcPts val="1200"/>
              </a:spcAft>
              <a:buNone/>
            </a:pPr>
            <a:r>
              <a:rPr lang="en-GB" sz="2800" dirty="0" smtClean="0"/>
              <a:t>Surface water must be controlled in open pits:</a:t>
            </a:r>
          </a:p>
          <a:p>
            <a:pPr marL="0" indent="0">
              <a:buNone/>
            </a:pPr>
            <a:r>
              <a:rPr lang="en-GB" sz="2800" dirty="0" smtClean="0"/>
              <a:t>Sources </a:t>
            </a:r>
            <a:r>
              <a:rPr lang="en-GB" sz="2800" dirty="0"/>
              <a:t>of surface water</a:t>
            </a:r>
          </a:p>
          <a:p>
            <a:pPr>
              <a:lnSpc>
                <a:spcPct val="80000"/>
              </a:lnSpc>
              <a:spcBef>
                <a:spcPts val="0"/>
              </a:spcBef>
            </a:pPr>
            <a:r>
              <a:rPr lang="en-GB" sz="2400" dirty="0" smtClean="0"/>
              <a:t>Rainfall and storm water</a:t>
            </a:r>
          </a:p>
          <a:p>
            <a:pPr>
              <a:lnSpc>
                <a:spcPct val="80000"/>
              </a:lnSpc>
              <a:spcBef>
                <a:spcPts val="0"/>
              </a:spcBef>
            </a:pPr>
            <a:r>
              <a:rPr lang="en-GB" sz="2400" dirty="0" smtClean="0"/>
              <a:t>Snow melt</a:t>
            </a:r>
            <a:endParaRPr lang="en-GB" sz="2400" dirty="0"/>
          </a:p>
          <a:p>
            <a:pPr>
              <a:lnSpc>
                <a:spcPct val="80000"/>
              </a:lnSpc>
              <a:spcBef>
                <a:spcPts val="0"/>
              </a:spcBef>
            </a:pPr>
            <a:r>
              <a:rPr lang="en-GB" sz="2400" dirty="0" smtClean="0"/>
              <a:t>Mining </a:t>
            </a:r>
            <a:r>
              <a:rPr lang="en-GB" sz="2400" dirty="0"/>
              <a:t>operations (e.g. </a:t>
            </a:r>
            <a:r>
              <a:rPr lang="en-GB" sz="2400" dirty="0" smtClean="0"/>
              <a:t>processing)</a:t>
            </a:r>
            <a:endParaRPr lang="en-GB" sz="2400" dirty="0"/>
          </a:p>
          <a:p>
            <a:pPr>
              <a:lnSpc>
                <a:spcPct val="80000"/>
              </a:lnSpc>
              <a:spcBef>
                <a:spcPts val="0"/>
              </a:spcBef>
              <a:spcAft>
                <a:spcPts val="1200"/>
              </a:spcAft>
            </a:pPr>
            <a:r>
              <a:rPr lang="en-GB" sz="2400" dirty="0" smtClean="0"/>
              <a:t>Seepage from pit </a:t>
            </a:r>
            <a:r>
              <a:rPr lang="en-GB" sz="2400" dirty="0"/>
              <a:t>walls</a:t>
            </a:r>
          </a:p>
          <a:p>
            <a:pPr marL="0" indent="0">
              <a:buNone/>
            </a:pPr>
            <a:r>
              <a:rPr lang="en-GB" sz="2800" dirty="0" smtClean="0"/>
              <a:t>Detrimental </a:t>
            </a:r>
            <a:r>
              <a:rPr lang="en-GB" sz="2800" dirty="0"/>
              <a:t>effects of poorly-managed surface water</a:t>
            </a:r>
          </a:p>
          <a:p>
            <a:pPr>
              <a:lnSpc>
                <a:spcPct val="80000"/>
              </a:lnSpc>
              <a:spcBef>
                <a:spcPts val="0"/>
              </a:spcBef>
            </a:pPr>
            <a:r>
              <a:rPr lang="en-GB" sz="2400" dirty="0" smtClean="0"/>
              <a:t>Risk </a:t>
            </a:r>
            <a:r>
              <a:rPr lang="en-GB" sz="2400" dirty="0"/>
              <a:t>of localised flooding</a:t>
            </a:r>
          </a:p>
          <a:p>
            <a:pPr>
              <a:lnSpc>
                <a:spcPct val="80000"/>
              </a:lnSpc>
              <a:spcBef>
                <a:spcPts val="0"/>
              </a:spcBef>
            </a:pPr>
            <a:r>
              <a:rPr lang="en-GB" sz="2400" dirty="0" smtClean="0"/>
              <a:t>Softening </a:t>
            </a:r>
            <a:r>
              <a:rPr lang="en-GB" sz="2400" dirty="0"/>
              <a:t>of </a:t>
            </a:r>
            <a:r>
              <a:rPr lang="en-GB" sz="2400" dirty="0" smtClean="0"/>
              <a:t>soil or rock </a:t>
            </a:r>
            <a:r>
              <a:rPr lang="en-GB" sz="2400" dirty="0"/>
              <a:t>exposed in </a:t>
            </a:r>
            <a:r>
              <a:rPr lang="en-GB" sz="2400" dirty="0" smtClean="0"/>
              <a:t>pit walls</a:t>
            </a:r>
          </a:p>
          <a:p>
            <a:pPr>
              <a:lnSpc>
                <a:spcPct val="80000"/>
              </a:lnSpc>
              <a:spcBef>
                <a:spcPts val="0"/>
              </a:spcBef>
            </a:pPr>
            <a:r>
              <a:rPr lang="en-GB" sz="2400" dirty="0" smtClean="0"/>
              <a:t>Loss of efficiency of mining, blasting and haulage operations</a:t>
            </a:r>
            <a:endParaRPr lang="en-GB" sz="2400" dirty="0"/>
          </a:p>
          <a:p>
            <a:endParaRPr lang="en-GB" dirty="0"/>
          </a:p>
        </p:txBody>
      </p:sp>
    </p:spTree>
    <p:extLst>
      <p:ext uri="{BB962C8B-B14F-4D97-AF65-F5344CB8AC3E}">
        <p14:creationId xmlns:p14="http://schemas.microsoft.com/office/powerpoint/2010/main" xmlns="" val="187957488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descr="footer-line-a4-landscape"/>
          <p:cNvPicPr>
            <a:picLocks noChangeAspect="1" noChangeArrowheads="1"/>
          </p:cNvPicPr>
          <p:nvPr/>
        </p:nvPicPr>
        <p:blipFill rotWithShape="1">
          <a:blip r:embed="rId2" cstate="print">
            <a:extLst>
              <a:ext uri="{28A0092B-C50C-407E-A947-70E740481C1C}">
                <a14:useLocalDpi xmlns:a14="http://schemas.microsoft.com/office/drawing/2010/main" xmlns="" val="0"/>
              </a:ext>
            </a:extLst>
          </a:blip>
          <a:srcRect l="11283"/>
          <a:stretch/>
        </p:blipFill>
        <p:spPr bwMode="auto">
          <a:xfrm>
            <a:off x="469416" y="6302846"/>
            <a:ext cx="8205167" cy="209550"/>
          </a:xfrm>
          <a:prstGeom prst="rect">
            <a:avLst/>
          </a:prstGeom>
          <a:noFill/>
          <a:extLst>
            <a:ext uri="{909E8E84-426E-40DD-AFC4-6F175D3DCCD1}">
              <a14:hiddenFill xmlns:a14="http://schemas.microsoft.com/office/drawing/2010/main" xmlns="">
                <a:solidFill>
                  <a:srgbClr val="FFFFFF"/>
                </a:solidFill>
              </a14:hiddenFill>
            </a:ext>
          </a:extLst>
        </p:spPr>
      </p:pic>
      <p:sp>
        <p:nvSpPr>
          <p:cNvPr id="5" name="Rectangle 5"/>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dirty="0"/>
          </a:p>
        </p:txBody>
      </p:sp>
      <p:sp>
        <p:nvSpPr>
          <p:cNvPr id="6" name="Rectangle 6"/>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dirty="0"/>
          </a:p>
        </p:txBody>
      </p:sp>
      <p:sp>
        <p:nvSpPr>
          <p:cNvPr id="9" name="Title 1"/>
          <p:cNvSpPr>
            <a:spLocks noGrp="1"/>
          </p:cNvSpPr>
          <p:nvPr>
            <p:ph type="title"/>
          </p:nvPr>
        </p:nvSpPr>
        <p:spPr>
          <a:xfrm>
            <a:off x="2625092" y="646193"/>
            <a:ext cx="6059016" cy="739552"/>
          </a:xfrm>
        </p:spPr>
        <p:txBody>
          <a:bodyPr>
            <a:normAutofit/>
          </a:bodyPr>
          <a:lstStyle/>
          <a:p>
            <a:r>
              <a:rPr lang="en-GB" sz="3200" b="1" dirty="0" smtClean="0"/>
              <a:t>Open Pit Surface Water Control</a:t>
            </a:r>
            <a:endParaRPr lang="en-GB" sz="3200" b="1" dirty="0"/>
          </a:p>
        </p:txBody>
      </p:sp>
      <p:sp>
        <p:nvSpPr>
          <p:cNvPr id="3" name="Content Placeholder 2"/>
          <p:cNvSpPr>
            <a:spLocks noGrp="1"/>
          </p:cNvSpPr>
          <p:nvPr>
            <p:ph idx="1"/>
          </p:nvPr>
        </p:nvSpPr>
        <p:spPr/>
        <p:txBody>
          <a:bodyPr>
            <a:normAutofit lnSpcReduction="10000"/>
          </a:bodyPr>
          <a:lstStyle/>
          <a:p>
            <a:pPr marL="0" indent="0">
              <a:buNone/>
            </a:pPr>
            <a:r>
              <a:rPr lang="en-GB" sz="2800" dirty="0"/>
              <a:t>Source control</a:t>
            </a:r>
          </a:p>
          <a:p>
            <a:pPr>
              <a:lnSpc>
                <a:spcPct val="80000"/>
              </a:lnSpc>
              <a:spcBef>
                <a:spcPts val="0"/>
              </a:spcBef>
            </a:pPr>
            <a:r>
              <a:rPr lang="en-GB" sz="2400" dirty="0"/>
              <a:t>I</a:t>
            </a:r>
            <a:r>
              <a:rPr lang="en-GB" sz="2400" dirty="0" smtClean="0"/>
              <a:t>ntercept </a:t>
            </a:r>
            <a:r>
              <a:rPr lang="en-GB" sz="2400" dirty="0"/>
              <a:t>run-off before it </a:t>
            </a:r>
            <a:r>
              <a:rPr lang="en-GB" sz="2400" dirty="0" smtClean="0"/>
              <a:t>enters the pit</a:t>
            </a:r>
            <a:endParaRPr lang="en-GB" sz="2400" dirty="0"/>
          </a:p>
          <a:p>
            <a:pPr>
              <a:lnSpc>
                <a:spcPct val="80000"/>
              </a:lnSpc>
              <a:spcBef>
                <a:spcPts val="0"/>
              </a:spcBef>
            </a:pPr>
            <a:r>
              <a:rPr lang="en-GB" sz="2400" dirty="0" smtClean="0"/>
              <a:t>Use surface water drainage ditches and bunds around the perimeter of the pit to prevent surface water entering the pit from the surrounding land</a:t>
            </a:r>
            <a:endParaRPr lang="en-GB" sz="2400" dirty="0"/>
          </a:p>
          <a:p>
            <a:pPr marL="0" indent="0">
              <a:spcBef>
                <a:spcPts val="1200"/>
              </a:spcBef>
              <a:buNone/>
            </a:pPr>
            <a:r>
              <a:rPr lang="en-GB" sz="2800" dirty="0" smtClean="0"/>
              <a:t>Water </a:t>
            </a:r>
            <a:r>
              <a:rPr lang="en-GB" sz="2800" dirty="0"/>
              <a:t>collection</a:t>
            </a:r>
          </a:p>
          <a:p>
            <a:pPr>
              <a:lnSpc>
                <a:spcPct val="80000"/>
              </a:lnSpc>
              <a:spcBef>
                <a:spcPts val="0"/>
              </a:spcBef>
            </a:pPr>
            <a:r>
              <a:rPr lang="en-GB" sz="2400" dirty="0"/>
              <a:t>C</a:t>
            </a:r>
            <a:r>
              <a:rPr lang="en-GB" sz="2400" dirty="0" smtClean="0"/>
              <a:t>ollector drains, ditches </a:t>
            </a:r>
            <a:r>
              <a:rPr lang="en-GB" sz="2400" dirty="0"/>
              <a:t>and </a:t>
            </a:r>
            <a:r>
              <a:rPr lang="en-GB" sz="2400" dirty="0" smtClean="0"/>
              <a:t>sumps used to divert water away from working areas </a:t>
            </a:r>
          </a:p>
          <a:p>
            <a:pPr>
              <a:lnSpc>
                <a:spcPct val="80000"/>
              </a:lnSpc>
              <a:spcBef>
                <a:spcPts val="0"/>
              </a:spcBef>
            </a:pPr>
            <a:r>
              <a:rPr lang="en-GB" sz="2400" dirty="0" smtClean="0"/>
              <a:t>Sumps to temporarily store storm water while it is pumped away</a:t>
            </a:r>
            <a:endParaRPr lang="en-GB" sz="2400" dirty="0"/>
          </a:p>
          <a:p>
            <a:pPr>
              <a:lnSpc>
                <a:spcPct val="80000"/>
              </a:lnSpc>
              <a:spcBef>
                <a:spcPts val="0"/>
              </a:spcBef>
              <a:spcAft>
                <a:spcPts val="1200"/>
              </a:spcAft>
            </a:pPr>
            <a:r>
              <a:rPr lang="en-GB" sz="2400" dirty="0" smtClean="0"/>
              <a:t>In-pit pumping </a:t>
            </a:r>
            <a:r>
              <a:rPr lang="en-GB" sz="2400" dirty="0"/>
              <a:t>systems (keep it </a:t>
            </a:r>
            <a:r>
              <a:rPr lang="en-GB" sz="2400" dirty="0" smtClean="0"/>
              <a:t>simple and robust!), sized to handle storm water</a:t>
            </a:r>
            <a:endParaRPr lang="en-GB" sz="2400" dirty="0"/>
          </a:p>
          <a:p>
            <a:pPr marL="0" indent="0">
              <a:spcBef>
                <a:spcPts val="1200"/>
              </a:spcBef>
              <a:buNone/>
            </a:pPr>
            <a:r>
              <a:rPr lang="en-GB" sz="2800" dirty="0"/>
              <a:t>Water treatment</a:t>
            </a:r>
          </a:p>
          <a:p>
            <a:pPr>
              <a:lnSpc>
                <a:spcPct val="80000"/>
              </a:lnSpc>
              <a:spcBef>
                <a:spcPts val="0"/>
              </a:spcBef>
            </a:pPr>
            <a:r>
              <a:rPr lang="en-GB" sz="2400" dirty="0"/>
              <a:t>S</a:t>
            </a:r>
            <a:r>
              <a:rPr lang="en-GB" sz="2400" dirty="0" smtClean="0"/>
              <a:t>olids </a:t>
            </a:r>
            <a:r>
              <a:rPr lang="en-GB" sz="2400" dirty="0"/>
              <a:t>removal (settlement </a:t>
            </a:r>
            <a:r>
              <a:rPr lang="en-GB" sz="2400" dirty="0" smtClean="0"/>
              <a:t>lagoons)</a:t>
            </a:r>
            <a:endParaRPr lang="en-GB" sz="2400" dirty="0"/>
          </a:p>
        </p:txBody>
      </p:sp>
    </p:spTree>
    <p:extLst>
      <p:ext uri="{BB962C8B-B14F-4D97-AF65-F5344CB8AC3E}">
        <p14:creationId xmlns:p14="http://schemas.microsoft.com/office/powerpoint/2010/main" xmlns="" val="2963584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pPr marL="0" indent="0">
              <a:buNone/>
            </a:pPr>
            <a:r>
              <a:rPr lang="en-GB" dirty="0"/>
              <a:t>A range of groundwater control techniques can be used, depending on the geology and the type of mine:</a:t>
            </a:r>
          </a:p>
          <a:p>
            <a:pPr lvl="0">
              <a:spcBef>
                <a:spcPts val="1200"/>
              </a:spcBef>
            </a:pPr>
            <a:r>
              <a:rPr lang="en-GB" sz="2800" dirty="0"/>
              <a:t>In-pit pumping – used to pump from sump areas within the pit</a:t>
            </a:r>
          </a:p>
          <a:p>
            <a:pPr lvl="0">
              <a:spcBef>
                <a:spcPts val="1200"/>
              </a:spcBef>
            </a:pPr>
            <a:r>
              <a:rPr lang="en-GB" sz="2800" dirty="0"/>
              <a:t>Perimeter dewatering wells – used to intercept lateral groundwater flow into the pit and to lower groundwater levels in advance of mining</a:t>
            </a:r>
          </a:p>
          <a:p>
            <a:pPr lvl="0">
              <a:spcBef>
                <a:spcPts val="1200"/>
              </a:spcBef>
            </a:pPr>
            <a:r>
              <a:rPr lang="en-GB" sz="2800" dirty="0"/>
              <a:t>Pit slope depressurisation drains – inclined or horizontal drains used to provide permeable pathways to allow trapped or slowly draining groundwater behind pit slopes to bleed off into the </a:t>
            </a:r>
            <a:r>
              <a:rPr lang="en-GB" sz="2800" dirty="0" smtClean="0"/>
              <a:t>pit</a:t>
            </a:r>
            <a:endParaRPr lang="en-GB" sz="2800" dirty="0"/>
          </a:p>
        </p:txBody>
      </p:sp>
      <p:pic>
        <p:nvPicPr>
          <p:cNvPr id="1027" name="Picture 3" descr="footer-line-a4-landscape"/>
          <p:cNvPicPr>
            <a:picLocks noChangeAspect="1" noChangeArrowheads="1"/>
          </p:cNvPicPr>
          <p:nvPr/>
        </p:nvPicPr>
        <p:blipFill rotWithShape="1">
          <a:blip r:embed="rId2" cstate="print">
            <a:extLst>
              <a:ext uri="{28A0092B-C50C-407E-A947-70E740481C1C}">
                <a14:useLocalDpi xmlns:a14="http://schemas.microsoft.com/office/drawing/2010/main" xmlns="" val="0"/>
              </a:ext>
            </a:extLst>
          </a:blip>
          <a:srcRect l="11283"/>
          <a:stretch/>
        </p:blipFill>
        <p:spPr bwMode="auto">
          <a:xfrm>
            <a:off x="469416" y="6302846"/>
            <a:ext cx="8205167" cy="209550"/>
          </a:xfrm>
          <a:prstGeom prst="rect">
            <a:avLst/>
          </a:prstGeom>
          <a:noFill/>
          <a:extLst>
            <a:ext uri="{909E8E84-426E-40DD-AFC4-6F175D3DCCD1}">
              <a14:hiddenFill xmlns:a14="http://schemas.microsoft.com/office/drawing/2010/main" xmlns="">
                <a:solidFill>
                  <a:srgbClr val="FFFFFF"/>
                </a:solidFill>
              </a14:hiddenFill>
            </a:ext>
          </a:extLst>
        </p:spPr>
      </p:pic>
      <p:sp>
        <p:nvSpPr>
          <p:cNvPr id="5" name="Rectangle 5"/>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dirty="0"/>
          </a:p>
        </p:txBody>
      </p:sp>
      <p:sp>
        <p:nvSpPr>
          <p:cNvPr id="6" name="Rectangle 6"/>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dirty="0"/>
          </a:p>
        </p:txBody>
      </p:sp>
      <p:sp>
        <p:nvSpPr>
          <p:cNvPr id="9" name="Title 1"/>
          <p:cNvSpPr>
            <a:spLocks noGrp="1"/>
          </p:cNvSpPr>
          <p:nvPr>
            <p:ph type="title"/>
          </p:nvPr>
        </p:nvSpPr>
        <p:spPr>
          <a:xfrm>
            <a:off x="2625092" y="646193"/>
            <a:ext cx="6059016" cy="739552"/>
          </a:xfrm>
        </p:spPr>
        <p:txBody>
          <a:bodyPr>
            <a:normAutofit/>
          </a:bodyPr>
          <a:lstStyle/>
          <a:p>
            <a:r>
              <a:rPr lang="en-GB" sz="3200" b="1" dirty="0" smtClean="0"/>
              <a:t>Open Pit Groundwater Control</a:t>
            </a:r>
            <a:endParaRPr lang="en-GB" sz="3200" b="1" dirty="0"/>
          </a:p>
        </p:txBody>
      </p:sp>
    </p:spTree>
    <p:extLst>
      <p:ext uri="{BB962C8B-B14F-4D97-AF65-F5344CB8AC3E}">
        <p14:creationId xmlns:p14="http://schemas.microsoft.com/office/powerpoint/2010/main" xmlns="" val="418213011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descr="footer-line-a4-landscape"/>
          <p:cNvPicPr>
            <a:picLocks noChangeAspect="1" noChangeArrowheads="1"/>
          </p:cNvPicPr>
          <p:nvPr/>
        </p:nvPicPr>
        <p:blipFill rotWithShape="1">
          <a:blip r:embed="rId2" cstate="print">
            <a:extLst>
              <a:ext uri="{28A0092B-C50C-407E-A947-70E740481C1C}">
                <a14:useLocalDpi xmlns:a14="http://schemas.microsoft.com/office/drawing/2010/main" xmlns="" val="0"/>
              </a:ext>
            </a:extLst>
          </a:blip>
          <a:srcRect l="11283"/>
          <a:stretch/>
        </p:blipFill>
        <p:spPr bwMode="auto">
          <a:xfrm>
            <a:off x="469416" y="6302846"/>
            <a:ext cx="8205167" cy="209550"/>
          </a:xfrm>
          <a:prstGeom prst="rect">
            <a:avLst/>
          </a:prstGeom>
          <a:noFill/>
          <a:extLst>
            <a:ext uri="{909E8E84-426E-40DD-AFC4-6F175D3DCCD1}">
              <a14:hiddenFill xmlns:a14="http://schemas.microsoft.com/office/drawing/2010/main" xmlns="">
                <a:solidFill>
                  <a:srgbClr val="FFFFFF"/>
                </a:solidFill>
              </a14:hiddenFill>
            </a:ext>
          </a:extLst>
        </p:spPr>
      </p:pic>
      <p:sp>
        <p:nvSpPr>
          <p:cNvPr id="5" name="Rectangle 5"/>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dirty="0"/>
          </a:p>
        </p:txBody>
      </p:sp>
      <p:sp>
        <p:nvSpPr>
          <p:cNvPr id="6" name="Rectangle 6"/>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dirty="0"/>
          </a:p>
        </p:txBody>
      </p:sp>
      <p:sp>
        <p:nvSpPr>
          <p:cNvPr id="9" name="Title 1"/>
          <p:cNvSpPr>
            <a:spLocks noGrp="1"/>
          </p:cNvSpPr>
          <p:nvPr>
            <p:ph type="title"/>
          </p:nvPr>
        </p:nvSpPr>
        <p:spPr>
          <a:xfrm>
            <a:off x="2625092" y="646193"/>
            <a:ext cx="6059016" cy="739552"/>
          </a:xfrm>
        </p:spPr>
        <p:txBody>
          <a:bodyPr>
            <a:normAutofit/>
          </a:bodyPr>
          <a:lstStyle/>
          <a:p>
            <a:r>
              <a:rPr lang="en-GB" sz="3200" b="1" dirty="0" smtClean="0"/>
              <a:t>Open Pit Groundwater Control</a:t>
            </a:r>
            <a:endParaRPr lang="en-GB" sz="3200" b="1" dirty="0"/>
          </a:p>
        </p:txBody>
      </p:sp>
      <p:pic>
        <p:nvPicPr>
          <p:cNvPr id="2" name="Picture 2" descr="C:\Seb\Drawings\Drawings 1-14 updated\6_Mine Dewatering.jpg"/>
          <p:cNvPicPr>
            <a:picLocks noGrp="1" noChangeAspect="1" noChangeArrowheads="1"/>
          </p:cNvPicPr>
          <p:nvPr>
            <p:ph idx="1"/>
          </p:nvPr>
        </p:nvPicPr>
        <p:blipFill>
          <a:blip r:embed="rId3" cstate="print">
            <a:extLst>
              <a:ext uri="{28A0092B-C50C-407E-A947-70E740481C1C}">
                <a14:useLocalDpi xmlns:a14="http://schemas.microsoft.com/office/drawing/2010/main" xmlns="" val="0"/>
              </a:ext>
            </a:extLst>
          </a:blip>
          <a:srcRect/>
          <a:stretch>
            <a:fillRect/>
          </a:stretch>
        </p:blipFill>
        <p:spPr bwMode="auto">
          <a:xfrm>
            <a:off x="618733" y="1600200"/>
            <a:ext cx="7906534" cy="4525963"/>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47106772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a:bodyPr>
          <a:lstStyle/>
          <a:p>
            <a:r>
              <a:rPr lang="en-GB" sz="2400" dirty="0" smtClean="0"/>
              <a:t>Pumps located within the deeper parts of the pit</a:t>
            </a:r>
          </a:p>
          <a:p>
            <a:pPr>
              <a:spcBef>
                <a:spcPts val="1800"/>
              </a:spcBef>
            </a:pPr>
            <a:r>
              <a:rPr lang="en-GB" sz="2400" dirty="0" smtClean="0"/>
              <a:t>Submersible pumps or surface suction pumps may be used. In deeper pits booster pumps may be needed to lift the water from the pit. Pumps must have some solids handling capability</a:t>
            </a:r>
          </a:p>
          <a:p>
            <a:pPr>
              <a:spcBef>
                <a:spcPts val="1800"/>
              </a:spcBef>
            </a:pPr>
            <a:r>
              <a:rPr lang="en-GB" sz="2400" dirty="0" smtClean="0"/>
              <a:t>Flexible in use – additional pumps can easily be added or removed</a:t>
            </a:r>
          </a:p>
          <a:p>
            <a:pPr>
              <a:spcBef>
                <a:spcPts val="1800"/>
              </a:spcBef>
            </a:pPr>
            <a:r>
              <a:rPr lang="en-GB" sz="2400" dirty="0" smtClean="0"/>
              <a:t>Drains and ditches feed water to the sumps. The presence of these features may interfere with mining operations</a:t>
            </a:r>
          </a:p>
          <a:p>
            <a:pPr>
              <a:spcBef>
                <a:spcPts val="1800"/>
              </a:spcBef>
            </a:pPr>
            <a:r>
              <a:rPr lang="en-GB" sz="2400" dirty="0" smtClean="0"/>
              <a:t>Water produced from in-pit pumping may have a significant sediment content and may need treatment by settlement lagoons</a:t>
            </a:r>
            <a:endParaRPr lang="en-GB" sz="2400" dirty="0"/>
          </a:p>
        </p:txBody>
      </p:sp>
      <p:pic>
        <p:nvPicPr>
          <p:cNvPr id="1027" name="Picture 3" descr="footer-line-a4-landscape"/>
          <p:cNvPicPr>
            <a:picLocks noChangeAspect="1" noChangeArrowheads="1"/>
          </p:cNvPicPr>
          <p:nvPr/>
        </p:nvPicPr>
        <p:blipFill rotWithShape="1">
          <a:blip r:embed="rId2" cstate="print">
            <a:extLst>
              <a:ext uri="{28A0092B-C50C-407E-A947-70E740481C1C}">
                <a14:useLocalDpi xmlns:a14="http://schemas.microsoft.com/office/drawing/2010/main" xmlns="" val="0"/>
              </a:ext>
            </a:extLst>
          </a:blip>
          <a:srcRect l="11283"/>
          <a:stretch/>
        </p:blipFill>
        <p:spPr bwMode="auto">
          <a:xfrm>
            <a:off x="469416" y="6302846"/>
            <a:ext cx="8205167" cy="209550"/>
          </a:xfrm>
          <a:prstGeom prst="rect">
            <a:avLst/>
          </a:prstGeom>
          <a:noFill/>
          <a:extLst>
            <a:ext uri="{909E8E84-426E-40DD-AFC4-6F175D3DCCD1}">
              <a14:hiddenFill xmlns:a14="http://schemas.microsoft.com/office/drawing/2010/main" xmlns="">
                <a:solidFill>
                  <a:srgbClr val="FFFFFF"/>
                </a:solidFill>
              </a14:hiddenFill>
            </a:ext>
          </a:extLst>
        </p:spPr>
      </p:pic>
      <p:sp>
        <p:nvSpPr>
          <p:cNvPr id="5" name="Rectangle 5"/>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dirty="0"/>
          </a:p>
        </p:txBody>
      </p:sp>
      <p:sp>
        <p:nvSpPr>
          <p:cNvPr id="6" name="Rectangle 6"/>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dirty="0"/>
          </a:p>
        </p:txBody>
      </p:sp>
      <p:sp>
        <p:nvSpPr>
          <p:cNvPr id="9" name="Title 1"/>
          <p:cNvSpPr>
            <a:spLocks noGrp="1"/>
          </p:cNvSpPr>
          <p:nvPr>
            <p:ph type="title"/>
          </p:nvPr>
        </p:nvSpPr>
        <p:spPr>
          <a:xfrm>
            <a:off x="2625092" y="646193"/>
            <a:ext cx="6059016" cy="739552"/>
          </a:xfrm>
        </p:spPr>
        <p:txBody>
          <a:bodyPr>
            <a:normAutofit/>
          </a:bodyPr>
          <a:lstStyle/>
          <a:p>
            <a:r>
              <a:rPr lang="en-GB" sz="3200" b="1" dirty="0" smtClean="0"/>
              <a:t>In-Pit Pumping</a:t>
            </a:r>
            <a:endParaRPr lang="en-GB" sz="3200" b="1" dirty="0"/>
          </a:p>
        </p:txBody>
      </p:sp>
    </p:spTree>
    <p:extLst>
      <p:ext uri="{BB962C8B-B14F-4D97-AF65-F5344CB8AC3E}">
        <p14:creationId xmlns:p14="http://schemas.microsoft.com/office/powerpoint/2010/main" xmlns="" val="347106772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GB" sz="2400" dirty="0" smtClean="0"/>
              <a:t>Vertical wells are installed around the perimeter of the open pit and are pumped by electric submersible pumps</a:t>
            </a:r>
          </a:p>
          <a:p>
            <a:pPr>
              <a:spcBef>
                <a:spcPts val="1800"/>
              </a:spcBef>
            </a:pPr>
            <a:r>
              <a:rPr lang="en-GB" sz="2400" dirty="0"/>
              <a:t>Wells need to be located to take account of structural geology and any compartmentalisation of aquifers</a:t>
            </a:r>
          </a:p>
          <a:p>
            <a:pPr>
              <a:spcBef>
                <a:spcPts val="1800"/>
              </a:spcBef>
            </a:pPr>
            <a:r>
              <a:rPr lang="en-GB" sz="2400" dirty="0" smtClean="0"/>
              <a:t>Once they have been developed, wells should produce clean water, hence minimising water treatment requirements</a:t>
            </a:r>
          </a:p>
          <a:p>
            <a:pPr>
              <a:spcBef>
                <a:spcPts val="1800"/>
              </a:spcBef>
            </a:pPr>
            <a:r>
              <a:rPr lang="en-GB" sz="2400" dirty="0" smtClean="0"/>
              <a:t>Water collection pipework and an electrical distribution system is laid along the line of wells. Power may be from generator supply</a:t>
            </a:r>
          </a:p>
          <a:p>
            <a:pPr>
              <a:spcBef>
                <a:spcPts val="1800"/>
              </a:spcBef>
            </a:pPr>
            <a:r>
              <a:rPr lang="en-GB" sz="2400" dirty="0" smtClean="0"/>
              <a:t>For deeper pits the costs per well may be high</a:t>
            </a:r>
          </a:p>
        </p:txBody>
      </p:sp>
      <p:pic>
        <p:nvPicPr>
          <p:cNvPr id="1027" name="Picture 3" descr="footer-line-a4-landscape"/>
          <p:cNvPicPr>
            <a:picLocks noChangeAspect="1" noChangeArrowheads="1"/>
          </p:cNvPicPr>
          <p:nvPr/>
        </p:nvPicPr>
        <p:blipFill rotWithShape="1">
          <a:blip r:embed="rId2" cstate="print">
            <a:extLst>
              <a:ext uri="{28A0092B-C50C-407E-A947-70E740481C1C}">
                <a14:useLocalDpi xmlns:a14="http://schemas.microsoft.com/office/drawing/2010/main" xmlns="" val="0"/>
              </a:ext>
            </a:extLst>
          </a:blip>
          <a:srcRect l="11283"/>
          <a:stretch/>
        </p:blipFill>
        <p:spPr bwMode="auto">
          <a:xfrm>
            <a:off x="469416" y="6302846"/>
            <a:ext cx="8205167" cy="209550"/>
          </a:xfrm>
          <a:prstGeom prst="rect">
            <a:avLst/>
          </a:prstGeom>
          <a:noFill/>
          <a:extLst>
            <a:ext uri="{909E8E84-426E-40DD-AFC4-6F175D3DCCD1}">
              <a14:hiddenFill xmlns:a14="http://schemas.microsoft.com/office/drawing/2010/main" xmlns="">
                <a:solidFill>
                  <a:srgbClr val="FFFFFF"/>
                </a:solidFill>
              </a14:hiddenFill>
            </a:ext>
          </a:extLst>
        </p:spPr>
      </p:pic>
      <p:sp>
        <p:nvSpPr>
          <p:cNvPr id="5" name="Rectangle 5"/>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dirty="0"/>
          </a:p>
        </p:txBody>
      </p:sp>
      <p:sp>
        <p:nvSpPr>
          <p:cNvPr id="6" name="Rectangle 6"/>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dirty="0"/>
          </a:p>
        </p:txBody>
      </p:sp>
      <p:sp>
        <p:nvSpPr>
          <p:cNvPr id="9" name="Title 1"/>
          <p:cNvSpPr>
            <a:spLocks noGrp="1"/>
          </p:cNvSpPr>
          <p:nvPr>
            <p:ph type="title"/>
          </p:nvPr>
        </p:nvSpPr>
        <p:spPr>
          <a:xfrm>
            <a:off x="2625092" y="646193"/>
            <a:ext cx="6059016" cy="739552"/>
          </a:xfrm>
        </p:spPr>
        <p:txBody>
          <a:bodyPr>
            <a:normAutofit/>
          </a:bodyPr>
          <a:lstStyle/>
          <a:p>
            <a:r>
              <a:rPr lang="en-GB" sz="3200" b="1" dirty="0" smtClean="0"/>
              <a:t>Perimeter Dewatering Wells</a:t>
            </a:r>
            <a:endParaRPr lang="en-GB" sz="3200" b="1" dirty="0"/>
          </a:p>
        </p:txBody>
      </p:sp>
    </p:spTree>
    <p:extLst>
      <p:ext uri="{BB962C8B-B14F-4D97-AF65-F5344CB8AC3E}">
        <p14:creationId xmlns:p14="http://schemas.microsoft.com/office/powerpoint/2010/main" xmlns="" val="297595873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GB" sz="2400" dirty="0" smtClean="0"/>
              <a:t>Even when an open pit is dewatered by wells or in-pit pumping, high pore water pressures may remain in the pit slopes, reducing geotechnical stability</a:t>
            </a:r>
          </a:p>
          <a:p>
            <a:pPr>
              <a:spcBef>
                <a:spcPts val="1800"/>
              </a:spcBef>
            </a:pPr>
            <a:r>
              <a:rPr lang="en-GB" sz="2400" dirty="0" smtClean="0"/>
              <a:t>There may be a need for a programme of slope depressurisation to allow steeper pit slopes to be used</a:t>
            </a:r>
          </a:p>
          <a:p>
            <a:pPr>
              <a:spcBef>
                <a:spcPts val="1800"/>
              </a:spcBef>
            </a:pPr>
            <a:r>
              <a:rPr lang="en-GB" sz="2400" dirty="0" smtClean="0"/>
              <a:t>This may be achieved by small diameter angled or sub-horizontal drains drilled outwards through the pit slopes</a:t>
            </a:r>
          </a:p>
          <a:p>
            <a:pPr>
              <a:spcBef>
                <a:spcPts val="1800"/>
              </a:spcBef>
            </a:pPr>
            <a:r>
              <a:rPr lang="en-GB" sz="2400" dirty="0" smtClean="0"/>
              <a:t>The drains act as pressure relief wells and bleed water off by gravity. The water is collected in drains or ditches and fed to the in-pit pumps</a:t>
            </a:r>
            <a:endParaRPr lang="en-GB" sz="2400" dirty="0"/>
          </a:p>
        </p:txBody>
      </p:sp>
      <p:pic>
        <p:nvPicPr>
          <p:cNvPr id="1027" name="Picture 3" descr="footer-line-a4-landscape"/>
          <p:cNvPicPr>
            <a:picLocks noChangeAspect="1" noChangeArrowheads="1"/>
          </p:cNvPicPr>
          <p:nvPr/>
        </p:nvPicPr>
        <p:blipFill rotWithShape="1">
          <a:blip r:embed="rId2" cstate="print">
            <a:extLst>
              <a:ext uri="{28A0092B-C50C-407E-A947-70E740481C1C}">
                <a14:useLocalDpi xmlns:a14="http://schemas.microsoft.com/office/drawing/2010/main" xmlns="" val="0"/>
              </a:ext>
            </a:extLst>
          </a:blip>
          <a:srcRect l="11283"/>
          <a:stretch/>
        </p:blipFill>
        <p:spPr bwMode="auto">
          <a:xfrm>
            <a:off x="469416" y="6302846"/>
            <a:ext cx="8205167" cy="209550"/>
          </a:xfrm>
          <a:prstGeom prst="rect">
            <a:avLst/>
          </a:prstGeom>
          <a:noFill/>
          <a:extLst>
            <a:ext uri="{909E8E84-426E-40DD-AFC4-6F175D3DCCD1}">
              <a14:hiddenFill xmlns:a14="http://schemas.microsoft.com/office/drawing/2010/main" xmlns="">
                <a:solidFill>
                  <a:srgbClr val="FFFFFF"/>
                </a:solidFill>
              </a14:hiddenFill>
            </a:ext>
          </a:extLst>
        </p:spPr>
      </p:pic>
      <p:sp>
        <p:nvSpPr>
          <p:cNvPr id="5" name="Rectangle 5"/>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dirty="0"/>
          </a:p>
        </p:txBody>
      </p:sp>
      <p:sp>
        <p:nvSpPr>
          <p:cNvPr id="6" name="Rectangle 6"/>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dirty="0"/>
          </a:p>
        </p:txBody>
      </p:sp>
      <p:sp>
        <p:nvSpPr>
          <p:cNvPr id="9" name="Title 1"/>
          <p:cNvSpPr>
            <a:spLocks noGrp="1"/>
          </p:cNvSpPr>
          <p:nvPr>
            <p:ph type="title"/>
          </p:nvPr>
        </p:nvSpPr>
        <p:spPr>
          <a:xfrm>
            <a:off x="2625092" y="646193"/>
            <a:ext cx="6059016" cy="739552"/>
          </a:xfrm>
        </p:spPr>
        <p:txBody>
          <a:bodyPr>
            <a:normAutofit/>
          </a:bodyPr>
          <a:lstStyle/>
          <a:p>
            <a:r>
              <a:rPr lang="en-GB" sz="3200" b="1" dirty="0" smtClean="0"/>
              <a:t>Pit Slope Depressurisation Drains</a:t>
            </a:r>
            <a:endParaRPr lang="en-GB" sz="3200" b="1" dirty="0"/>
          </a:p>
        </p:txBody>
      </p:sp>
    </p:spTree>
    <p:extLst>
      <p:ext uri="{BB962C8B-B14F-4D97-AF65-F5344CB8AC3E}">
        <p14:creationId xmlns:p14="http://schemas.microsoft.com/office/powerpoint/2010/main" xmlns="" val="92326984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pPr>
              <a:spcBef>
                <a:spcPts val="1800"/>
              </a:spcBef>
            </a:pPr>
            <a:r>
              <a:rPr lang="en-GB" dirty="0" smtClean="0"/>
              <a:t>In </a:t>
            </a:r>
            <a:r>
              <a:rPr lang="en-GB" dirty="0"/>
              <a:t>underground mines, the conventional approach is </a:t>
            </a:r>
            <a:r>
              <a:rPr lang="en-GB" dirty="0" smtClean="0"/>
              <a:t>to allow groundwater to enter the workings, effectively using the mine itself as a drain</a:t>
            </a:r>
            <a:endParaRPr lang="en-GB" dirty="0"/>
          </a:p>
          <a:p>
            <a:pPr>
              <a:spcBef>
                <a:spcPts val="1800"/>
              </a:spcBef>
            </a:pPr>
            <a:r>
              <a:rPr lang="en-GB" dirty="0"/>
              <a:t>T</a:t>
            </a:r>
            <a:r>
              <a:rPr lang="en-GB" dirty="0" smtClean="0"/>
              <a:t>he </a:t>
            </a:r>
            <a:r>
              <a:rPr lang="en-GB" dirty="0"/>
              <a:t>water </a:t>
            </a:r>
            <a:r>
              <a:rPr lang="en-GB" dirty="0" smtClean="0"/>
              <a:t>entering the mine is </a:t>
            </a:r>
            <a:r>
              <a:rPr lang="en-GB" dirty="0"/>
              <a:t>passed along roadways (by pumping or gravity) to a deeper part of the mine (sump) or shaft bottom, to be pumped out via shaft or decline</a:t>
            </a:r>
          </a:p>
          <a:p>
            <a:pPr>
              <a:spcBef>
                <a:spcPts val="1800"/>
              </a:spcBef>
            </a:pPr>
            <a:r>
              <a:rPr lang="en-GB" dirty="0" smtClean="0"/>
              <a:t>In deeper mines there </a:t>
            </a:r>
            <a:r>
              <a:rPr lang="en-GB" dirty="0"/>
              <a:t>may be a need for staged pumping to get the water out of the mine</a:t>
            </a:r>
          </a:p>
          <a:p>
            <a:endParaRPr lang="en-GB" dirty="0"/>
          </a:p>
        </p:txBody>
      </p:sp>
      <p:pic>
        <p:nvPicPr>
          <p:cNvPr id="1027" name="Picture 3" descr="footer-line-a4-landscape"/>
          <p:cNvPicPr>
            <a:picLocks noChangeAspect="1" noChangeArrowheads="1"/>
          </p:cNvPicPr>
          <p:nvPr/>
        </p:nvPicPr>
        <p:blipFill rotWithShape="1">
          <a:blip r:embed="rId2" cstate="print">
            <a:extLst>
              <a:ext uri="{28A0092B-C50C-407E-A947-70E740481C1C}">
                <a14:useLocalDpi xmlns:a14="http://schemas.microsoft.com/office/drawing/2010/main" xmlns="" val="0"/>
              </a:ext>
            </a:extLst>
          </a:blip>
          <a:srcRect l="11283"/>
          <a:stretch/>
        </p:blipFill>
        <p:spPr bwMode="auto">
          <a:xfrm>
            <a:off x="469416" y="6302846"/>
            <a:ext cx="8205167" cy="209550"/>
          </a:xfrm>
          <a:prstGeom prst="rect">
            <a:avLst/>
          </a:prstGeom>
          <a:noFill/>
          <a:extLst>
            <a:ext uri="{909E8E84-426E-40DD-AFC4-6F175D3DCCD1}">
              <a14:hiddenFill xmlns:a14="http://schemas.microsoft.com/office/drawing/2010/main" xmlns="">
                <a:solidFill>
                  <a:srgbClr val="FFFFFF"/>
                </a:solidFill>
              </a14:hiddenFill>
            </a:ext>
          </a:extLst>
        </p:spPr>
      </p:pic>
      <p:sp>
        <p:nvSpPr>
          <p:cNvPr id="5" name="Rectangle 5"/>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dirty="0"/>
          </a:p>
        </p:txBody>
      </p:sp>
      <p:sp>
        <p:nvSpPr>
          <p:cNvPr id="6" name="Rectangle 6"/>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dirty="0"/>
          </a:p>
        </p:txBody>
      </p:sp>
      <p:sp>
        <p:nvSpPr>
          <p:cNvPr id="9" name="Title 1"/>
          <p:cNvSpPr>
            <a:spLocks noGrp="1"/>
          </p:cNvSpPr>
          <p:nvPr>
            <p:ph type="title"/>
          </p:nvPr>
        </p:nvSpPr>
        <p:spPr>
          <a:xfrm>
            <a:off x="2625092" y="646193"/>
            <a:ext cx="6059016" cy="739552"/>
          </a:xfrm>
        </p:spPr>
        <p:txBody>
          <a:bodyPr>
            <a:normAutofit fontScale="90000"/>
          </a:bodyPr>
          <a:lstStyle/>
          <a:p>
            <a:r>
              <a:rPr lang="en-GB" sz="3200" b="1" dirty="0" smtClean="0"/>
              <a:t>Underground Mine Dewatering Techniques</a:t>
            </a:r>
            <a:endParaRPr lang="en-GB" sz="3200" b="1" dirty="0"/>
          </a:p>
        </p:txBody>
      </p:sp>
    </p:spTree>
    <p:extLst>
      <p:ext uri="{BB962C8B-B14F-4D97-AF65-F5344CB8AC3E}">
        <p14:creationId xmlns:p14="http://schemas.microsoft.com/office/powerpoint/2010/main" xmlns="" val="338027741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defRPr/>
            </a:pPr>
            <a:r>
              <a:rPr lang="en-GB" kern="0" dirty="0"/>
              <a:t>In hard rock mines drain holes may be drilled out from workings</a:t>
            </a:r>
          </a:p>
          <a:p>
            <a:pPr>
              <a:spcBef>
                <a:spcPts val="2400"/>
              </a:spcBef>
              <a:defRPr/>
            </a:pPr>
            <a:r>
              <a:rPr lang="en-GB" kern="0" dirty="0" smtClean="0"/>
              <a:t>In order to minimise water treatment requirements it is important </a:t>
            </a:r>
            <a:r>
              <a:rPr lang="en-GB" kern="0" dirty="0"/>
              <a:t>to </a:t>
            </a:r>
            <a:r>
              <a:rPr lang="en-GB" kern="0" dirty="0" smtClean="0"/>
              <a:t>reduce generation of ‘dirty </a:t>
            </a:r>
            <a:r>
              <a:rPr lang="en-GB" kern="0" dirty="0"/>
              <a:t>water’ (that has run along the floor/walls) and segregate ‘clean water’ (that has come straight from drain holes</a:t>
            </a:r>
            <a:r>
              <a:rPr lang="en-GB" kern="0" dirty="0" smtClean="0"/>
              <a:t>)</a:t>
            </a:r>
            <a:endParaRPr lang="en-GB" dirty="0"/>
          </a:p>
        </p:txBody>
      </p:sp>
      <p:pic>
        <p:nvPicPr>
          <p:cNvPr id="1027" name="Picture 3" descr="footer-line-a4-landscape"/>
          <p:cNvPicPr>
            <a:picLocks noChangeAspect="1" noChangeArrowheads="1"/>
          </p:cNvPicPr>
          <p:nvPr/>
        </p:nvPicPr>
        <p:blipFill rotWithShape="1">
          <a:blip r:embed="rId2" cstate="print">
            <a:extLst>
              <a:ext uri="{28A0092B-C50C-407E-A947-70E740481C1C}">
                <a14:useLocalDpi xmlns:a14="http://schemas.microsoft.com/office/drawing/2010/main" xmlns="" val="0"/>
              </a:ext>
            </a:extLst>
          </a:blip>
          <a:srcRect l="11283"/>
          <a:stretch/>
        </p:blipFill>
        <p:spPr bwMode="auto">
          <a:xfrm>
            <a:off x="469416" y="6302846"/>
            <a:ext cx="8205167" cy="209550"/>
          </a:xfrm>
          <a:prstGeom prst="rect">
            <a:avLst/>
          </a:prstGeom>
          <a:noFill/>
          <a:extLst>
            <a:ext uri="{909E8E84-426E-40DD-AFC4-6F175D3DCCD1}">
              <a14:hiddenFill xmlns:a14="http://schemas.microsoft.com/office/drawing/2010/main" xmlns="">
                <a:solidFill>
                  <a:srgbClr val="FFFFFF"/>
                </a:solidFill>
              </a14:hiddenFill>
            </a:ext>
          </a:extLst>
        </p:spPr>
      </p:pic>
      <p:sp>
        <p:nvSpPr>
          <p:cNvPr id="5" name="Rectangle 5"/>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dirty="0"/>
          </a:p>
        </p:txBody>
      </p:sp>
      <p:sp>
        <p:nvSpPr>
          <p:cNvPr id="6" name="Rectangle 6"/>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dirty="0"/>
          </a:p>
        </p:txBody>
      </p:sp>
      <p:sp>
        <p:nvSpPr>
          <p:cNvPr id="9" name="Title 1"/>
          <p:cNvSpPr>
            <a:spLocks noGrp="1"/>
          </p:cNvSpPr>
          <p:nvPr>
            <p:ph type="title"/>
          </p:nvPr>
        </p:nvSpPr>
        <p:spPr>
          <a:xfrm>
            <a:off x="2625092" y="646193"/>
            <a:ext cx="6059016" cy="739552"/>
          </a:xfrm>
        </p:spPr>
        <p:txBody>
          <a:bodyPr>
            <a:normAutofit fontScale="90000"/>
          </a:bodyPr>
          <a:lstStyle/>
          <a:p>
            <a:r>
              <a:rPr lang="en-GB" sz="3200" b="1" dirty="0" smtClean="0"/>
              <a:t>Underground Mine Dewatering Techniques</a:t>
            </a:r>
            <a:endParaRPr lang="en-GB" sz="3200" b="1" dirty="0"/>
          </a:p>
        </p:txBody>
      </p:sp>
    </p:spTree>
    <p:extLst>
      <p:ext uri="{BB962C8B-B14F-4D97-AF65-F5344CB8AC3E}">
        <p14:creationId xmlns:p14="http://schemas.microsoft.com/office/powerpoint/2010/main" xmlns="" val="119717341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0000" lnSpcReduction="20000"/>
          </a:bodyPr>
          <a:lstStyle/>
          <a:p>
            <a:pPr>
              <a:defRPr/>
            </a:pPr>
            <a:r>
              <a:rPr lang="en-GB" kern="0" dirty="0" smtClean="0"/>
              <a:t>Shaft sinking for underground mines presents certain challenges:</a:t>
            </a:r>
          </a:p>
          <a:p>
            <a:pPr marL="742950" lvl="2" indent="-342900">
              <a:defRPr/>
            </a:pPr>
            <a:r>
              <a:rPr lang="en-GB" kern="0" dirty="0" smtClean="0"/>
              <a:t>Great depth (which makes pumping more challenging)</a:t>
            </a:r>
            <a:endParaRPr lang="en-GB" kern="0" dirty="0"/>
          </a:p>
          <a:p>
            <a:pPr marL="742950" lvl="2" indent="-342900">
              <a:defRPr/>
            </a:pPr>
            <a:r>
              <a:rPr lang="en-GB" kern="0" dirty="0"/>
              <a:t>Limited space and complex working </a:t>
            </a:r>
            <a:r>
              <a:rPr lang="en-GB" kern="0" dirty="0" smtClean="0"/>
              <a:t>sequence of shaft sinking and lining</a:t>
            </a:r>
            <a:endParaRPr lang="en-GB" kern="0" dirty="0"/>
          </a:p>
          <a:p>
            <a:pPr marL="742950" lvl="2" indent="-342900">
              <a:defRPr/>
            </a:pPr>
            <a:r>
              <a:rPr lang="en-GB" kern="0" dirty="0"/>
              <a:t>May pass through multiple aquifers</a:t>
            </a:r>
          </a:p>
          <a:p>
            <a:pPr>
              <a:spcBef>
                <a:spcPts val="1800"/>
              </a:spcBef>
              <a:defRPr/>
            </a:pPr>
            <a:r>
              <a:rPr lang="en-GB" kern="0" dirty="0"/>
              <a:t>Common to use </a:t>
            </a:r>
            <a:r>
              <a:rPr lang="en-GB" kern="0" dirty="0" smtClean="0"/>
              <a:t>groundwater exclusion</a:t>
            </a:r>
            <a:endParaRPr lang="en-GB" kern="0" dirty="0"/>
          </a:p>
          <a:p>
            <a:pPr marL="742950" lvl="2" indent="-342900">
              <a:defRPr/>
            </a:pPr>
            <a:r>
              <a:rPr lang="en-GB" kern="0" dirty="0"/>
              <a:t>Cementitious grouting (cover grouting)</a:t>
            </a:r>
          </a:p>
          <a:p>
            <a:pPr marL="742950" lvl="2" indent="-342900">
              <a:defRPr/>
            </a:pPr>
            <a:r>
              <a:rPr lang="en-GB" kern="0" dirty="0"/>
              <a:t>Artificial ground freezing</a:t>
            </a:r>
          </a:p>
          <a:p>
            <a:pPr>
              <a:spcBef>
                <a:spcPts val="1800"/>
              </a:spcBef>
              <a:defRPr/>
            </a:pPr>
            <a:r>
              <a:rPr lang="en-GB" kern="0" dirty="0"/>
              <a:t>E</a:t>
            </a:r>
            <a:r>
              <a:rPr lang="en-GB" kern="0" dirty="0" smtClean="0"/>
              <a:t>xternal </a:t>
            </a:r>
            <a:r>
              <a:rPr lang="en-GB" kern="0" dirty="0"/>
              <a:t>pumped wells </a:t>
            </a:r>
            <a:r>
              <a:rPr lang="en-GB" kern="0" dirty="0" smtClean="0"/>
              <a:t>are not commonly used for mine shaft sinking apart </a:t>
            </a:r>
            <a:r>
              <a:rPr lang="en-GB" kern="0" dirty="0"/>
              <a:t>from for shallow depths through granular soils</a:t>
            </a:r>
          </a:p>
          <a:p>
            <a:pPr>
              <a:spcBef>
                <a:spcPts val="1800"/>
              </a:spcBef>
              <a:defRPr/>
            </a:pPr>
            <a:r>
              <a:rPr lang="en-GB" kern="0" dirty="0"/>
              <a:t>Even with exclusion methods there is a need to remove water from shaft bottom</a:t>
            </a:r>
          </a:p>
          <a:p>
            <a:pPr marL="742950" lvl="2" indent="-342900">
              <a:defRPr/>
            </a:pPr>
            <a:r>
              <a:rPr lang="en-GB" kern="0" dirty="0" smtClean="0"/>
              <a:t>May be too </a:t>
            </a:r>
            <a:r>
              <a:rPr lang="en-GB" kern="0" dirty="0"/>
              <a:t>deep to pump in one lift</a:t>
            </a:r>
          </a:p>
          <a:p>
            <a:pPr marL="742950" lvl="2" indent="-342900">
              <a:defRPr/>
            </a:pPr>
            <a:r>
              <a:rPr lang="en-GB" kern="0" dirty="0"/>
              <a:t>Water often bailed out in hoisting kibble</a:t>
            </a:r>
          </a:p>
          <a:p>
            <a:endParaRPr lang="en-GB" dirty="0"/>
          </a:p>
        </p:txBody>
      </p:sp>
      <p:pic>
        <p:nvPicPr>
          <p:cNvPr id="1027" name="Picture 3" descr="footer-line-a4-landscape"/>
          <p:cNvPicPr>
            <a:picLocks noChangeAspect="1" noChangeArrowheads="1"/>
          </p:cNvPicPr>
          <p:nvPr/>
        </p:nvPicPr>
        <p:blipFill rotWithShape="1">
          <a:blip r:embed="rId2" cstate="print">
            <a:extLst>
              <a:ext uri="{28A0092B-C50C-407E-A947-70E740481C1C}">
                <a14:useLocalDpi xmlns:a14="http://schemas.microsoft.com/office/drawing/2010/main" xmlns="" val="0"/>
              </a:ext>
            </a:extLst>
          </a:blip>
          <a:srcRect l="11283"/>
          <a:stretch/>
        </p:blipFill>
        <p:spPr bwMode="auto">
          <a:xfrm>
            <a:off x="469416" y="6302846"/>
            <a:ext cx="8205167" cy="209550"/>
          </a:xfrm>
          <a:prstGeom prst="rect">
            <a:avLst/>
          </a:prstGeom>
          <a:noFill/>
          <a:extLst>
            <a:ext uri="{909E8E84-426E-40DD-AFC4-6F175D3DCCD1}">
              <a14:hiddenFill xmlns:a14="http://schemas.microsoft.com/office/drawing/2010/main" xmlns="">
                <a:solidFill>
                  <a:srgbClr val="FFFFFF"/>
                </a:solidFill>
              </a14:hiddenFill>
            </a:ext>
          </a:extLst>
        </p:spPr>
      </p:pic>
      <p:sp>
        <p:nvSpPr>
          <p:cNvPr id="5" name="Rectangle 5"/>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dirty="0"/>
          </a:p>
        </p:txBody>
      </p:sp>
      <p:sp>
        <p:nvSpPr>
          <p:cNvPr id="6" name="Rectangle 6"/>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dirty="0"/>
          </a:p>
        </p:txBody>
      </p:sp>
      <p:sp>
        <p:nvSpPr>
          <p:cNvPr id="9" name="Title 1"/>
          <p:cNvSpPr>
            <a:spLocks noGrp="1"/>
          </p:cNvSpPr>
          <p:nvPr>
            <p:ph type="title"/>
          </p:nvPr>
        </p:nvSpPr>
        <p:spPr>
          <a:xfrm>
            <a:off x="2625092" y="646193"/>
            <a:ext cx="6059016" cy="739552"/>
          </a:xfrm>
        </p:spPr>
        <p:txBody>
          <a:bodyPr>
            <a:normAutofit fontScale="90000"/>
          </a:bodyPr>
          <a:lstStyle/>
          <a:p>
            <a:r>
              <a:rPr lang="en-GB" sz="3200" b="1" dirty="0" smtClean="0"/>
              <a:t>Underground Mine Dewatering Techniques</a:t>
            </a:r>
            <a:endParaRPr lang="en-GB" sz="3200" b="1" dirty="0"/>
          </a:p>
        </p:txBody>
      </p:sp>
    </p:spTree>
    <p:extLst>
      <p:ext uri="{BB962C8B-B14F-4D97-AF65-F5344CB8AC3E}">
        <p14:creationId xmlns:p14="http://schemas.microsoft.com/office/powerpoint/2010/main" xmlns="" val="301298328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spcBef>
                <a:spcPts val="2400"/>
              </a:spcBef>
            </a:pPr>
            <a:r>
              <a:rPr lang="en-GB" dirty="0" smtClean="0"/>
              <a:t>Definition of mine dewatering</a:t>
            </a:r>
          </a:p>
          <a:p>
            <a:pPr>
              <a:spcBef>
                <a:spcPts val="2400"/>
              </a:spcBef>
            </a:pPr>
            <a:r>
              <a:rPr lang="en-GB" dirty="0" smtClean="0"/>
              <a:t>Open pit surface water control</a:t>
            </a:r>
          </a:p>
          <a:p>
            <a:pPr>
              <a:spcBef>
                <a:spcPts val="2400"/>
              </a:spcBef>
            </a:pPr>
            <a:r>
              <a:rPr lang="en-GB" dirty="0" smtClean="0"/>
              <a:t>Open pit dewatering techniques</a:t>
            </a:r>
          </a:p>
          <a:p>
            <a:pPr>
              <a:spcBef>
                <a:spcPts val="2400"/>
              </a:spcBef>
            </a:pPr>
            <a:r>
              <a:rPr lang="en-GB" dirty="0" smtClean="0"/>
              <a:t>Underground mine dewatering techniques</a:t>
            </a:r>
          </a:p>
          <a:p>
            <a:pPr>
              <a:spcBef>
                <a:spcPts val="2400"/>
              </a:spcBef>
            </a:pPr>
            <a:r>
              <a:rPr lang="en-GB" dirty="0" smtClean="0"/>
              <a:t>Groundwater investigation techniques</a:t>
            </a:r>
            <a:endParaRPr lang="en-GB" dirty="0"/>
          </a:p>
        </p:txBody>
      </p:sp>
      <p:pic>
        <p:nvPicPr>
          <p:cNvPr id="1027" name="Picture 3" descr="footer-line-a4-landscape"/>
          <p:cNvPicPr>
            <a:picLocks noChangeAspect="1" noChangeArrowheads="1"/>
          </p:cNvPicPr>
          <p:nvPr/>
        </p:nvPicPr>
        <p:blipFill rotWithShape="1">
          <a:blip r:embed="rId2" cstate="print">
            <a:extLst>
              <a:ext uri="{28A0092B-C50C-407E-A947-70E740481C1C}">
                <a14:useLocalDpi xmlns:a14="http://schemas.microsoft.com/office/drawing/2010/main" xmlns="" val="0"/>
              </a:ext>
            </a:extLst>
          </a:blip>
          <a:srcRect l="11283"/>
          <a:stretch/>
        </p:blipFill>
        <p:spPr bwMode="auto">
          <a:xfrm>
            <a:off x="469416" y="6302846"/>
            <a:ext cx="8205167" cy="209550"/>
          </a:xfrm>
          <a:prstGeom prst="rect">
            <a:avLst/>
          </a:prstGeom>
          <a:noFill/>
          <a:extLst>
            <a:ext uri="{909E8E84-426E-40DD-AFC4-6F175D3DCCD1}">
              <a14:hiddenFill xmlns:a14="http://schemas.microsoft.com/office/drawing/2010/main" xmlns="">
                <a:solidFill>
                  <a:srgbClr val="FFFFFF"/>
                </a:solidFill>
              </a14:hiddenFill>
            </a:ext>
          </a:extLst>
        </p:spPr>
      </p:pic>
      <p:sp>
        <p:nvSpPr>
          <p:cNvPr id="5" name="Rectangle 5"/>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dirty="0"/>
          </a:p>
        </p:txBody>
      </p:sp>
      <p:sp>
        <p:nvSpPr>
          <p:cNvPr id="6" name="Rectangle 6"/>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dirty="0"/>
          </a:p>
        </p:txBody>
      </p:sp>
      <p:sp>
        <p:nvSpPr>
          <p:cNvPr id="9" name="Title 1"/>
          <p:cNvSpPr>
            <a:spLocks noGrp="1"/>
          </p:cNvSpPr>
          <p:nvPr>
            <p:ph type="title"/>
          </p:nvPr>
        </p:nvSpPr>
        <p:spPr>
          <a:xfrm>
            <a:off x="2625092" y="646193"/>
            <a:ext cx="6059016" cy="739552"/>
          </a:xfrm>
        </p:spPr>
        <p:txBody>
          <a:bodyPr>
            <a:normAutofit/>
          </a:bodyPr>
          <a:lstStyle/>
          <a:p>
            <a:r>
              <a:rPr lang="en-GB" sz="3200" b="1" dirty="0" smtClean="0"/>
              <a:t>Synopsis</a:t>
            </a:r>
            <a:endParaRPr lang="en-GB" sz="3200" b="1" dirty="0"/>
          </a:p>
        </p:txBody>
      </p:sp>
    </p:spTree>
    <p:extLst>
      <p:ext uri="{BB962C8B-B14F-4D97-AF65-F5344CB8AC3E}">
        <p14:creationId xmlns:p14="http://schemas.microsoft.com/office/powerpoint/2010/main" xmlns="" val="100803511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Autofit/>
          </a:bodyPr>
          <a:lstStyle/>
          <a:p>
            <a:pPr marL="0" indent="0">
              <a:spcBef>
                <a:spcPts val="600"/>
              </a:spcBef>
              <a:buNone/>
            </a:pPr>
            <a:r>
              <a:rPr lang="en-GB" sz="1800" dirty="0" smtClean="0"/>
              <a:t>Groundwater investigations can play an important role in the design of mine dewatering systems. Groundwater investigation techniques include:      </a:t>
            </a:r>
            <a:endParaRPr lang="en-GB" sz="1800" b="1" dirty="0"/>
          </a:p>
          <a:p>
            <a:pPr marL="0" indent="0">
              <a:spcBef>
                <a:spcPts val="600"/>
              </a:spcBef>
              <a:buNone/>
            </a:pPr>
            <a:r>
              <a:rPr lang="en-GB" sz="1800" b="1" dirty="0" smtClean="0"/>
              <a:t>       Hydrogeological </a:t>
            </a:r>
            <a:r>
              <a:rPr lang="en-GB" sz="1800" b="1" dirty="0"/>
              <a:t>desk studies</a:t>
            </a:r>
            <a:endParaRPr lang="en-GB" sz="1800" dirty="0"/>
          </a:p>
          <a:p>
            <a:pPr>
              <a:spcBef>
                <a:spcPts val="0"/>
              </a:spcBef>
            </a:pPr>
            <a:r>
              <a:rPr lang="en-GB" sz="1800" dirty="0"/>
              <a:t>Desk top studies and research into existing information can be a very cost effective way to identify groundwater problems at an early stage. Numerical groundwater modelling can be used to assess likely flow rates, distance of influence and the potential for adverse environmental </a:t>
            </a:r>
            <a:r>
              <a:rPr lang="en-GB" sz="1800" dirty="0" smtClean="0"/>
              <a:t>impacts</a:t>
            </a:r>
            <a:endParaRPr lang="en-GB" sz="1800" dirty="0"/>
          </a:p>
          <a:p>
            <a:pPr marL="0" indent="0">
              <a:spcBef>
                <a:spcPts val="600"/>
              </a:spcBef>
              <a:buNone/>
            </a:pPr>
            <a:r>
              <a:rPr lang="en-GB" sz="1800" b="1" dirty="0" smtClean="0"/>
              <a:t>       Installation </a:t>
            </a:r>
            <a:r>
              <a:rPr lang="en-GB" sz="1800" b="1" dirty="0"/>
              <a:t>of monitoring wells</a:t>
            </a:r>
            <a:endParaRPr lang="en-GB" sz="1800" dirty="0"/>
          </a:p>
          <a:p>
            <a:pPr>
              <a:spcBef>
                <a:spcPts val="0"/>
              </a:spcBef>
            </a:pPr>
            <a:r>
              <a:rPr lang="en-GB" sz="1800" dirty="0"/>
              <a:t>Monitoring wells and specialist piezometers installed in advance of dewatering works can provide valuable information on hydrogeological conditions at a </a:t>
            </a:r>
            <a:r>
              <a:rPr lang="en-GB" sz="1800" dirty="0" smtClean="0"/>
              <a:t>mine site</a:t>
            </a:r>
            <a:endParaRPr lang="en-GB" sz="1800" dirty="0"/>
          </a:p>
          <a:p>
            <a:pPr marL="0" indent="0">
              <a:spcBef>
                <a:spcPts val="600"/>
              </a:spcBef>
              <a:buNone/>
            </a:pPr>
            <a:r>
              <a:rPr lang="en-GB" sz="1800" b="1" dirty="0" smtClean="0"/>
              <a:t>       Groundwater </a:t>
            </a:r>
            <a:r>
              <a:rPr lang="en-GB" sz="1800" b="1" dirty="0"/>
              <a:t>monitoring systems</a:t>
            </a:r>
            <a:r>
              <a:rPr lang="en-US" sz="1800" dirty="0"/>
              <a:t> </a:t>
            </a:r>
            <a:endParaRPr lang="en-GB" sz="1800" dirty="0"/>
          </a:p>
          <a:p>
            <a:pPr>
              <a:spcBef>
                <a:spcPts val="0"/>
              </a:spcBef>
            </a:pPr>
            <a:r>
              <a:rPr lang="en-GB" sz="1800" dirty="0"/>
              <a:t>Groundwater monitoring systems can play an important role in </a:t>
            </a:r>
            <a:r>
              <a:rPr lang="en-GB" sz="1800" dirty="0" smtClean="0"/>
              <a:t>mine dewatering </a:t>
            </a:r>
            <a:r>
              <a:rPr lang="en-GB" sz="1800" dirty="0"/>
              <a:t>projects to allow groundwater conditions to be monitored and to provide data for design </a:t>
            </a:r>
            <a:r>
              <a:rPr lang="en-GB" sz="1800" dirty="0" smtClean="0"/>
              <a:t>purposes</a:t>
            </a:r>
            <a:endParaRPr lang="en-GB" sz="1800" dirty="0"/>
          </a:p>
        </p:txBody>
      </p:sp>
      <p:pic>
        <p:nvPicPr>
          <p:cNvPr id="1027" name="Picture 3" descr="footer-line-a4-landscape"/>
          <p:cNvPicPr>
            <a:picLocks noChangeAspect="1" noChangeArrowheads="1"/>
          </p:cNvPicPr>
          <p:nvPr/>
        </p:nvPicPr>
        <p:blipFill rotWithShape="1">
          <a:blip r:embed="rId2" cstate="print">
            <a:extLst>
              <a:ext uri="{28A0092B-C50C-407E-A947-70E740481C1C}">
                <a14:useLocalDpi xmlns:a14="http://schemas.microsoft.com/office/drawing/2010/main" xmlns="" val="0"/>
              </a:ext>
            </a:extLst>
          </a:blip>
          <a:srcRect l="11283"/>
          <a:stretch/>
        </p:blipFill>
        <p:spPr bwMode="auto">
          <a:xfrm>
            <a:off x="469416" y="6302846"/>
            <a:ext cx="8205167" cy="209550"/>
          </a:xfrm>
          <a:prstGeom prst="rect">
            <a:avLst/>
          </a:prstGeom>
          <a:noFill/>
          <a:extLst>
            <a:ext uri="{909E8E84-426E-40DD-AFC4-6F175D3DCCD1}">
              <a14:hiddenFill xmlns:a14="http://schemas.microsoft.com/office/drawing/2010/main" xmlns="">
                <a:solidFill>
                  <a:srgbClr val="FFFFFF"/>
                </a:solidFill>
              </a14:hiddenFill>
            </a:ext>
          </a:extLst>
        </p:spPr>
      </p:pic>
      <p:sp>
        <p:nvSpPr>
          <p:cNvPr id="5" name="Rectangle 5"/>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dirty="0"/>
          </a:p>
        </p:txBody>
      </p:sp>
      <p:sp>
        <p:nvSpPr>
          <p:cNvPr id="6" name="Rectangle 6"/>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dirty="0"/>
          </a:p>
        </p:txBody>
      </p:sp>
      <p:sp>
        <p:nvSpPr>
          <p:cNvPr id="9" name="Title 1"/>
          <p:cNvSpPr>
            <a:spLocks noGrp="1"/>
          </p:cNvSpPr>
          <p:nvPr>
            <p:ph type="title"/>
          </p:nvPr>
        </p:nvSpPr>
        <p:spPr>
          <a:xfrm>
            <a:off x="2625092" y="646193"/>
            <a:ext cx="6059016" cy="739552"/>
          </a:xfrm>
        </p:spPr>
        <p:txBody>
          <a:bodyPr>
            <a:normAutofit fontScale="90000"/>
          </a:bodyPr>
          <a:lstStyle/>
          <a:p>
            <a:r>
              <a:rPr lang="en-GB" sz="3200" b="1" dirty="0" smtClean="0"/>
              <a:t>Groundwater Investigation Techniques</a:t>
            </a:r>
            <a:endParaRPr lang="en-GB" sz="3200" b="1" dirty="0"/>
          </a:p>
        </p:txBody>
      </p:sp>
    </p:spTree>
    <p:extLst>
      <p:ext uri="{BB962C8B-B14F-4D97-AF65-F5344CB8AC3E}">
        <p14:creationId xmlns:p14="http://schemas.microsoft.com/office/powerpoint/2010/main" xmlns="" val="301298328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7500" lnSpcReduction="20000"/>
          </a:bodyPr>
          <a:lstStyle/>
          <a:p>
            <a:pPr marL="0" indent="0">
              <a:buNone/>
            </a:pPr>
            <a:r>
              <a:rPr lang="en-GB" sz="2900" dirty="0"/>
              <a:t>Groundwater investigations can play an important role in the design of mine dewatering systems. Groundwater investigation techniques include:      </a:t>
            </a:r>
          </a:p>
          <a:p>
            <a:pPr marL="0" indent="0">
              <a:spcBef>
                <a:spcPts val="1200"/>
              </a:spcBef>
              <a:buNone/>
            </a:pPr>
            <a:r>
              <a:rPr lang="en-GB" sz="2900" b="1" dirty="0" smtClean="0"/>
              <a:t>      Borehole </a:t>
            </a:r>
            <a:r>
              <a:rPr lang="en-GB" sz="2900" b="1" dirty="0"/>
              <a:t>permeability tests</a:t>
            </a:r>
            <a:endParaRPr lang="en-GB" sz="2900" dirty="0"/>
          </a:p>
          <a:p>
            <a:r>
              <a:rPr lang="en-GB" sz="2900" dirty="0"/>
              <a:t>A range of tests can be carried out in individual boreholes, including rising and falling head tests, constant head tests, Lugeon tests, Lefranc tests and packer tests. When carried out in accordance with relevant published standards and interpreted appropriately, such tests can provide some indication of permeability values and groundwater </a:t>
            </a:r>
            <a:r>
              <a:rPr lang="en-GB" sz="2900" dirty="0" smtClean="0"/>
              <a:t>conditions</a:t>
            </a:r>
          </a:p>
          <a:p>
            <a:pPr marL="0" indent="0">
              <a:spcBef>
                <a:spcPts val="1200"/>
              </a:spcBef>
              <a:buNone/>
            </a:pPr>
            <a:r>
              <a:rPr lang="en-GB" sz="2900" b="1" dirty="0" smtClean="0"/>
              <a:t>      Pumping </a:t>
            </a:r>
            <a:r>
              <a:rPr lang="en-GB" sz="2900" b="1" dirty="0"/>
              <a:t>tests</a:t>
            </a:r>
            <a:r>
              <a:rPr lang="en-US" sz="2900" dirty="0"/>
              <a:t> </a:t>
            </a:r>
            <a:endParaRPr lang="en-GB" sz="2900" dirty="0"/>
          </a:p>
          <a:p>
            <a:r>
              <a:rPr lang="en-GB" sz="2900" dirty="0"/>
              <a:t>Pumping tests are a reliable way of determining the mass permeability of soils and rocks, and of providing other information on groundwater conditions</a:t>
            </a:r>
          </a:p>
          <a:p>
            <a:endParaRPr lang="en-GB" dirty="0"/>
          </a:p>
        </p:txBody>
      </p:sp>
      <p:pic>
        <p:nvPicPr>
          <p:cNvPr id="1027" name="Picture 3" descr="footer-line-a4-landscape"/>
          <p:cNvPicPr>
            <a:picLocks noChangeAspect="1" noChangeArrowheads="1"/>
          </p:cNvPicPr>
          <p:nvPr/>
        </p:nvPicPr>
        <p:blipFill rotWithShape="1">
          <a:blip r:embed="rId2" cstate="print">
            <a:extLst>
              <a:ext uri="{28A0092B-C50C-407E-A947-70E740481C1C}">
                <a14:useLocalDpi xmlns:a14="http://schemas.microsoft.com/office/drawing/2010/main" xmlns="" val="0"/>
              </a:ext>
            </a:extLst>
          </a:blip>
          <a:srcRect l="11283"/>
          <a:stretch/>
        </p:blipFill>
        <p:spPr bwMode="auto">
          <a:xfrm>
            <a:off x="469416" y="6302846"/>
            <a:ext cx="8205167" cy="209550"/>
          </a:xfrm>
          <a:prstGeom prst="rect">
            <a:avLst/>
          </a:prstGeom>
          <a:noFill/>
          <a:extLst>
            <a:ext uri="{909E8E84-426E-40DD-AFC4-6F175D3DCCD1}">
              <a14:hiddenFill xmlns:a14="http://schemas.microsoft.com/office/drawing/2010/main" xmlns="">
                <a:solidFill>
                  <a:srgbClr val="FFFFFF"/>
                </a:solidFill>
              </a14:hiddenFill>
            </a:ext>
          </a:extLst>
        </p:spPr>
      </p:pic>
      <p:sp>
        <p:nvSpPr>
          <p:cNvPr id="5" name="Rectangle 5"/>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dirty="0"/>
          </a:p>
        </p:txBody>
      </p:sp>
      <p:sp>
        <p:nvSpPr>
          <p:cNvPr id="6" name="Rectangle 6"/>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dirty="0"/>
          </a:p>
        </p:txBody>
      </p:sp>
      <p:sp>
        <p:nvSpPr>
          <p:cNvPr id="9" name="Title 1"/>
          <p:cNvSpPr>
            <a:spLocks noGrp="1"/>
          </p:cNvSpPr>
          <p:nvPr>
            <p:ph type="title"/>
          </p:nvPr>
        </p:nvSpPr>
        <p:spPr>
          <a:xfrm>
            <a:off x="2625092" y="646193"/>
            <a:ext cx="6059016" cy="739552"/>
          </a:xfrm>
        </p:spPr>
        <p:txBody>
          <a:bodyPr>
            <a:normAutofit fontScale="90000"/>
          </a:bodyPr>
          <a:lstStyle/>
          <a:p>
            <a:r>
              <a:rPr lang="en-GB" sz="3200" b="1" dirty="0" smtClean="0"/>
              <a:t>Groundwater Investigation Techniques</a:t>
            </a:r>
            <a:endParaRPr lang="en-GB" sz="3200" b="1" dirty="0"/>
          </a:p>
        </p:txBody>
      </p:sp>
    </p:spTree>
    <p:extLst>
      <p:ext uri="{BB962C8B-B14F-4D97-AF65-F5344CB8AC3E}">
        <p14:creationId xmlns:p14="http://schemas.microsoft.com/office/powerpoint/2010/main" xmlns="" val="177439262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Content Placeholder 1"/>
          <p:cNvPicPr>
            <a:picLocks noGrp="1" noChangeAspect="1"/>
          </p:cNvPicPr>
          <p:nvPr>
            <p:ph idx="1"/>
          </p:nvPr>
        </p:nvPicPr>
        <p:blipFill rotWithShape="1">
          <a:blip r:embed="rId2" cstate="print">
            <a:extLst>
              <a:ext uri="{28A0092B-C50C-407E-A947-70E740481C1C}">
                <a14:useLocalDpi xmlns:a14="http://schemas.microsoft.com/office/drawing/2010/main" xmlns="" val="0"/>
              </a:ext>
            </a:extLst>
          </a:blip>
          <a:srcRect t="2165" b="2350"/>
          <a:stretch/>
        </p:blipFill>
        <p:spPr>
          <a:xfrm>
            <a:off x="469416" y="1556792"/>
            <a:ext cx="8431395" cy="4608512"/>
          </a:xfrm>
        </p:spPr>
      </p:pic>
      <p:pic>
        <p:nvPicPr>
          <p:cNvPr id="1027" name="Picture 3" descr="footer-line-a4-landscape"/>
          <p:cNvPicPr>
            <a:picLocks noChangeAspect="1" noChangeArrowheads="1"/>
          </p:cNvPicPr>
          <p:nvPr/>
        </p:nvPicPr>
        <p:blipFill rotWithShape="1">
          <a:blip r:embed="rId3" cstate="print">
            <a:extLst>
              <a:ext uri="{28A0092B-C50C-407E-A947-70E740481C1C}">
                <a14:useLocalDpi xmlns:a14="http://schemas.microsoft.com/office/drawing/2010/main" xmlns="" val="0"/>
              </a:ext>
            </a:extLst>
          </a:blip>
          <a:srcRect l="11283"/>
          <a:stretch/>
        </p:blipFill>
        <p:spPr bwMode="auto">
          <a:xfrm>
            <a:off x="469416" y="6302846"/>
            <a:ext cx="8205167" cy="209550"/>
          </a:xfrm>
          <a:prstGeom prst="rect">
            <a:avLst/>
          </a:prstGeom>
          <a:noFill/>
          <a:extLst>
            <a:ext uri="{909E8E84-426E-40DD-AFC4-6F175D3DCCD1}">
              <a14:hiddenFill xmlns:a14="http://schemas.microsoft.com/office/drawing/2010/main" xmlns="">
                <a:solidFill>
                  <a:srgbClr val="FFFFFF"/>
                </a:solidFill>
              </a14:hiddenFill>
            </a:ext>
          </a:extLst>
        </p:spPr>
      </p:pic>
      <p:sp>
        <p:nvSpPr>
          <p:cNvPr id="5" name="Rectangle 5"/>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dirty="0"/>
          </a:p>
        </p:txBody>
      </p:sp>
      <p:sp>
        <p:nvSpPr>
          <p:cNvPr id="6" name="Rectangle 6"/>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dirty="0"/>
          </a:p>
        </p:txBody>
      </p:sp>
      <p:sp>
        <p:nvSpPr>
          <p:cNvPr id="9" name="Title 1"/>
          <p:cNvSpPr>
            <a:spLocks noGrp="1"/>
          </p:cNvSpPr>
          <p:nvPr>
            <p:ph type="title"/>
          </p:nvPr>
        </p:nvSpPr>
        <p:spPr>
          <a:xfrm>
            <a:off x="2625092" y="646193"/>
            <a:ext cx="6059016" cy="739552"/>
          </a:xfrm>
        </p:spPr>
        <p:txBody>
          <a:bodyPr>
            <a:normAutofit/>
          </a:bodyPr>
          <a:lstStyle/>
          <a:p>
            <a:r>
              <a:rPr lang="en-GB" sz="3200" b="1" dirty="0" smtClean="0"/>
              <a:t>Pumping Tests</a:t>
            </a:r>
            <a:endParaRPr lang="en-GB" sz="3200" b="1" dirty="0"/>
          </a:p>
        </p:txBody>
      </p:sp>
    </p:spTree>
    <p:extLst>
      <p:ext uri="{BB962C8B-B14F-4D97-AF65-F5344CB8AC3E}">
        <p14:creationId xmlns:p14="http://schemas.microsoft.com/office/powerpoint/2010/main" xmlns="" val="338027741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0000" lnSpcReduction="20000"/>
          </a:bodyPr>
          <a:lstStyle/>
          <a:p>
            <a:r>
              <a:rPr lang="en-GB" dirty="0" smtClean="0"/>
              <a:t>A </a:t>
            </a:r>
            <a:r>
              <a:rPr lang="en-GB" dirty="0"/>
              <a:t>pumping test involves pumping from a test well at a controlled rate and monitoring the flow rate from the well and the drawdown in an array of observation wells at varying radial distances from the test well. </a:t>
            </a:r>
            <a:endParaRPr lang="en-GB" dirty="0" smtClean="0"/>
          </a:p>
          <a:p>
            <a:pPr>
              <a:spcBef>
                <a:spcPts val="1800"/>
              </a:spcBef>
            </a:pPr>
            <a:r>
              <a:rPr lang="en-GB" dirty="0" smtClean="0"/>
              <a:t>Analysis </a:t>
            </a:r>
            <a:r>
              <a:rPr lang="en-GB" dirty="0"/>
              <a:t>of data from a correctly executed pumping test can be one of the most reliable methods of determining the mass permeability of water-bearing </a:t>
            </a:r>
            <a:r>
              <a:rPr lang="en-GB" dirty="0" smtClean="0"/>
              <a:t>soils and rocks. </a:t>
            </a:r>
            <a:r>
              <a:rPr lang="en-GB" dirty="0"/>
              <a:t>This is because the volume of </a:t>
            </a:r>
            <a:r>
              <a:rPr lang="en-GB" dirty="0" smtClean="0"/>
              <a:t>soil or rock </a:t>
            </a:r>
            <a:r>
              <a:rPr lang="en-GB" dirty="0"/>
              <a:t>through which flow of water is induced by a pumping test is significantly greater than in the cases of small-scale tests in individual boreholes and observation wells</a:t>
            </a:r>
            <a:r>
              <a:rPr lang="en-GB" dirty="0" smtClean="0"/>
              <a:t>.</a:t>
            </a:r>
          </a:p>
          <a:p>
            <a:pPr>
              <a:spcBef>
                <a:spcPts val="1800"/>
              </a:spcBef>
            </a:pPr>
            <a:r>
              <a:rPr lang="en-GB" dirty="0"/>
              <a:t>Supported by other types of groundwater investigations </a:t>
            </a:r>
            <a:r>
              <a:rPr lang="en-US" dirty="0"/>
              <a:t> </a:t>
            </a:r>
            <a:r>
              <a:rPr lang="en-GB" dirty="0"/>
              <a:t>and groundwater </a:t>
            </a:r>
            <a:r>
              <a:rPr lang="en-GB" dirty="0" smtClean="0"/>
              <a:t>monitoring, pumping tests </a:t>
            </a:r>
            <a:r>
              <a:rPr lang="en-GB" dirty="0"/>
              <a:t>can provide valuable information for the planning and design of </a:t>
            </a:r>
            <a:r>
              <a:rPr lang="en-GB" dirty="0" smtClean="0"/>
              <a:t>mine dewatering </a:t>
            </a:r>
            <a:r>
              <a:rPr lang="en-GB" dirty="0"/>
              <a:t>projects.</a:t>
            </a:r>
          </a:p>
          <a:p>
            <a:endParaRPr lang="en-GB" dirty="0"/>
          </a:p>
          <a:p>
            <a:endParaRPr lang="en-GB" dirty="0" smtClean="0"/>
          </a:p>
        </p:txBody>
      </p:sp>
      <p:pic>
        <p:nvPicPr>
          <p:cNvPr id="1027" name="Picture 3" descr="footer-line-a4-landscape"/>
          <p:cNvPicPr>
            <a:picLocks noChangeAspect="1" noChangeArrowheads="1"/>
          </p:cNvPicPr>
          <p:nvPr/>
        </p:nvPicPr>
        <p:blipFill rotWithShape="1">
          <a:blip r:embed="rId2" cstate="print">
            <a:extLst>
              <a:ext uri="{28A0092B-C50C-407E-A947-70E740481C1C}">
                <a14:useLocalDpi xmlns:a14="http://schemas.microsoft.com/office/drawing/2010/main" xmlns="" val="0"/>
              </a:ext>
            </a:extLst>
          </a:blip>
          <a:srcRect l="11283"/>
          <a:stretch/>
        </p:blipFill>
        <p:spPr bwMode="auto">
          <a:xfrm>
            <a:off x="469416" y="6302846"/>
            <a:ext cx="8205167" cy="209550"/>
          </a:xfrm>
          <a:prstGeom prst="rect">
            <a:avLst/>
          </a:prstGeom>
          <a:noFill/>
          <a:extLst>
            <a:ext uri="{909E8E84-426E-40DD-AFC4-6F175D3DCCD1}">
              <a14:hiddenFill xmlns:a14="http://schemas.microsoft.com/office/drawing/2010/main" xmlns="">
                <a:solidFill>
                  <a:srgbClr val="FFFFFF"/>
                </a:solidFill>
              </a14:hiddenFill>
            </a:ext>
          </a:extLst>
        </p:spPr>
      </p:pic>
      <p:sp>
        <p:nvSpPr>
          <p:cNvPr id="5" name="Rectangle 5"/>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dirty="0"/>
          </a:p>
        </p:txBody>
      </p:sp>
      <p:sp>
        <p:nvSpPr>
          <p:cNvPr id="6" name="Rectangle 6"/>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dirty="0"/>
          </a:p>
        </p:txBody>
      </p:sp>
      <p:sp>
        <p:nvSpPr>
          <p:cNvPr id="9" name="Title 1"/>
          <p:cNvSpPr>
            <a:spLocks noGrp="1"/>
          </p:cNvSpPr>
          <p:nvPr>
            <p:ph type="title"/>
          </p:nvPr>
        </p:nvSpPr>
        <p:spPr>
          <a:xfrm>
            <a:off x="2625092" y="646193"/>
            <a:ext cx="6059016" cy="739552"/>
          </a:xfrm>
        </p:spPr>
        <p:txBody>
          <a:bodyPr>
            <a:normAutofit/>
          </a:bodyPr>
          <a:lstStyle/>
          <a:p>
            <a:r>
              <a:rPr lang="en-GB" sz="3200" b="1" dirty="0" smtClean="0"/>
              <a:t>Pumping Tests</a:t>
            </a:r>
            <a:endParaRPr lang="en-GB" sz="3200" b="1" dirty="0"/>
          </a:p>
        </p:txBody>
      </p:sp>
    </p:spTree>
    <p:extLst>
      <p:ext uri="{BB962C8B-B14F-4D97-AF65-F5344CB8AC3E}">
        <p14:creationId xmlns:p14="http://schemas.microsoft.com/office/powerpoint/2010/main" xmlns="" val="338027741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pPr marL="0" indent="0">
              <a:buNone/>
            </a:pPr>
            <a:r>
              <a:rPr lang="en-GB" sz="2800" smtClean="0"/>
              <a:t>Dewatering and groundwater control forms a vital part of many mining projects. Most open pit and underground mines will extend below groundwater level. Poorly controlled groundwater can impact the safety and efficiency of mine operations</a:t>
            </a:r>
          </a:p>
          <a:p>
            <a:pPr marL="0" indent="0">
              <a:buNone/>
            </a:pPr>
            <a:endParaRPr lang="en-GB" sz="2800" smtClean="0"/>
          </a:p>
          <a:p>
            <a:pPr marL="0" indent="0">
              <a:buNone/>
            </a:pPr>
            <a:r>
              <a:rPr lang="en-GB" sz="2800" b="1" smtClean="0"/>
              <a:t>Mine dewatering </a:t>
            </a:r>
            <a:r>
              <a:rPr lang="en-GB" sz="2800" smtClean="0"/>
              <a:t>is the process of controlling and managing surface water and groundwater to allow mining in relatively dry conditions, to improve geotechnical stability and to improve the efficiency of mining methods</a:t>
            </a:r>
          </a:p>
          <a:p>
            <a:endParaRPr lang="en-GB" smtClean="0"/>
          </a:p>
          <a:p>
            <a:pPr marL="0" indent="0">
              <a:buNone/>
            </a:pPr>
            <a:endParaRPr lang="en-GB" dirty="0" smtClean="0"/>
          </a:p>
        </p:txBody>
      </p:sp>
      <p:pic>
        <p:nvPicPr>
          <p:cNvPr id="1027" name="Picture 3" descr="footer-line-a4-landscape"/>
          <p:cNvPicPr>
            <a:picLocks noChangeAspect="1" noChangeArrowheads="1"/>
          </p:cNvPicPr>
          <p:nvPr/>
        </p:nvPicPr>
        <p:blipFill rotWithShape="1">
          <a:blip r:embed="rId2" cstate="print">
            <a:extLst>
              <a:ext uri="{28A0092B-C50C-407E-A947-70E740481C1C}">
                <a14:useLocalDpi xmlns:a14="http://schemas.microsoft.com/office/drawing/2010/main" xmlns="" val="0"/>
              </a:ext>
            </a:extLst>
          </a:blip>
          <a:srcRect l="11283"/>
          <a:stretch/>
        </p:blipFill>
        <p:spPr bwMode="auto">
          <a:xfrm>
            <a:off x="469416" y="6302846"/>
            <a:ext cx="8205167" cy="209550"/>
          </a:xfrm>
          <a:prstGeom prst="rect">
            <a:avLst/>
          </a:prstGeom>
          <a:noFill/>
          <a:extLst>
            <a:ext uri="{909E8E84-426E-40DD-AFC4-6F175D3DCCD1}">
              <a14:hiddenFill xmlns:a14="http://schemas.microsoft.com/office/drawing/2010/main" xmlns="">
                <a:solidFill>
                  <a:srgbClr val="FFFFFF"/>
                </a:solidFill>
              </a14:hiddenFill>
            </a:ext>
          </a:extLst>
        </p:spPr>
      </p:pic>
      <p:sp>
        <p:nvSpPr>
          <p:cNvPr id="5" name="Rectangle 5"/>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dirty="0"/>
          </a:p>
        </p:txBody>
      </p:sp>
      <p:sp>
        <p:nvSpPr>
          <p:cNvPr id="6" name="Rectangle 6"/>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dirty="0"/>
          </a:p>
        </p:txBody>
      </p:sp>
      <p:sp>
        <p:nvSpPr>
          <p:cNvPr id="9" name="Title 1"/>
          <p:cNvSpPr>
            <a:spLocks noGrp="1"/>
          </p:cNvSpPr>
          <p:nvPr>
            <p:ph type="title"/>
          </p:nvPr>
        </p:nvSpPr>
        <p:spPr>
          <a:xfrm>
            <a:off x="2625092" y="646193"/>
            <a:ext cx="6059016" cy="739552"/>
          </a:xfrm>
        </p:spPr>
        <p:txBody>
          <a:bodyPr>
            <a:normAutofit/>
          </a:bodyPr>
          <a:lstStyle/>
          <a:p>
            <a:r>
              <a:rPr lang="en-GB" sz="3200" b="1" smtClean="0"/>
              <a:t>Definition of Mine Dewatering</a:t>
            </a:r>
            <a:endParaRPr lang="en-GB" sz="3200" b="1" dirty="0"/>
          </a:p>
        </p:txBody>
      </p:sp>
    </p:spTree>
    <p:extLst>
      <p:ext uri="{BB962C8B-B14F-4D97-AF65-F5344CB8AC3E}">
        <p14:creationId xmlns:p14="http://schemas.microsoft.com/office/powerpoint/2010/main" xmlns="" val="349834404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en-GB" dirty="0" smtClean="0"/>
              <a:t>There are two main approaches to groundwater control:</a:t>
            </a:r>
          </a:p>
          <a:p>
            <a:r>
              <a:rPr lang="en-GB" dirty="0" smtClean="0"/>
              <a:t>Groundwater control by exclusion – using physical cut-off walls to exclude groundwater from the excavation</a:t>
            </a:r>
          </a:p>
          <a:p>
            <a:r>
              <a:rPr lang="en-GB" dirty="0" smtClean="0"/>
              <a:t>Groundwater control by pumping – using in-pit pumping or wells to lower groundwater levels</a:t>
            </a:r>
            <a:endParaRPr lang="en-GB" dirty="0"/>
          </a:p>
        </p:txBody>
      </p:sp>
      <p:pic>
        <p:nvPicPr>
          <p:cNvPr id="1027" name="Picture 3" descr="footer-line-a4-landscape"/>
          <p:cNvPicPr>
            <a:picLocks noChangeAspect="1" noChangeArrowheads="1"/>
          </p:cNvPicPr>
          <p:nvPr/>
        </p:nvPicPr>
        <p:blipFill rotWithShape="1">
          <a:blip r:embed="rId2" cstate="print">
            <a:extLst>
              <a:ext uri="{28A0092B-C50C-407E-A947-70E740481C1C}">
                <a14:useLocalDpi xmlns:a14="http://schemas.microsoft.com/office/drawing/2010/main" xmlns="" val="0"/>
              </a:ext>
            </a:extLst>
          </a:blip>
          <a:srcRect l="11283"/>
          <a:stretch/>
        </p:blipFill>
        <p:spPr bwMode="auto">
          <a:xfrm>
            <a:off x="469416" y="6302846"/>
            <a:ext cx="8205167" cy="209550"/>
          </a:xfrm>
          <a:prstGeom prst="rect">
            <a:avLst/>
          </a:prstGeom>
          <a:noFill/>
          <a:extLst>
            <a:ext uri="{909E8E84-426E-40DD-AFC4-6F175D3DCCD1}">
              <a14:hiddenFill xmlns:a14="http://schemas.microsoft.com/office/drawing/2010/main" xmlns="">
                <a:solidFill>
                  <a:srgbClr val="FFFFFF"/>
                </a:solidFill>
              </a14:hiddenFill>
            </a:ext>
          </a:extLst>
        </p:spPr>
      </p:pic>
      <p:sp>
        <p:nvSpPr>
          <p:cNvPr id="5" name="Rectangle 5"/>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dirty="0"/>
          </a:p>
        </p:txBody>
      </p:sp>
      <p:sp>
        <p:nvSpPr>
          <p:cNvPr id="6" name="Rectangle 6"/>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dirty="0"/>
          </a:p>
        </p:txBody>
      </p:sp>
      <p:sp>
        <p:nvSpPr>
          <p:cNvPr id="9" name="Title 1"/>
          <p:cNvSpPr>
            <a:spLocks noGrp="1"/>
          </p:cNvSpPr>
          <p:nvPr>
            <p:ph type="title"/>
          </p:nvPr>
        </p:nvSpPr>
        <p:spPr>
          <a:xfrm>
            <a:off x="2625092" y="646193"/>
            <a:ext cx="6059016" cy="739552"/>
          </a:xfrm>
        </p:spPr>
        <p:txBody>
          <a:bodyPr>
            <a:normAutofit/>
          </a:bodyPr>
          <a:lstStyle/>
          <a:p>
            <a:r>
              <a:rPr lang="en-GB" sz="3200" b="1" dirty="0" smtClean="0"/>
              <a:t>Groundwater Control Techniques</a:t>
            </a:r>
            <a:endParaRPr lang="en-GB" sz="3200" b="1" dirty="0"/>
          </a:p>
        </p:txBody>
      </p:sp>
    </p:spTree>
    <p:extLst>
      <p:ext uri="{BB962C8B-B14F-4D97-AF65-F5344CB8AC3E}">
        <p14:creationId xmlns:p14="http://schemas.microsoft.com/office/powerpoint/2010/main" xmlns="" val="426580682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descr="footer-line-a4-landscape"/>
          <p:cNvPicPr>
            <a:picLocks noChangeAspect="1" noChangeArrowheads="1"/>
          </p:cNvPicPr>
          <p:nvPr/>
        </p:nvPicPr>
        <p:blipFill rotWithShape="1">
          <a:blip r:embed="rId2" cstate="print">
            <a:extLst>
              <a:ext uri="{28A0092B-C50C-407E-A947-70E740481C1C}">
                <a14:useLocalDpi xmlns:a14="http://schemas.microsoft.com/office/drawing/2010/main" xmlns="" val="0"/>
              </a:ext>
            </a:extLst>
          </a:blip>
          <a:srcRect l="11283"/>
          <a:stretch/>
        </p:blipFill>
        <p:spPr bwMode="auto">
          <a:xfrm>
            <a:off x="469416" y="6302846"/>
            <a:ext cx="8205167" cy="209550"/>
          </a:xfrm>
          <a:prstGeom prst="rect">
            <a:avLst/>
          </a:prstGeom>
          <a:noFill/>
          <a:extLst>
            <a:ext uri="{909E8E84-426E-40DD-AFC4-6F175D3DCCD1}">
              <a14:hiddenFill xmlns:a14="http://schemas.microsoft.com/office/drawing/2010/main" xmlns="">
                <a:solidFill>
                  <a:srgbClr val="FFFFFF"/>
                </a:solidFill>
              </a14:hiddenFill>
            </a:ext>
          </a:extLst>
        </p:spPr>
      </p:pic>
      <p:sp>
        <p:nvSpPr>
          <p:cNvPr id="5" name="Rectangle 5"/>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dirty="0"/>
          </a:p>
        </p:txBody>
      </p:sp>
      <p:sp>
        <p:nvSpPr>
          <p:cNvPr id="6" name="Rectangle 6"/>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dirty="0"/>
          </a:p>
        </p:txBody>
      </p:sp>
      <p:sp>
        <p:nvSpPr>
          <p:cNvPr id="9" name="Title 1"/>
          <p:cNvSpPr>
            <a:spLocks noGrp="1"/>
          </p:cNvSpPr>
          <p:nvPr>
            <p:ph type="title"/>
          </p:nvPr>
        </p:nvSpPr>
        <p:spPr>
          <a:xfrm>
            <a:off x="2625092" y="646193"/>
            <a:ext cx="6059016" cy="739552"/>
          </a:xfrm>
        </p:spPr>
        <p:txBody>
          <a:bodyPr>
            <a:normAutofit/>
          </a:bodyPr>
          <a:lstStyle/>
          <a:p>
            <a:r>
              <a:rPr lang="en-GB" sz="3200" b="1" dirty="0" smtClean="0"/>
              <a:t>Groundwater Control by Exclusion</a:t>
            </a:r>
            <a:endParaRPr lang="en-GB" sz="3200" b="1" dirty="0"/>
          </a:p>
        </p:txBody>
      </p:sp>
      <p:sp>
        <p:nvSpPr>
          <p:cNvPr id="3" name="Content Placeholder 2"/>
          <p:cNvSpPr>
            <a:spLocks noGrp="1"/>
          </p:cNvSpPr>
          <p:nvPr>
            <p:ph idx="1"/>
          </p:nvPr>
        </p:nvSpPr>
        <p:spPr/>
        <p:txBody>
          <a:bodyPr/>
          <a:lstStyle/>
          <a:p>
            <a:pPr lvl="0"/>
            <a:r>
              <a:rPr lang="en-US" sz="2400" dirty="0"/>
              <a:t>P</a:t>
            </a:r>
            <a:r>
              <a:rPr lang="en-US" sz="2400" dirty="0" smtClean="0"/>
              <a:t>hysical cut-off walls are installed around a site </a:t>
            </a:r>
            <a:r>
              <a:rPr lang="en-GB" sz="2400" dirty="0" smtClean="0"/>
              <a:t>to </a:t>
            </a:r>
            <a:r>
              <a:rPr lang="en-GB" sz="2400" dirty="0"/>
              <a:t>exclude groundwater from shallow alluvial or drift deposits, or to seal off preferential flow along permeable strata</a:t>
            </a:r>
          </a:p>
          <a:p>
            <a:pPr marL="0" indent="0">
              <a:buNone/>
            </a:pPr>
            <a:endParaRPr lang="en-US" sz="2400" dirty="0"/>
          </a:p>
          <a:p>
            <a:pPr>
              <a:buFontTx/>
              <a:buChar char="•"/>
            </a:pPr>
            <a:endParaRPr lang="en-US" dirty="0"/>
          </a:p>
        </p:txBody>
      </p:sp>
      <p:pic>
        <p:nvPicPr>
          <p:cNvPr id="7" name="Picture 6"/>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1625371" y="2846462"/>
            <a:ext cx="5754942" cy="3375261"/>
          </a:xfrm>
          <a:prstGeom prst="rect">
            <a:avLst/>
          </a:prstGeom>
        </p:spPr>
      </p:pic>
    </p:spTree>
    <p:extLst>
      <p:ext uri="{BB962C8B-B14F-4D97-AF65-F5344CB8AC3E}">
        <p14:creationId xmlns:p14="http://schemas.microsoft.com/office/powerpoint/2010/main" xmlns="" val="321746117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Autofit/>
          </a:bodyPr>
          <a:lstStyle/>
          <a:p>
            <a:pPr marL="0" lvl="2" indent="0">
              <a:lnSpc>
                <a:spcPct val="80000"/>
              </a:lnSpc>
              <a:buNone/>
              <a:defRPr/>
            </a:pPr>
            <a:r>
              <a:rPr lang="en-GB" dirty="0" smtClean="0"/>
              <a:t>A range of methods can be used to form cut-off walls</a:t>
            </a:r>
          </a:p>
          <a:p>
            <a:pPr marL="342900" lvl="2" indent="-342900">
              <a:lnSpc>
                <a:spcPct val="80000"/>
              </a:lnSpc>
              <a:spcBef>
                <a:spcPts val="1800"/>
              </a:spcBef>
              <a:defRPr/>
            </a:pPr>
            <a:r>
              <a:rPr lang="en-GB" dirty="0" smtClean="0"/>
              <a:t>Displacement </a:t>
            </a:r>
            <a:r>
              <a:rPr lang="en-GB" dirty="0"/>
              <a:t>barriers</a:t>
            </a:r>
          </a:p>
          <a:p>
            <a:pPr marL="800100" lvl="4" indent="-342900">
              <a:lnSpc>
                <a:spcPct val="80000"/>
              </a:lnSpc>
              <a:spcBef>
                <a:spcPts val="0"/>
              </a:spcBef>
              <a:buFont typeface="Arial" pitchFamily="34" charset="0"/>
              <a:buChar char="•"/>
              <a:defRPr/>
            </a:pPr>
            <a:r>
              <a:rPr lang="en-GB" dirty="0"/>
              <a:t>Steel sheet-piles</a:t>
            </a:r>
          </a:p>
          <a:p>
            <a:pPr marL="342900" lvl="2" indent="-342900">
              <a:lnSpc>
                <a:spcPct val="80000"/>
              </a:lnSpc>
              <a:spcBef>
                <a:spcPts val="1200"/>
              </a:spcBef>
              <a:defRPr/>
            </a:pPr>
            <a:r>
              <a:rPr lang="en-GB" dirty="0"/>
              <a:t>Excavated barriers</a:t>
            </a:r>
          </a:p>
          <a:p>
            <a:pPr marL="800100" lvl="4" indent="-342900">
              <a:lnSpc>
                <a:spcPct val="80000"/>
              </a:lnSpc>
              <a:spcBef>
                <a:spcPts val="0"/>
              </a:spcBef>
              <a:buFont typeface="Arial" pitchFamily="34" charset="0"/>
              <a:buChar char="•"/>
              <a:defRPr/>
            </a:pPr>
            <a:r>
              <a:rPr lang="en-GB" dirty="0"/>
              <a:t>Concrete diaphragm walls</a:t>
            </a:r>
          </a:p>
          <a:p>
            <a:pPr marL="800100" lvl="4" indent="-342900">
              <a:lnSpc>
                <a:spcPct val="80000"/>
              </a:lnSpc>
              <a:spcBef>
                <a:spcPts val="0"/>
              </a:spcBef>
              <a:buFont typeface="Arial" pitchFamily="34" charset="0"/>
              <a:buChar char="•"/>
              <a:defRPr/>
            </a:pPr>
            <a:r>
              <a:rPr lang="en-GB" dirty="0"/>
              <a:t>Bored pile walls (secant pile walls and contiguous pile walls)</a:t>
            </a:r>
          </a:p>
          <a:p>
            <a:pPr marL="800100" lvl="4" indent="-342900">
              <a:lnSpc>
                <a:spcPct val="80000"/>
              </a:lnSpc>
              <a:spcBef>
                <a:spcPts val="0"/>
              </a:spcBef>
              <a:buFont typeface="Arial" pitchFamily="34" charset="0"/>
              <a:buChar char="•"/>
              <a:defRPr/>
            </a:pPr>
            <a:r>
              <a:rPr lang="en-GB" dirty="0"/>
              <a:t>Bentonite slurry walls and trenches</a:t>
            </a:r>
          </a:p>
          <a:p>
            <a:pPr marL="342900" lvl="2" indent="-342900">
              <a:lnSpc>
                <a:spcPct val="80000"/>
              </a:lnSpc>
              <a:spcBef>
                <a:spcPts val="1200"/>
              </a:spcBef>
              <a:defRPr/>
            </a:pPr>
            <a:r>
              <a:rPr lang="en-GB" dirty="0"/>
              <a:t>Injected barriers</a:t>
            </a:r>
          </a:p>
          <a:p>
            <a:pPr marL="800100" lvl="4" indent="-342900">
              <a:lnSpc>
                <a:spcPct val="80000"/>
              </a:lnSpc>
              <a:spcBef>
                <a:spcPts val="0"/>
              </a:spcBef>
              <a:buFont typeface="Arial" pitchFamily="34" charset="0"/>
              <a:buChar char="•"/>
              <a:defRPr/>
            </a:pPr>
            <a:r>
              <a:rPr lang="en-GB" dirty="0"/>
              <a:t>Permeation grouting</a:t>
            </a:r>
          </a:p>
          <a:p>
            <a:pPr marL="800100" lvl="4" indent="-342900">
              <a:lnSpc>
                <a:spcPct val="80000"/>
              </a:lnSpc>
              <a:spcBef>
                <a:spcPts val="0"/>
              </a:spcBef>
              <a:buFont typeface="Arial" pitchFamily="34" charset="0"/>
              <a:buChar char="•"/>
              <a:defRPr/>
            </a:pPr>
            <a:r>
              <a:rPr lang="en-GB" dirty="0"/>
              <a:t>Rock grouting</a:t>
            </a:r>
          </a:p>
          <a:p>
            <a:pPr marL="800100" lvl="4" indent="-342900">
              <a:lnSpc>
                <a:spcPct val="80000"/>
              </a:lnSpc>
              <a:spcBef>
                <a:spcPts val="0"/>
              </a:spcBef>
              <a:buFont typeface="Arial" pitchFamily="34" charset="0"/>
              <a:buChar char="•"/>
              <a:defRPr/>
            </a:pPr>
            <a:r>
              <a:rPr lang="en-GB" dirty="0"/>
              <a:t>Jet grouting</a:t>
            </a:r>
          </a:p>
          <a:p>
            <a:pPr marL="342900" lvl="2" indent="-342900">
              <a:lnSpc>
                <a:spcPct val="80000"/>
              </a:lnSpc>
              <a:spcBef>
                <a:spcPts val="1200"/>
              </a:spcBef>
              <a:defRPr/>
            </a:pPr>
            <a:r>
              <a:rPr lang="en-GB" dirty="0"/>
              <a:t>Mix-in-place methods</a:t>
            </a:r>
          </a:p>
          <a:p>
            <a:pPr marL="342900" lvl="2" indent="-342900">
              <a:lnSpc>
                <a:spcPct val="80000"/>
              </a:lnSpc>
              <a:spcBef>
                <a:spcPts val="1200"/>
              </a:spcBef>
              <a:defRPr/>
            </a:pPr>
            <a:r>
              <a:rPr lang="en-GB" dirty="0"/>
              <a:t>Artificial ground freezing</a:t>
            </a:r>
          </a:p>
        </p:txBody>
      </p:sp>
      <p:pic>
        <p:nvPicPr>
          <p:cNvPr id="1027" name="Picture 3" descr="footer-line-a4-landscape"/>
          <p:cNvPicPr>
            <a:picLocks noChangeAspect="1" noChangeArrowheads="1"/>
          </p:cNvPicPr>
          <p:nvPr/>
        </p:nvPicPr>
        <p:blipFill rotWithShape="1">
          <a:blip r:embed="rId2" cstate="print">
            <a:extLst>
              <a:ext uri="{28A0092B-C50C-407E-A947-70E740481C1C}">
                <a14:useLocalDpi xmlns:a14="http://schemas.microsoft.com/office/drawing/2010/main" xmlns="" val="0"/>
              </a:ext>
            </a:extLst>
          </a:blip>
          <a:srcRect l="11283"/>
          <a:stretch/>
        </p:blipFill>
        <p:spPr bwMode="auto">
          <a:xfrm>
            <a:off x="469416" y="6302846"/>
            <a:ext cx="8205167" cy="209550"/>
          </a:xfrm>
          <a:prstGeom prst="rect">
            <a:avLst/>
          </a:prstGeom>
          <a:noFill/>
          <a:extLst>
            <a:ext uri="{909E8E84-426E-40DD-AFC4-6F175D3DCCD1}">
              <a14:hiddenFill xmlns:a14="http://schemas.microsoft.com/office/drawing/2010/main" xmlns="">
                <a:solidFill>
                  <a:srgbClr val="FFFFFF"/>
                </a:solidFill>
              </a14:hiddenFill>
            </a:ext>
          </a:extLst>
        </p:spPr>
      </p:pic>
      <p:sp>
        <p:nvSpPr>
          <p:cNvPr id="5" name="Rectangle 5"/>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dirty="0"/>
          </a:p>
        </p:txBody>
      </p:sp>
      <p:sp>
        <p:nvSpPr>
          <p:cNvPr id="6" name="Rectangle 6"/>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dirty="0"/>
          </a:p>
        </p:txBody>
      </p:sp>
      <p:sp>
        <p:nvSpPr>
          <p:cNvPr id="9" name="Title 1"/>
          <p:cNvSpPr>
            <a:spLocks noGrp="1"/>
          </p:cNvSpPr>
          <p:nvPr>
            <p:ph type="title"/>
          </p:nvPr>
        </p:nvSpPr>
        <p:spPr>
          <a:xfrm>
            <a:off x="2625092" y="646193"/>
            <a:ext cx="6059016" cy="739552"/>
          </a:xfrm>
        </p:spPr>
        <p:txBody>
          <a:bodyPr>
            <a:normAutofit/>
          </a:bodyPr>
          <a:lstStyle/>
          <a:p>
            <a:r>
              <a:rPr lang="en-GB" sz="3200" b="1" dirty="0" smtClean="0"/>
              <a:t>Groundwater Exclusion Techniques</a:t>
            </a:r>
            <a:endParaRPr lang="en-GB" sz="3200" b="1" dirty="0"/>
          </a:p>
        </p:txBody>
      </p:sp>
    </p:spTree>
    <p:extLst>
      <p:ext uri="{BB962C8B-B14F-4D97-AF65-F5344CB8AC3E}">
        <p14:creationId xmlns:p14="http://schemas.microsoft.com/office/powerpoint/2010/main" xmlns="" val="5774068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descr="footer-line-a4-landscape"/>
          <p:cNvPicPr>
            <a:picLocks noChangeAspect="1" noChangeArrowheads="1"/>
          </p:cNvPicPr>
          <p:nvPr/>
        </p:nvPicPr>
        <p:blipFill rotWithShape="1">
          <a:blip r:embed="rId2" cstate="print">
            <a:extLst>
              <a:ext uri="{28A0092B-C50C-407E-A947-70E740481C1C}">
                <a14:useLocalDpi xmlns:a14="http://schemas.microsoft.com/office/drawing/2010/main" xmlns="" val="0"/>
              </a:ext>
            </a:extLst>
          </a:blip>
          <a:srcRect l="11283"/>
          <a:stretch/>
        </p:blipFill>
        <p:spPr bwMode="auto">
          <a:xfrm>
            <a:off x="469416" y="6302846"/>
            <a:ext cx="8205167" cy="209550"/>
          </a:xfrm>
          <a:prstGeom prst="rect">
            <a:avLst/>
          </a:prstGeom>
          <a:noFill/>
          <a:extLst>
            <a:ext uri="{909E8E84-426E-40DD-AFC4-6F175D3DCCD1}">
              <a14:hiddenFill xmlns:a14="http://schemas.microsoft.com/office/drawing/2010/main" xmlns="">
                <a:solidFill>
                  <a:srgbClr val="FFFFFF"/>
                </a:solidFill>
              </a14:hiddenFill>
            </a:ext>
          </a:extLst>
        </p:spPr>
      </p:pic>
      <p:sp>
        <p:nvSpPr>
          <p:cNvPr id="5" name="Rectangle 5"/>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dirty="0"/>
          </a:p>
        </p:txBody>
      </p:sp>
      <p:sp>
        <p:nvSpPr>
          <p:cNvPr id="6" name="Rectangle 6"/>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dirty="0"/>
          </a:p>
        </p:txBody>
      </p:sp>
      <p:sp>
        <p:nvSpPr>
          <p:cNvPr id="9" name="Title 1"/>
          <p:cNvSpPr>
            <a:spLocks noGrp="1"/>
          </p:cNvSpPr>
          <p:nvPr>
            <p:ph type="title"/>
          </p:nvPr>
        </p:nvSpPr>
        <p:spPr>
          <a:xfrm>
            <a:off x="2625092" y="646193"/>
            <a:ext cx="6059016" cy="739552"/>
          </a:xfrm>
        </p:spPr>
        <p:txBody>
          <a:bodyPr>
            <a:normAutofit/>
          </a:bodyPr>
          <a:lstStyle/>
          <a:p>
            <a:r>
              <a:rPr lang="en-GB" sz="3200" b="1" dirty="0" smtClean="0"/>
              <a:t>Groundwater Control by Pumping</a:t>
            </a:r>
            <a:endParaRPr lang="en-GB" sz="3200" b="1" dirty="0"/>
          </a:p>
        </p:txBody>
      </p:sp>
      <p:sp>
        <p:nvSpPr>
          <p:cNvPr id="3" name="Content Placeholder 2"/>
          <p:cNvSpPr>
            <a:spLocks noGrp="1"/>
          </p:cNvSpPr>
          <p:nvPr>
            <p:ph idx="1"/>
          </p:nvPr>
        </p:nvSpPr>
        <p:spPr/>
        <p:txBody>
          <a:bodyPr/>
          <a:lstStyle/>
          <a:p>
            <a:pPr marL="0" indent="0">
              <a:buNone/>
            </a:pPr>
            <a:r>
              <a:rPr lang="en-US" sz="2400" dirty="0" smtClean="0"/>
              <a:t>Pumping from inside the pit, or from wells around the pit, is used to lower groundwater levels</a:t>
            </a:r>
            <a:endParaRPr lang="en-US" dirty="0"/>
          </a:p>
        </p:txBody>
      </p:sp>
      <p:pic>
        <p:nvPicPr>
          <p:cNvPr id="10" name="Content Placeholder 1"/>
          <p:cNvPicPr>
            <a:picLocks noChangeAspect="1"/>
          </p:cNvPicPr>
          <p:nvPr/>
        </p:nvPicPr>
        <p:blipFill rotWithShape="1">
          <a:blip r:embed="rId3" cstate="print">
            <a:extLst>
              <a:ext uri="{28A0092B-C50C-407E-A947-70E740481C1C}">
                <a14:useLocalDpi xmlns:a14="http://schemas.microsoft.com/office/drawing/2010/main" xmlns="" val="0"/>
              </a:ext>
            </a:extLst>
          </a:blip>
          <a:srcRect l="4152" t="6253" r="2638" b="11730"/>
          <a:stretch/>
        </p:blipFill>
        <p:spPr>
          <a:xfrm>
            <a:off x="947057" y="2530366"/>
            <a:ext cx="7009319" cy="3530542"/>
          </a:xfrm>
          <a:prstGeom prst="rect">
            <a:avLst/>
          </a:prstGeom>
        </p:spPr>
      </p:pic>
    </p:spTree>
    <p:extLst>
      <p:ext uri="{BB962C8B-B14F-4D97-AF65-F5344CB8AC3E}">
        <p14:creationId xmlns:p14="http://schemas.microsoft.com/office/powerpoint/2010/main" xmlns="" val="6883309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GB" sz="3000" dirty="0"/>
              <a:t>Mine sites that implement a planned dewatering programme will typically see benefits of mine dewatering, </a:t>
            </a:r>
            <a:r>
              <a:rPr lang="en-GB" sz="3000" dirty="0" smtClean="0"/>
              <a:t>including:</a:t>
            </a:r>
            <a:endParaRPr lang="en-GB" sz="3000" dirty="0"/>
          </a:p>
          <a:p>
            <a:pPr lvl="1"/>
            <a:r>
              <a:rPr lang="en-GB" sz="2600" dirty="0"/>
              <a:t>More efficient working conditions: better trafficking and diggability, reduced downtime due to pit flooding</a:t>
            </a:r>
          </a:p>
          <a:p>
            <a:pPr lvl="1"/>
            <a:r>
              <a:rPr lang="en-GB" sz="2600" dirty="0"/>
              <a:t>Reduced blasting costs: lowering groundwater levels in advance of working will provide dry blast holes, reducing the need for more costly emulsion explosives</a:t>
            </a:r>
          </a:p>
          <a:p>
            <a:endParaRPr lang="en-GB" dirty="0" smtClean="0"/>
          </a:p>
        </p:txBody>
      </p:sp>
      <p:pic>
        <p:nvPicPr>
          <p:cNvPr id="1027" name="Picture 3" descr="footer-line-a4-landscape"/>
          <p:cNvPicPr>
            <a:picLocks noChangeAspect="1" noChangeArrowheads="1"/>
          </p:cNvPicPr>
          <p:nvPr/>
        </p:nvPicPr>
        <p:blipFill rotWithShape="1">
          <a:blip r:embed="rId2" cstate="print">
            <a:extLst>
              <a:ext uri="{28A0092B-C50C-407E-A947-70E740481C1C}">
                <a14:useLocalDpi xmlns:a14="http://schemas.microsoft.com/office/drawing/2010/main" xmlns="" val="0"/>
              </a:ext>
            </a:extLst>
          </a:blip>
          <a:srcRect l="11283"/>
          <a:stretch/>
        </p:blipFill>
        <p:spPr bwMode="auto">
          <a:xfrm>
            <a:off x="469416" y="6302846"/>
            <a:ext cx="8205167" cy="209550"/>
          </a:xfrm>
          <a:prstGeom prst="rect">
            <a:avLst/>
          </a:prstGeom>
          <a:noFill/>
          <a:extLst>
            <a:ext uri="{909E8E84-426E-40DD-AFC4-6F175D3DCCD1}">
              <a14:hiddenFill xmlns:a14="http://schemas.microsoft.com/office/drawing/2010/main" xmlns="">
                <a:solidFill>
                  <a:srgbClr val="FFFFFF"/>
                </a:solidFill>
              </a14:hiddenFill>
            </a:ext>
          </a:extLst>
        </p:spPr>
      </p:pic>
      <p:sp>
        <p:nvSpPr>
          <p:cNvPr id="5" name="Rectangle 5"/>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dirty="0"/>
          </a:p>
        </p:txBody>
      </p:sp>
      <p:sp>
        <p:nvSpPr>
          <p:cNvPr id="6" name="Rectangle 6"/>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dirty="0"/>
          </a:p>
        </p:txBody>
      </p:sp>
      <p:sp>
        <p:nvSpPr>
          <p:cNvPr id="9" name="Title 1"/>
          <p:cNvSpPr>
            <a:spLocks noGrp="1"/>
          </p:cNvSpPr>
          <p:nvPr>
            <p:ph type="title"/>
          </p:nvPr>
        </p:nvSpPr>
        <p:spPr>
          <a:xfrm>
            <a:off x="2625092" y="646193"/>
            <a:ext cx="6059016" cy="739552"/>
          </a:xfrm>
        </p:spPr>
        <p:txBody>
          <a:bodyPr>
            <a:normAutofit/>
          </a:bodyPr>
          <a:lstStyle/>
          <a:p>
            <a:r>
              <a:rPr lang="en-GB" sz="3200" b="1" dirty="0" smtClean="0"/>
              <a:t>Benefits of Mine Dewatering</a:t>
            </a:r>
            <a:endParaRPr lang="en-GB" sz="3200" b="1" dirty="0"/>
          </a:p>
        </p:txBody>
      </p:sp>
    </p:spTree>
    <p:extLst>
      <p:ext uri="{BB962C8B-B14F-4D97-AF65-F5344CB8AC3E}">
        <p14:creationId xmlns:p14="http://schemas.microsoft.com/office/powerpoint/2010/main" xmlns="" val="114117807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r>
              <a:rPr lang="en-GB" dirty="0"/>
              <a:t>Mine sites that implement a planned dewatering programme will typically see benefits of mine dewatering, </a:t>
            </a:r>
            <a:r>
              <a:rPr lang="en-GB" dirty="0" smtClean="0"/>
              <a:t>including:</a:t>
            </a:r>
            <a:endParaRPr lang="en-GB" dirty="0"/>
          </a:p>
          <a:p>
            <a:pPr lvl="1"/>
            <a:r>
              <a:rPr lang="en-GB" dirty="0" smtClean="0"/>
              <a:t>Lower </a:t>
            </a:r>
            <a:r>
              <a:rPr lang="en-GB" dirty="0"/>
              <a:t>haulage costs: Dry ore and waste rock weigh less than wet material, so dewatering of rock provides a haulage cost saving</a:t>
            </a:r>
          </a:p>
          <a:p>
            <a:pPr lvl="1"/>
            <a:r>
              <a:rPr lang="en-GB" dirty="0"/>
              <a:t>Improved slope stability and safety: lowering of groundwater levels and reduction in pore water pressures can allow steeper slope angles to be used, while maintaining or increasing </a:t>
            </a:r>
            <a:r>
              <a:rPr lang="en-GB" dirty="0" smtClean="0"/>
              <a:t>geotechnical factors </a:t>
            </a:r>
            <a:r>
              <a:rPr lang="en-GB" dirty="0"/>
              <a:t>of safety</a:t>
            </a:r>
          </a:p>
          <a:p>
            <a:endParaRPr lang="en-GB" dirty="0" smtClean="0"/>
          </a:p>
        </p:txBody>
      </p:sp>
      <p:pic>
        <p:nvPicPr>
          <p:cNvPr id="1027" name="Picture 3" descr="footer-line-a4-landscape"/>
          <p:cNvPicPr>
            <a:picLocks noChangeAspect="1" noChangeArrowheads="1"/>
          </p:cNvPicPr>
          <p:nvPr/>
        </p:nvPicPr>
        <p:blipFill rotWithShape="1">
          <a:blip r:embed="rId2" cstate="print">
            <a:extLst>
              <a:ext uri="{28A0092B-C50C-407E-A947-70E740481C1C}">
                <a14:useLocalDpi xmlns:a14="http://schemas.microsoft.com/office/drawing/2010/main" xmlns="" val="0"/>
              </a:ext>
            </a:extLst>
          </a:blip>
          <a:srcRect l="11283"/>
          <a:stretch/>
        </p:blipFill>
        <p:spPr bwMode="auto">
          <a:xfrm>
            <a:off x="469416" y="6302846"/>
            <a:ext cx="8205167" cy="209550"/>
          </a:xfrm>
          <a:prstGeom prst="rect">
            <a:avLst/>
          </a:prstGeom>
          <a:noFill/>
          <a:extLst>
            <a:ext uri="{909E8E84-426E-40DD-AFC4-6F175D3DCCD1}">
              <a14:hiddenFill xmlns:a14="http://schemas.microsoft.com/office/drawing/2010/main" xmlns="">
                <a:solidFill>
                  <a:srgbClr val="FFFFFF"/>
                </a:solidFill>
              </a14:hiddenFill>
            </a:ext>
          </a:extLst>
        </p:spPr>
      </p:pic>
      <p:sp>
        <p:nvSpPr>
          <p:cNvPr id="5" name="Rectangle 5"/>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dirty="0"/>
          </a:p>
        </p:txBody>
      </p:sp>
      <p:sp>
        <p:nvSpPr>
          <p:cNvPr id="6" name="Rectangle 6"/>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dirty="0"/>
          </a:p>
        </p:txBody>
      </p:sp>
      <p:sp>
        <p:nvSpPr>
          <p:cNvPr id="9" name="Title 1"/>
          <p:cNvSpPr>
            <a:spLocks noGrp="1"/>
          </p:cNvSpPr>
          <p:nvPr>
            <p:ph type="title"/>
          </p:nvPr>
        </p:nvSpPr>
        <p:spPr>
          <a:xfrm>
            <a:off x="2625092" y="646193"/>
            <a:ext cx="6059016" cy="739552"/>
          </a:xfrm>
        </p:spPr>
        <p:txBody>
          <a:bodyPr>
            <a:normAutofit/>
          </a:bodyPr>
          <a:lstStyle/>
          <a:p>
            <a:r>
              <a:rPr lang="en-GB" sz="3200" b="1" dirty="0" smtClean="0"/>
              <a:t>Benefits of Mine Dewatering</a:t>
            </a:r>
            <a:endParaRPr lang="en-GB" sz="3200" b="1" dirty="0"/>
          </a:p>
        </p:txBody>
      </p:sp>
    </p:spTree>
    <p:extLst>
      <p:ext uri="{BB962C8B-B14F-4D97-AF65-F5344CB8AC3E}">
        <p14:creationId xmlns:p14="http://schemas.microsoft.com/office/powerpoint/2010/main" xmlns="" val="282911579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376</TotalTime>
  <Words>1453</Words>
  <Application>Microsoft Office PowerPoint</Application>
  <PresentationFormat>On-screen Show (4:3)</PresentationFormat>
  <Paragraphs>123</Paragraphs>
  <Slides>23</Slides>
  <Notes>0</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Office Theme</vt:lpstr>
      <vt:lpstr>Mine Dewatering</vt:lpstr>
      <vt:lpstr>Synopsis</vt:lpstr>
      <vt:lpstr>Definition of Mine Dewatering</vt:lpstr>
      <vt:lpstr>Groundwater Control Techniques</vt:lpstr>
      <vt:lpstr>Groundwater Control by Exclusion</vt:lpstr>
      <vt:lpstr>Groundwater Exclusion Techniques</vt:lpstr>
      <vt:lpstr>Groundwater Control by Pumping</vt:lpstr>
      <vt:lpstr>Benefits of Mine Dewatering</vt:lpstr>
      <vt:lpstr>Benefits of Mine Dewatering</vt:lpstr>
      <vt:lpstr>Open Pit Surface Water Control</vt:lpstr>
      <vt:lpstr>Open Pit Surface Water Control</vt:lpstr>
      <vt:lpstr>Open Pit Groundwater Control</vt:lpstr>
      <vt:lpstr>Open Pit Groundwater Control</vt:lpstr>
      <vt:lpstr>In-Pit Pumping</vt:lpstr>
      <vt:lpstr>Perimeter Dewatering Wells</vt:lpstr>
      <vt:lpstr>Pit Slope Depressurisation Drains</vt:lpstr>
      <vt:lpstr>Underground Mine Dewatering Techniques</vt:lpstr>
      <vt:lpstr>Underground Mine Dewatering Techniques</vt:lpstr>
      <vt:lpstr>Underground Mine Dewatering Techniques</vt:lpstr>
      <vt:lpstr>Groundwater Investigation Techniques</vt:lpstr>
      <vt:lpstr>Groundwater Investigation Techniques</vt:lpstr>
      <vt:lpstr>Pumping Tests</vt:lpstr>
      <vt:lpstr>Pumping Tests</vt:lpstr>
    </vt:vector>
  </TitlesOfParts>
  <Company>Golder Associates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Preene, Martin</dc:creator>
  <cp:lastModifiedBy>Reviewer</cp:lastModifiedBy>
  <cp:revision>64</cp:revision>
  <dcterms:created xsi:type="dcterms:W3CDTF">2013-06-24T09:36:22Z</dcterms:created>
  <dcterms:modified xsi:type="dcterms:W3CDTF">2014-05-26T04:37:46Z</dcterms:modified>
</cp:coreProperties>
</file>