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4660"/>
  </p:normalViewPr>
  <p:slideViewPr>
    <p:cSldViewPr snapToGrid="0">
      <p:cViewPr varScale="1">
        <p:scale>
          <a:sx n="100" d="100"/>
          <a:sy n="100" d="100"/>
        </p:scale>
        <p:origin x="78"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9CF2B-AAFD-53DF-3A6B-9F16120C78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727DA04-3DC9-DAD7-2504-EF97BE48D8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84DB434-87AB-D362-9E15-FC503A24B959}"/>
              </a:ext>
            </a:extLst>
          </p:cNvPr>
          <p:cNvSpPr>
            <a:spLocks noGrp="1"/>
          </p:cNvSpPr>
          <p:nvPr>
            <p:ph type="dt" sz="half" idx="10"/>
          </p:nvPr>
        </p:nvSpPr>
        <p:spPr/>
        <p:txBody>
          <a:bodyPr/>
          <a:lstStyle/>
          <a:p>
            <a:fld id="{22DDAA52-570B-4645-B4AF-0C462BE60BF3}" type="datetimeFigureOut">
              <a:rPr lang="en-US" smtClean="0"/>
              <a:t>09-Apr-23</a:t>
            </a:fld>
            <a:endParaRPr lang="en-US"/>
          </a:p>
        </p:txBody>
      </p:sp>
      <p:sp>
        <p:nvSpPr>
          <p:cNvPr id="5" name="Footer Placeholder 4">
            <a:extLst>
              <a:ext uri="{FF2B5EF4-FFF2-40B4-BE49-F238E27FC236}">
                <a16:creationId xmlns:a16="http://schemas.microsoft.com/office/drawing/2014/main" id="{1EBB0961-C3DE-F788-1A06-62652884AC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A1DCD8-BF31-3BC7-462B-14D1079F9525}"/>
              </a:ext>
            </a:extLst>
          </p:cNvPr>
          <p:cNvSpPr>
            <a:spLocks noGrp="1"/>
          </p:cNvSpPr>
          <p:nvPr>
            <p:ph type="sldNum" sz="quarter" idx="12"/>
          </p:nvPr>
        </p:nvSpPr>
        <p:spPr/>
        <p:txBody>
          <a:bodyPr/>
          <a:lstStyle/>
          <a:p>
            <a:fld id="{8F5D2198-BC17-4FAB-A91E-CC160A72B0A6}" type="slidenum">
              <a:rPr lang="en-US" smtClean="0"/>
              <a:t>‹#›</a:t>
            </a:fld>
            <a:endParaRPr lang="en-US"/>
          </a:p>
        </p:txBody>
      </p:sp>
    </p:spTree>
    <p:extLst>
      <p:ext uri="{BB962C8B-B14F-4D97-AF65-F5344CB8AC3E}">
        <p14:creationId xmlns:p14="http://schemas.microsoft.com/office/powerpoint/2010/main" val="2316295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2A659-48E8-90B5-149D-88629FFFD6D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00ECE4D-2EE7-740A-4938-A90FAD8242F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24FC09-7558-891F-84C0-121257A4E86B}"/>
              </a:ext>
            </a:extLst>
          </p:cNvPr>
          <p:cNvSpPr>
            <a:spLocks noGrp="1"/>
          </p:cNvSpPr>
          <p:nvPr>
            <p:ph type="dt" sz="half" idx="10"/>
          </p:nvPr>
        </p:nvSpPr>
        <p:spPr/>
        <p:txBody>
          <a:bodyPr/>
          <a:lstStyle/>
          <a:p>
            <a:fld id="{22DDAA52-570B-4645-B4AF-0C462BE60BF3}" type="datetimeFigureOut">
              <a:rPr lang="en-US" smtClean="0"/>
              <a:t>09-Apr-23</a:t>
            </a:fld>
            <a:endParaRPr lang="en-US"/>
          </a:p>
        </p:txBody>
      </p:sp>
      <p:sp>
        <p:nvSpPr>
          <p:cNvPr id="5" name="Footer Placeholder 4">
            <a:extLst>
              <a:ext uri="{FF2B5EF4-FFF2-40B4-BE49-F238E27FC236}">
                <a16:creationId xmlns:a16="http://schemas.microsoft.com/office/drawing/2014/main" id="{F6E43296-499D-76E6-CB0A-26E4D14609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5984CE-AFBA-D67C-B0E4-90A7EBA28E7F}"/>
              </a:ext>
            </a:extLst>
          </p:cNvPr>
          <p:cNvSpPr>
            <a:spLocks noGrp="1"/>
          </p:cNvSpPr>
          <p:nvPr>
            <p:ph type="sldNum" sz="quarter" idx="12"/>
          </p:nvPr>
        </p:nvSpPr>
        <p:spPr/>
        <p:txBody>
          <a:bodyPr/>
          <a:lstStyle/>
          <a:p>
            <a:fld id="{8F5D2198-BC17-4FAB-A91E-CC160A72B0A6}" type="slidenum">
              <a:rPr lang="en-US" smtClean="0"/>
              <a:t>‹#›</a:t>
            </a:fld>
            <a:endParaRPr lang="en-US"/>
          </a:p>
        </p:txBody>
      </p:sp>
    </p:spTree>
    <p:extLst>
      <p:ext uri="{BB962C8B-B14F-4D97-AF65-F5344CB8AC3E}">
        <p14:creationId xmlns:p14="http://schemas.microsoft.com/office/powerpoint/2010/main" val="1181900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2C1063-90F2-13C8-89F2-F083CFB6B25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8ECCD36-12A6-10A4-0CA6-050B896CA5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106921-6360-EF0C-BEAE-A36DBF75A5B2}"/>
              </a:ext>
            </a:extLst>
          </p:cNvPr>
          <p:cNvSpPr>
            <a:spLocks noGrp="1"/>
          </p:cNvSpPr>
          <p:nvPr>
            <p:ph type="dt" sz="half" idx="10"/>
          </p:nvPr>
        </p:nvSpPr>
        <p:spPr/>
        <p:txBody>
          <a:bodyPr/>
          <a:lstStyle/>
          <a:p>
            <a:fld id="{22DDAA52-570B-4645-B4AF-0C462BE60BF3}" type="datetimeFigureOut">
              <a:rPr lang="en-US" smtClean="0"/>
              <a:t>09-Apr-23</a:t>
            </a:fld>
            <a:endParaRPr lang="en-US"/>
          </a:p>
        </p:txBody>
      </p:sp>
      <p:sp>
        <p:nvSpPr>
          <p:cNvPr id="5" name="Footer Placeholder 4">
            <a:extLst>
              <a:ext uri="{FF2B5EF4-FFF2-40B4-BE49-F238E27FC236}">
                <a16:creationId xmlns:a16="http://schemas.microsoft.com/office/drawing/2014/main" id="{D79851A3-C7FE-5426-46A7-C70C2088D4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8E6079-8481-50C2-B77D-CDC886D0BC6A}"/>
              </a:ext>
            </a:extLst>
          </p:cNvPr>
          <p:cNvSpPr>
            <a:spLocks noGrp="1"/>
          </p:cNvSpPr>
          <p:nvPr>
            <p:ph type="sldNum" sz="quarter" idx="12"/>
          </p:nvPr>
        </p:nvSpPr>
        <p:spPr/>
        <p:txBody>
          <a:bodyPr/>
          <a:lstStyle/>
          <a:p>
            <a:fld id="{8F5D2198-BC17-4FAB-A91E-CC160A72B0A6}" type="slidenum">
              <a:rPr lang="en-US" smtClean="0"/>
              <a:t>‹#›</a:t>
            </a:fld>
            <a:endParaRPr lang="en-US"/>
          </a:p>
        </p:txBody>
      </p:sp>
    </p:spTree>
    <p:extLst>
      <p:ext uri="{BB962C8B-B14F-4D97-AF65-F5344CB8AC3E}">
        <p14:creationId xmlns:p14="http://schemas.microsoft.com/office/powerpoint/2010/main" val="1645900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19B46-0586-4471-5FC6-1E24680D9F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9F3A13-87F8-9DCB-7821-F450CC1684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2E3FBB-77A4-5438-D88D-BD850BE3C2BD}"/>
              </a:ext>
            </a:extLst>
          </p:cNvPr>
          <p:cNvSpPr>
            <a:spLocks noGrp="1"/>
          </p:cNvSpPr>
          <p:nvPr>
            <p:ph type="dt" sz="half" idx="10"/>
          </p:nvPr>
        </p:nvSpPr>
        <p:spPr/>
        <p:txBody>
          <a:bodyPr/>
          <a:lstStyle/>
          <a:p>
            <a:fld id="{22DDAA52-570B-4645-B4AF-0C462BE60BF3}" type="datetimeFigureOut">
              <a:rPr lang="en-US" smtClean="0"/>
              <a:t>09-Apr-23</a:t>
            </a:fld>
            <a:endParaRPr lang="en-US"/>
          </a:p>
        </p:txBody>
      </p:sp>
      <p:sp>
        <p:nvSpPr>
          <p:cNvPr id="5" name="Footer Placeholder 4">
            <a:extLst>
              <a:ext uri="{FF2B5EF4-FFF2-40B4-BE49-F238E27FC236}">
                <a16:creationId xmlns:a16="http://schemas.microsoft.com/office/drawing/2014/main" id="{F05780D1-643F-B458-A132-49A37D8220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927924-A9CF-4C98-B221-11C204A4D552}"/>
              </a:ext>
            </a:extLst>
          </p:cNvPr>
          <p:cNvSpPr>
            <a:spLocks noGrp="1"/>
          </p:cNvSpPr>
          <p:nvPr>
            <p:ph type="sldNum" sz="quarter" idx="12"/>
          </p:nvPr>
        </p:nvSpPr>
        <p:spPr/>
        <p:txBody>
          <a:bodyPr/>
          <a:lstStyle/>
          <a:p>
            <a:fld id="{8F5D2198-BC17-4FAB-A91E-CC160A72B0A6}" type="slidenum">
              <a:rPr lang="en-US" smtClean="0"/>
              <a:t>‹#›</a:t>
            </a:fld>
            <a:endParaRPr lang="en-US"/>
          </a:p>
        </p:txBody>
      </p:sp>
    </p:spTree>
    <p:extLst>
      <p:ext uri="{BB962C8B-B14F-4D97-AF65-F5344CB8AC3E}">
        <p14:creationId xmlns:p14="http://schemas.microsoft.com/office/powerpoint/2010/main" val="4095453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02D7D-F417-0D6F-CE3E-AE376F76C0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CAE06D8-DE10-99D0-6CFC-771EFD4D37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2A29290-BAAC-0082-C08D-DB69E72C6CF3}"/>
              </a:ext>
            </a:extLst>
          </p:cNvPr>
          <p:cNvSpPr>
            <a:spLocks noGrp="1"/>
          </p:cNvSpPr>
          <p:nvPr>
            <p:ph type="dt" sz="half" idx="10"/>
          </p:nvPr>
        </p:nvSpPr>
        <p:spPr/>
        <p:txBody>
          <a:bodyPr/>
          <a:lstStyle/>
          <a:p>
            <a:fld id="{22DDAA52-570B-4645-B4AF-0C462BE60BF3}" type="datetimeFigureOut">
              <a:rPr lang="en-US" smtClean="0"/>
              <a:t>09-Apr-23</a:t>
            </a:fld>
            <a:endParaRPr lang="en-US"/>
          </a:p>
        </p:txBody>
      </p:sp>
      <p:sp>
        <p:nvSpPr>
          <p:cNvPr id="5" name="Footer Placeholder 4">
            <a:extLst>
              <a:ext uri="{FF2B5EF4-FFF2-40B4-BE49-F238E27FC236}">
                <a16:creationId xmlns:a16="http://schemas.microsoft.com/office/drawing/2014/main" id="{3F19CB01-FEDB-22A3-8CA0-189480489F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2A76BB-7BBD-F4B4-90CB-E61B131B2AD9}"/>
              </a:ext>
            </a:extLst>
          </p:cNvPr>
          <p:cNvSpPr>
            <a:spLocks noGrp="1"/>
          </p:cNvSpPr>
          <p:nvPr>
            <p:ph type="sldNum" sz="quarter" idx="12"/>
          </p:nvPr>
        </p:nvSpPr>
        <p:spPr/>
        <p:txBody>
          <a:bodyPr/>
          <a:lstStyle/>
          <a:p>
            <a:fld id="{8F5D2198-BC17-4FAB-A91E-CC160A72B0A6}" type="slidenum">
              <a:rPr lang="en-US" smtClean="0"/>
              <a:t>‹#›</a:t>
            </a:fld>
            <a:endParaRPr lang="en-US"/>
          </a:p>
        </p:txBody>
      </p:sp>
    </p:spTree>
    <p:extLst>
      <p:ext uri="{BB962C8B-B14F-4D97-AF65-F5344CB8AC3E}">
        <p14:creationId xmlns:p14="http://schemas.microsoft.com/office/powerpoint/2010/main" val="3279279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FC38D-489F-D1AB-93B3-EE12030394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055044-2069-6EB3-4545-98EB7758BF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D981E7-7BC7-92FC-30B2-4F96F315CD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91711B-7B80-E90B-F6CF-3EB4A2B2FB85}"/>
              </a:ext>
            </a:extLst>
          </p:cNvPr>
          <p:cNvSpPr>
            <a:spLocks noGrp="1"/>
          </p:cNvSpPr>
          <p:nvPr>
            <p:ph type="dt" sz="half" idx="10"/>
          </p:nvPr>
        </p:nvSpPr>
        <p:spPr/>
        <p:txBody>
          <a:bodyPr/>
          <a:lstStyle/>
          <a:p>
            <a:fld id="{22DDAA52-570B-4645-B4AF-0C462BE60BF3}" type="datetimeFigureOut">
              <a:rPr lang="en-US" smtClean="0"/>
              <a:t>09-Apr-23</a:t>
            </a:fld>
            <a:endParaRPr lang="en-US"/>
          </a:p>
        </p:txBody>
      </p:sp>
      <p:sp>
        <p:nvSpPr>
          <p:cNvPr id="6" name="Footer Placeholder 5">
            <a:extLst>
              <a:ext uri="{FF2B5EF4-FFF2-40B4-BE49-F238E27FC236}">
                <a16:creationId xmlns:a16="http://schemas.microsoft.com/office/drawing/2014/main" id="{585755FD-4B7A-0161-489C-DB93105FF7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BA6E91-93CB-8EA8-3B1D-49B003CBF89E}"/>
              </a:ext>
            </a:extLst>
          </p:cNvPr>
          <p:cNvSpPr>
            <a:spLocks noGrp="1"/>
          </p:cNvSpPr>
          <p:nvPr>
            <p:ph type="sldNum" sz="quarter" idx="12"/>
          </p:nvPr>
        </p:nvSpPr>
        <p:spPr/>
        <p:txBody>
          <a:bodyPr/>
          <a:lstStyle/>
          <a:p>
            <a:fld id="{8F5D2198-BC17-4FAB-A91E-CC160A72B0A6}" type="slidenum">
              <a:rPr lang="en-US" smtClean="0"/>
              <a:t>‹#›</a:t>
            </a:fld>
            <a:endParaRPr lang="en-US"/>
          </a:p>
        </p:txBody>
      </p:sp>
    </p:spTree>
    <p:extLst>
      <p:ext uri="{BB962C8B-B14F-4D97-AF65-F5344CB8AC3E}">
        <p14:creationId xmlns:p14="http://schemas.microsoft.com/office/powerpoint/2010/main" val="2794964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9314D-46E1-F2B2-7BB2-FCD7D6EC50B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DDA6CCB-8284-E1A1-ADA2-D86D4D0BFB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8959175-D160-257C-4E41-3B1C255CF4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AE622A7-E699-6150-805A-7C8696C0A9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2DC511-AFC4-07EB-7072-A2D29F45C69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EE20CF-2A22-7995-800C-6411A881E320}"/>
              </a:ext>
            </a:extLst>
          </p:cNvPr>
          <p:cNvSpPr>
            <a:spLocks noGrp="1"/>
          </p:cNvSpPr>
          <p:nvPr>
            <p:ph type="dt" sz="half" idx="10"/>
          </p:nvPr>
        </p:nvSpPr>
        <p:spPr/>
        <p:txBody>
          <a:bodyPr/>
          <a:lstStyle/>
          <a:p>
            <a:fld id="{22DDAA52-570B-4645-B4AF-0C462BE60BF3}" type="datetimeFigureOut">
              <a:rPr lang="en-US" smtClean="0"/>
              <a:t>09-Apr-23</a:t>
            </a:fld>
            <a:endParaRPr lang="en-US"/>
          </a:p>
        </p:txBody>
      </p:sp>
      <p:sp>
        <p:nvSpPr>
          <p:cNvPr id="8" name="Footer Placeholder 7">
            <a:extLst>
              <a:ext uri="{FF2B5EF4-FFF2-40B4-BE49-F238E27FC236}">
                <a16:creationId xmlns:a16="http://schemas.microsoft.com/office/drawing/2014/main" id="{09F87E6E-C49B-B869-9F07-EE6143D10A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974F3C2-32AA-576F-5021-5FD5480ADA3E}"/>
              </a:ext>
            </a:extLst>
          </p:cNvPr>
          <p:cNvSpPr>
            <a:spLocks noGrp="1"/>
          </p:cNvSpPr>
          <p:nvPr>
            <p:ph type="sldNum" sz="quarter" idx="12"/>
          </p:nvPr>
        </p:nvSpPr>
        <p:spPr/>
        <p:txBody>
          <a:bodyPr/>
          <a:lstStyle/>
          <a:p>
            <a:fld id="{8F5D2198-BC17-4FAB-A91E-CC160A72B0A6}" type="slidenum">
              <a:rPr lang="en-US" smtClean="0"/>
              <a:t>‹#›</a:t>
            </a:fld>
            <a:endParaRPr lang="en-US"/>
          </a:p>
        </p:txBody>
      </p:sp>
    </p:spTree>
    <p:extLst>
      <p:ext uri="{BB962C8B-B14F-4D97-AF65-F5344CB8AC3E}">
        <p14:creationId xmlns:p14="http://schemas.microsoft.com/office/powerpoint/2010/main" val="97653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CECBB-DF76-9267-C6D5-EFE0039F98C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A7A0E0-B0DA-8118-8FBB-018BEF833950}"/>
              </a:ext>
            </a:extLst>
          </p:cNvPr>
          <p:cNvSpPr>
            <a:spLocks noGrp="1"/>
          </p:cNvSpPr>
          <p:nvPr>
            <p:ph type="dt" sz="half" idx="10"/>
          </p:nvPr>
        </p:nvSpPr>
        <p:spPr/>
        <p:txBody>
          <a:bodyPr/>
          <a:lstStyle/>
          <a:p>
            <a:fld id="{22DDAA52-570B-4645-B4AF-0C462BE60BF3}" type="datetimeFigureOut">
              <a:rPr lang="en-US" smtClean="0"/>
              <a:t>09-Apr-23</a:t>
            </a:fld>
            <a:endParaRPr lang="en-US"/>
          </a:p>
        </p:txBody>
      </p:sp>
      <p:sp>
        <p:nvSpPr>
          <p:cNvPr id="4" name="Footer Placeholder 3">
            <a:extLst>
              <a:ext uri="{FF2B5EF4-FFF2-40B4-BE49-F238E27FC236}">
                <a16:creationId xmlns:a16="http://schemas.microsoft.com/office/drawing/2014/main" id="{53922013-1896-EDA7-EE54-914C8863B76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AC9166-766E-D0DF-833E-8BD98C42E45E}"/>
              </a:ext>
            </a:extLst>
          </p:cNvPr>
          <p:cNvSpPr>
            <a:spLocks noGrp="1"/>
          </p:cNvSpPr>
          <p:nvPr>
            <p:ph type="sldNum" sz="quarter" idx="12"/>
          </p:nvPr>
        </p:nvSpPr>
        <p:spPr/>
        <p:txBody>
          <a:bodyPr/>
          <a:lstStyle/>
          <a:p>
            <a:fld id="{8F5D2198-BC17-4FAB-A91E-CC160A72B0A6}" type="slidenum">
              <a:rPr lang="en-US" smtClean="0"/>
              <a:t>‹#›</a:t>
            </a:fld>
            <a:endParaRPr lang="en-US"/>
          </a:p>
        </p:txBody>
      </p:sp>
    </p:spTree>
    <p:extLst>
      <p:ext uri="{BB962C8B-B14F-4D97-AF65-F5344CB8AC3E}">
        <p14:creationId xmlns:p14="http://schemas.microsoft.com/office/powerpoint/2010/main" val="2697140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BA1165E-6D8D-38DE-11C1-813AE3413466}"/>
              </a:ext>
            </a:extLst>
          </p:cNvPr>
          <p:cNvSpPr>
            <a:spLocks noGrp="1"/>
          </p:cNvSpPr>
          <p:nvPr>
            <p:ph type="dt" sz="half" idx="10"/>
          </p:nvPr>
        </p:nvSpPr>
        <p:spPr/>
        <p:txBody>
          <a:bodyPr/>
          <a:lstStyle/>
          <a:p>
            <a:fld id="{22DDAA52-570B-4645-B4AF-0C462BE60BF3}" type="datetimeFigureOut">
              <a:rPr lang="en-US" smtClean="0"/>
              <a:t>09-Apr-23</a:t>
            </a:fld>
            <a:endParaRPr lang="en-US"/>
          </a:p>
        </p:txBody>
      </p:sp>
      <p:sp>
        <p:nvSpPr>
          <p:cNvPr id="3" name="Footer Placeholder 2">
            <a:extLst>
              <a:ext uri="{FF2B5EF4-FFF2-40B4-BE49-F238E27FC236}">
                <a16:creationId xmlns:a16="http://schemas.microsoft.com/office/drawing/2014/main" id="{52BF4EEA-D1F0-AE4E-9330-F2B42DCD495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A92EAF7-5133-0D62-BA25-D86F7F88FC51}"/>
              </a:ext>
            </a:extLst>
          </p:cNvPr>
          <p:cNvSpPr>
            <a:spLocks noGrp="1"/>
          </p:cNvSpPr>
          <p:nvPr>
            <p:ph type="sldNum" sz="quarter" idx="12"/>
          </p:nvPr>
        </p:nvSpPr>
        <p:spPr/>
        <p:txBody>
          <a:bodyPr/>
          <a:lstStyle/>
          <a:p>
            <a:fld id="{8F5D2198-BC17-4FAB-A91E-CC160A72B0A6}" type="slidenum">
              <a:rPr lang="en-US" smtClean="0"/>
              <a:t>‹#›</a:t>
            </a:fld>
            <a:endParaRPr lang="en-US"/>
          </a:p>
        </p:txBody>
      </p:sp>
    </p:spTree>
    <p:extLst>
      <p:ext uri="{BB962C8B-B14F-4D97-AF65-F5344CB8AC3E}">
        <p14:creationId xmlns:p14="http://schemas.microsoft.com/office/powerpoint/2010/main" val="26425604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C3AAA-EA88-B6BF-9B74-E64D78DC79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2E60EBA-752C-FF3A-97D7-4DED29C9960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7ED532-91D7-DD3E-5467-50A069655A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DDA8D6-2B6E-2ADA-AB8F-DA5A4F936A55}"/>
              </a:ext>
            </a:extLst>
          </p:cNvPr>
          <p:cNvSpPr>
            <a:spLocks noGrp="1"/>
          </p:cNvSpPr>
          <p:nvPr>
            <p:ph type="dt" sz="half" idx="10"/>
          </p:nvPr>
        </p:nvSpPr>
        <p:spPr/>
        <p:txBody>
          <a:bodyPr/>
          <a:lstStyle/>
          <a:p>
            <a:fld id="{22DDAA52-570B-4645-B4AF-0C462BE60BF3}" type="datetimeFigureOut">
              <a:rPr lang="en-US" smtClean="0"/>
              <a:t>09-Apr-23</a:t>
            </a:fld>
            <a:endParaRPr lang="en-US"/>
          </a:p>
        </p:txBody>
      </p:sp>
      <p:sp>
        <p:nvSpPr>
          <p:cNvPr id="6" name="Footer Placeholder 5">
            <a:extLst>
              <a:ext uri="{FF2B5EF4-FFF2-40B4-BE49-F238E27FC236}">
                <a16:creationId xmlns:a16="http://schemas.microsoft.com/office/drawing/2014/main" id="{83EF6729-6D96-31E2-FAFE-D2793409B5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6379EE-D870-1222-F686-9A3862AF9C26}"/>
              </a:ext>
            </a:extLst>
          </p:cNvPr>
          <p:cNvSpPr>
            <a:spLocks noGrp="1"/>
          </p:cNvSpPr>
          <p:nvPr>
            <p:ph type="sldNum" sz="quarter" idx="12"/>
          </p:nvPr>
        </p:nvSpPr>
        <p:spPr/>
        <p:txBody>
          <a:bodyPr/>
          <a:lstStyle/>
          <a:p>
            <a:fld id="{8F5D2198-BC17-4FAB-A91E-CC160A72B0A6}" type="slidenum">
              <a:rPr lang="en-US" smtClean="0"/>
              <a:t>‹#›</a:t>
            </a:fld>
            <a:endParaRPr lang="en-US"/>
          </a:p>
        </p:txBody>
      </p:sp>
    </p:spTree>
    <p:extLst>
      <p:ext uri="{BB962C8B-B14F-4D97-AF65-F5344CB8AC3E}">
        <p14:creationId xmlns:p14="http://schemas.microsoft.com/office/powerpoint/2010/main" val="1737609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AA83E-93CF-0251-EF28-95A9CA8D2C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AFEAB24-9312-8757-6C27-27F0EE4B59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67A434F-988E-A12C-FBBD-57B012E6E6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79042C-75A9-5A20-FB9A-67578C773D83}"/>
              </a:ext>
            </a:extLst>
          </p:cNvPr>
          <p:cNvSpPr>
            <a:spLocks noGrp="1"/>
          </p:cNvSpPr>
          <p:nvPr>
            <p:ph type="dt" sz="half" idx="10"/>
          </p:nvPr>
        </p:nvSpPr>
        <p:spPr/>
        <p:txBody>
          <a:bodyPr/>
          <a:lstStyle/>
          <a:p>
            <a:fld id="{22DDAA52-570B-4645-B4AF-0C462BE60BF3}" type="datetimeFigureOut">
              <a:rPr lang="en-US" smtClean="0"/>
              <a:t>09-Apr-23</a:t>
            </a:fld>
            <a:endParaRPr lang="en-US"/>
          </a:p>
        </p:txBody>
      </p:sp>
      <p:sp>
        <p:nvSpPr>
          <p:cNvPr id="6" name="Footer Placeholder 5">
            <a:extLst>
              <a:ext uri="{FF2B5EF4-FFF2-40B4-BE49-F238E27FC236}">
                <a16:creationId xmlns:a16="http://schemas.microsoft.com/office/drawing/2014/main" id="{3A399B88-9158-F616-319A-34F34A9B61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01E72E-B012-F574-963F-43ABDE24F9FF}"/>
              </a:ext>
            </a:extLst>
          </p:cNvPr>
          <p:cNvSpPr>
            <a:spLocks noGrp="1"/>
          </p:cNvSpPr>
          <p:nvPr>
            <p:ph type="sldNum" sz="quarter" idx="12"/>
          </p:nvPr>
        </p:nvSpPr>
        <p:spPr/>
        <p:txBody>
          <a:bodyPr/>
          <a:lstStyle/>
          <a:p>
            <a:fld id="{8F5D2198-BC17-4FAB-A91E-CC160A72B0A6}" type="slidenum">
              <a:rPr lang="en-US" smtClean="0"/>
              <a:t>‹#›</a:t>
            </a:fld>
            <a:endParaRPr lang="en-US"/>
          </a:p>
        </p:txBody>
      </p:sp>
    </p:spTree>
    <p:extLst>
      <p:ext uri="{BB962C8B-B14F-4D97-AF65-F5344CB8AC3E}">
        <p14:creationId xmlns:p14="http://schemas.microsoft.com/office/powerpoint/2010/main" val="309356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0982197-7340-3E08-30BD-95C01D55D7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202B67-3BBB-EE56-B717-CEC13AEEA5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31C666-929A-FC93-8043-E3B72A20D5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DDAA52-570B-4645-B4AF-0C462BE60BF3}" type="datetimeFigureOut">
              <a:rPr lang="en-US" smtClean="0"/>
              <a:t>09-Apr-23</a:t>
            </a:fld>
            <a:endParaRPr lang="en-US"/>
          </a:p>
        </p:txBody>
      </p:sp>
      <p:sp>
        <p:nvSpPr>
          <p:cNvPr id="5" name="Footer Placeholder 4">
            <a:extLst>
              <a:ext uri="{FF2B5EF4-FFF2-40B4-BE49-F238E27FC236}">
                <a16:creationId xmlns:a16="http://schemas.microsoft.com/office/drawing/2014/main" id="{6C09D7AB-4CDF-822D-A668-758D1B09A2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1D19660-B6CE-6779-E5D7-551A611746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5D2198-BC17-4FAB-A91E-CC160A72B0A6}" type="slidenum">
              <a:rPr lang="en-US" smtClean="0"/>
              <a:t>‹#›</a:t>
            </a:fld>
            <a:endParaRPr lang="en-US"/>
          </a:p>
        </p:txBody>
      </p:sp>
    </p:spTree>
    <p:extLst>
      <p:ext uri="{BB962C8B-B14F-4D97-AF65-F5344CB8AC3E}">
        <p14:creationId xmlns:p14="http://schemas.microsoft.com/office/powerpoint/2010/main" val="6925023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0A355-D6E9-EBED-4A54-C0346F76228D}"/>
              </a:ext>
            </a:extLst>
          </p:cNvPr>
          <p:cNvSpPr>
            <a:spLocks noGrp="1"/>
          </p:cNvSpPr>
          <p:nvPr>
            <p:ph type="ctrTitle"/>
          </p:nvPr>
        </p:nvSpPr>
        <p:spPr>
          <a:xfrm>
            <a:off x="1428750" y="638175"/>
            <a:ext cx="6962775" cy="847726"/>
          </a:xfrm>
        </p:spPr>
        <p:txBody>
          <a:bodyPr>
            <a:noAutofit/>
          </a:bodyPr>
          <a:lstStyle/>
          <a:p>
            <a:r>
              <a:rPr lang="en-US" sz="3200" dirty="0"/>
              <a:t>Mine Development:</a:t>
            </a:r>
            <a:br>
              <a:rPr lang="en-US" sz="3200" dirty="0"/>
            </a:br>
            <a:r>
              <a:rPr lang="en-US" sz="3200" dirty="0"/>
              <a:t>General principles </a:t>
            </a:r>
          </a:p>
        </p:txBody>
      </p:sp>
      <p:sp>
        <p:nvSpPr>
          <p:cNvPr id="3" name="Subtitle 2">
            <a:extLst>
              <a:ext uri="{FF2B5EF4-FFF2-40B4-BE49-F238E27FC236}">
                <a16:creationId xmlns:a16="http://schemas.microsoft.com/office/drawing/2014/main" id="{B7C94029-B17A-3670-B0FB-4625A042FADD}"/>
              </a:ext>
            </a:extLst>
          </p:cNvPr>
          <p:cNvSpPr>
            <a:spLocks noGrp="1"/>
          </p:cNvSpPr>
          <p:nvPr>
            <p:ph type="subTitle" idx="1"/>
          </p:nvPr>
        </p:nvSpPr>
        <p:spPr>
          <a:xfrm>
            <a:off x="1524000" y="1790701"/>
            <a:ext cx="9144000" cy="4152900"/>
          </a:xfrm>
        </p:spPr>
        <p:txBody>
          <a:bodyPr>
            <a:normAutofit fontScale="92500" lnSpcReduction="20000"/>
          </a:bodyPr>
          <a:lstStyle/>
          <a:p>
            <a:pPr algn="l"/>
            <a:r>
              <a:rPr lang="en-US" sz="1800" b="0" i="0" u="none" strike="noStrike" baseline="0" dirty="0">
                <a:latin typeface="Times New Roman" panose="02020603050405020304" pitchFamily="18" charset="0"/>
              </a:rPr>
              <a:t>Immediately after finalizing the mine plan. </a:t>
            </a:r>
          </a:p>
          <a:p>
            <a:pPr algn="l"/>
            <a:r>
              <a:rPr lang="en-US" sz="1800" dirty="0">
                <a:latin typeface="Times New Roman" panose="02020603050405020304" pitchFamily="18" charset="0"/>
              </a:rPr>
              <a:t>T</a:t>
            </a:r>
            <a:r>
              <a:rPr lang="en-US" sz="1800" b="0" i="0" u="none" strike="noStrike" baseline="0" dirty="0">
                <a:latin typeface="Times New Roman" panose="02020603050405020304" pitchFamily="18" charset="0"/>
              </a:rPr>
              <a:t>he following </a:t>
            </a:r>
            <a:r>
              <a:rPr lang="en-US" sz="2800" b="0" i="0" u="none" strike="noStrike" baseline="0" dirty="0">
                <a:latin typeface="Times New Roman" panose="02020603050405020304" pitchFamily="18" charset="0"/>
              </a:rPr>
              <a:t>general principles </a:t>
            </a:r>
            <a:r>
              <a:rPr lang="en-US" sz="1800" b="0" i="0" u="none" strike="noStrike" baseline="0" dirty="0">
                <a:latin typeface="Times New Roman" panose="02020603050405020304" pitchFamily="18" charset="0"/>
              </a:rPr>
              <a:t>that must be examined to fully evaluate a mining venture.</a:t>
            </a:r>
          </a:p>
          <a:p>
            <a:pPr algn="l"/>
            <a:endParaRPr lang="en-US" sz="1800" b="0" i="0" u="none" strike="noStrike" baseline="0" dirty="0">
              <a:latin typeface="Times New Roman" panose="02020603050405020304" pitchFamily="18" charset="0"/>
            </a:endParaRPr>
          </a:p>
          <a:p>
            <a:pPr marL="342900" indent="-342900" algn="l">
              <a:buAutoNum type="arabicPeriod"/>
            </a:pPr>
            <a:r>
              <a:rPr lang="en-US" sz="1800" b="1" i="0" u="none" strike="noStrike" baseline="0" dirty="0">
                <a:latin typeface="Arial" panose="020B0604020202020204" pitchFamily="34" charset="0"/>
              </a:rPr>
              <a:t>Equipment and Supply Selection</a:t>
            </a:r>
            <a:r>
              <a:rPr lang="en-US" sz="1800" i="0" u="none" strike="noStrike" baseline="0" dirty="0">
                <a:latin typeface="Arial" panose="020B0604020202020204" pitchFamily="34" charset="0"/>
              </a:rPr>
              <a:t>:</a:t>
            </a:r>
          </a:p>
          <a:p>
            <a:pPr algn="l"/>
            <a:r>
              <a:rPr lang="en-US" sz="1800" i="0" u="none" strike="noStrike" baseline="0" dirty="0">
                <a:latin typeface="Arial" panose="020B0604020202020204" pitchFamily="34" charset="0"/>
              </a:rPr>
              <a:t>Equipment</a:t>
            </a:r>
            <a:r>
              <a:rPr lang="en-US" sz="1800" dirty="0">
                <a:latin typeface="Arial" panose="020B0604020202020204" pitchFamily="34" charset="0"/>
              </a:rPr>
              <a:t>, fuel and lubricants must be </a:t>
            </a:r>
            <a:r>
              <a:rPr lang="en-US" sz="1800" i="0" u="none" strike="noStrike" baseline="0" dirty="0">
                <a:latin typeface="Arial" panose="020B0604020202020204" pitchFamily="34" charset="0"/>
              </a:rPr>
              <a:t>as per mining plan, evaluate for specifications, pricing and life span and product support with trained man</a:t>
            </a:r>
            <a:r>
              <a:rPr lang="en-US" sz="1800" dirty="0">
                <a:latin typeface="Arial" panose="020B0604020202020204" pitchFamily="34" charset="0"/>
              </a:rPr>
              <a:t>-</a:t>
            </a:r>
            <a:r>
              <a:rPr lang="en-US" sz="1800" i="0" u="none" strike="noStrike" baseline="0" dirty="0">
                <a:latin typeface="Arial" panose="020B0604020202020204" pitchFamily="34" charset="0"/>
              </a:rPr>
              <a:t>power</a:t>
            </a:r>
          </a:p>
          <a:p>
            <a:pPr algn="l"/>
            <a:r>
              <a:rPr lang="en-US" sz="1800" b="1" i="0" u="none" strike="noStrike" baseline="0" dirty="0">
                <a:latin typeface="Arial" panose="020B0604020202020204" pitchFamily="34" charset="0"/>
              </a:rPr>
              <a:t>2.  Infrastructure:  </a:t>
            </a:r>
            <a:endParaRPr lang="en-US" sz="1800" b="0" i="0" u="none" strike="noStrike" baseline="0" dirty="0">
              <a:latin typeface="Arial" panose="020B0604020202020204" pitchFamily="34" charset="0"/>
            </a:endParaRPr>
          </a:p>
          <a:p>
            <a:pPr algn="l"/>
            <a:r>
              <a:rPr lang="en-US" sz="1800" dirty="0">
                <a:latin typeface="Times New Roman" panose="02020603050405020304" pitchFamily="18" charset="0"/>
              </a:rPr>
              <a:t>E</a:t>
            </a:r>
            <a:r>
              <a:rPr lang="en-US" sz="1800" b="0" i="0" u="none" strike="noStrike" baseline="0" dirty="0">
                <a:latin typeface="Times New Roman" panose="02020603050405020304" pitchFamily="18" charset="0"/>
              </a:rPr>
              <a:t>valuate the availability and qualifications of the work force in an around the mining area. </a:t>
            </a:r>
          </a:p>
          <a:p>
            <a:pPr algn="l"/>
            <a:r>
              <a:rPr lang="en-US" sz="1800" b="0" i="0" u="none" strike="noStrike" baseline="0" dirty="0">
                <a:latin typeface="Times New Roman" panose="02020603050405020304" pitchFamily="18" charset="0"/>
              </a:rPr>
              <a:t>Evaluation of the qualifications of potential operators must be assessed, what training must be provided to these operators, what training facilities are available in the area,</a:t>
            </a:r>
          </a:p>
          <a:p>
            <a:pPr algn="l"/>
            <a:r>
              <a:rPr lang="en-US" sz="1800" b="0" i="0" u="none" strike="noStrike" baseline="0" dirty="0">
                <a:latin typeface="Times New Roman" panose="02020603050405020304" pitchFamily="18" charset="0"/>
              </a:rPr>
              <a:t>deals with the transportation of the actual product of the mining operation.</a:t>
            </a:r>
          </a:p>
          <a:p>
            <a:pPr algn="l"/>
            <a:r>
              <a:rPr lang="en-US" sz="1800" b="0" i="0" u="none" strike="noStrike" baseline="0" dirty="0">
                <a:latin typeface="Times New Roman" panose="02020603050405020304" pitchFamily="18" charset="0"/>
              </a:rPr>
              <a:t>The final aspect to be considered under infrastructure is the topic of facilities. The size of the offices, shops, and warehouses will be dictated by the size of the operation, the compliment of equipment used in operations, the number of personnel required, and availability of existing facilities.</a:t>
            </a:r>
            <a:endParaRPr lang="en-US" sz="1800" b="0" i="0" u="none" strike="noStrike" baseline="0" dirty="0">
              <a:latin typeface="Arial" panose="020B0604020202020204" pitchFamily="34" charset="0"/>
            </a:endParaRPr>
          </a:p>
          <a:p>
            <a:pPr algn="l"/>
            <a:endParaRPr lang="en-US" sz="1800" b="0" i="0" u="none" strike="noStrike" baseline="0" dirty="0">
              <a:latin typeface="Times New Roman" panose="02020603050405020304" pitchFamily="18" charset="0"/>
            </a:endParaRPr>
          </a:p>
          <a:p>
            <a:pPr algn="l"/>
            <a:endParaRPr lang="en-US" sz="1800" b="0" i="0" u="none" strike="noStrike" baseline="0" dirty="0">
              <a:latin typeface="Times New Roman" panose="02020603050405020304" pitchFamily="18" charset="0"/>
            </a:endParaRPr>
          </a:p>
          <a:p>
            <a:endParaRPr lang="en-US" dirty="0"/>
          </a:p>
        </p:txBody>
      </p:sp>
    </p:spTree>
    <p:extLst>
      <p:ext uri="{BB962C8B-B14F-4D97-AF65-F5344CB8AC3E}">
        <p14:creationId xmlns:p14="http://schemas.microsoft.com/office/powerpoint/2010/main" val="1281695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3E3279-F67A-D65F-B5AF-6EC65CD10B48}"/>
              </a:ext>
            </a:extLst>
          </p:cNvPr>
          <p:cNvSpPr>
            <a:spLocks noGrp="1"/>
          </p:cNvSpPr>
          <p:nvPr>
            <p:ph idx="1"/>
          </p:nvPr>
        </p:nvSpPr>
        <p:spPr>
          <a:xfrm>
            <a:off x="838200" y="339725"/>
            <a:ext cx="10515600" cy="6013450"/>
          </a:xfrm>
        </p:spPr>
        <p:txBody>
          <a:bodyPr>
            <a:normAutofit lnSpcReduction="10000"/>
          </a:bodyPr>
          <a:lstStyle/>
          <a:p>
            <a:pPr algn="l"/>
            <a:r>
              <a:rPr lang="en-US" sz="2800" b="1" i="0" u="none" strike="noStrike" baseline="0" dirty="0">
                <a:latin typeface="Arial" panose="020B0604020202020204" pitchFamily="34" charset="0"/>
              </a:rPr>
              <a:t>3. Utilities</a:t>
            </a:r>
          </a:p>
          <a:p>
            <a:pPr algn="l"/>
            <a:r>
              <a:rPr lang="en-US" sz="1800" b="0" i="0" u="none" strike="noStrike" baseline="0" dirty="0">
                <a:latin typeface="Times New Roman" panose="02020603050405020304" pitchFamily="18" charset="0"/>
              </a:rPr>
              <a:t>electrical supply to the operation is extremely important and must be evaluated in great detail by personnel</a:t>
            </a:r>
          </a:p>
          <a:p>
            <a:pPr marL="0" indent="0">
              <a:buNone/>
            </a:pPr>
            <a:r>
              <a:rPr lang="en-US" sz="1800" b="0" i="0" u="none" strike="noStrike" baseline="0" dirty="0">
                <a:latin typeface="Times New Roman" panose="02020603050405020304" pitchFamily="18" charset="0"/>
              </a:rPr>
              <a:t>    experienced in today’s electrical technology. </a:t>
            </a:r>
          </a:p>
          <a:p>
            <a:pPr algn="l"/>
            <a:r>
              <a:rPr lang="en-US" sz="1800" b="0" i="0" u="none" strike="noStrike" baseline="0" dirty="0">
                <a:latin typeface="Times New Roman" panose="02020603050405020304" pitchFamily="18" charset="0"/>
              </a:rPr>
              <a:t>the mine planner must evaluate the water supply and sewage disposal systems to be established for the mining operations. Provisions must be made for potable water for the work force as well as water supplies for such items as steam cleaning of equipment. </a:t>
            </a:r>
          </a:p>
          <a:p>
            <a:r>
              <a:rPr lang="en-US" sz="1800" b="0" i="0" u="none" strike="noStrike" baseline="0" dirty="0">
                <a:latin typeface="Times New Roman" panose="02020603050405020304" pitchFamily="18" charset="0"/>
              </a:rPr>
              <a:t>Also sewage disposal must be addressed for all the facilities on site as bathhouses, restrooms, etc.</a:t>
            </a:r>
          </a:p>
          <a:p>
            <a:endParaRPr lang="en-US" sz="2800" b="1" i="0" u="none" strike="noStrike" baseline="0" dirty="0">
              <a:latin typeface="Arial" panose="020B0604020202020204" pitchFamily="34" charset="0"/>
            </a:endParaRPr>
          </a:p>
          <a:p>
            <a:pPr algn="l"/>
            <a:r>
              <a:rPr lang="en-US" sz="2800" b="1" dirty="0">
                <a:latin typeface="Arial" panose="020B0604020202020204" pitchFamily="34" charset="0"/>
              </a:rPr>
              <a:t>4. </a:t>
            </a:r>
            <a:r>
              <a:rPr lang="en-US" sz="2800" b="1" i="0" u="none" strike="noStrike" baseline="0" dirty="0">
                <a:latin typeface="Arial" panose="020B0604020202020204" pitchFamily="34" charset="0"/>
              </a:rPr>
              <a:t>Project Management</a:t>
            </a:r>
            <a:endParaRPr lang="en-US" sz="2800" b="0" i="0" u="none" strike="noStrike" baseline="0" dirty="0">
              <a:latin typeface="Arial" panose="020B0604020202020204" pitchFamily="34" charset="0"/>
            </a:endParaRPr>
          </a:p>
          <a:p>
            <a:pPr algn="l"/>
            <a:r>
              <a:rPr lang="en-US" sz="1800" b="0" i="0" u="none" strike="noStrike" baseline="0" dirty="0">
                <a:latin typeface="Times New Roman" panose="02020603050405020304" pitchFamily="18" charset="0"/>
              </a:rPr>
              <a:t>Project management is extremely important from the most minute activity up to the level of development of the overall large mining complex. </a:t>
            </a:r>
          </a:p>
          <a:p>
            <a:r>
              <a:rPr lang="en-US" sz="1800" b="0" i="0" u="none" strike="noStrike" baseline="0" dirty="0">
                <a:latin typeface="Times New Roman" panose="02020603050405020304" pitchFamily="18" charset="0"/>
              </a:rPr>
              <a:t>The most widely used mathematical management tools are PERT (project evaluation and review technique) and CPM (critical path method). </a:t>
            </a:r>
          </a:p>
          <a:p>
            <a:r>
              <a:rPr lang="en-US" sz="1800" b="0" i="0" u="none" strike="noStrike" baseline="0" dirty="0">
                <a:latin typeface="Times New Roman" panose="02020603050405020304" pitchFamily="18" charset="0"/>
              </a:rPr>
              <a:t>Computer software has made these techniques easy to use and available to almost all mining operations. This software can either be PC-based or mainframe-based, depending on the availability of hardware and the size, location, magnitude, and complexity of the development project being pursued.</a:t>
            </a:r>
          </a:p>
          <a:p>
            <a:pPr algn="l"/>
            <a:r>
              <a:rPr lang="en-US" sz="1800" b="0" i="0" u="none" strike="noStrike" baseline="0" dirty="0">
                <a:latin typeface="Times New Roman" panose="02020603050405020304" pitchFamily="18" charset="0"/>
              </a:rPr>
              <a:t>Project management should be used throughout the design, construction, and exploitation phases of any mining project.</a:t>
            </a:r>
          </a:p>
          <a:p>
            <a:endParaRPr lang="en-US" dirty="0"/>
          </a:p>
        </p:txBody>
      </p:sp>
    </p:spTree>
    <p:extLst>
      <p:ext uri="{BB962C8B-B14F-4D97-AF65-F5344CB8AC3E}">
        <p14:creationId xmlns:p14="http://schemas.microsoft.com/office/powerpoint/2010/main" val="4243719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D1153F-D584-4FF9-A87B-1F2675F804C1}"/>
              </a:ext>
            </a:extLst>
          </p:cNvPr>
          <p:cNvSpPr>
            <a:spLocks noGrp="1"/>
          </p:cNvSpPr>
          <p:nvPr>
            <p:ph idx="1"/>
          </p:nvPr>
        </p:nvSpPr>
        <p:spPr/>
        <p:txBody>
          <a:bodyPr/>
          <a:lstStyle/>
          <a:p>
            <a:pPr marL="0" indent="0">
              <a:buNone/>
            </a:pPr>
            <a:r>
              <a:rPr lang="en-US" dirty="0"/>
              <a:t>1. Land ownership </a:t>
            </a:r>
          </a:p>
          <a:p>
            <a:r>
              <a:rPr lang="en-US" dirty="0"/>
              <a:t>State land</a:t>
            </a:r>
          </a:p>
          <a:p>
            <a:r>
              <a:rPr lang="en-US" dirty="0"/>
              <a:t>Private land: Individual, trust, corporate land owners etc.</a:t>
            </a:r>
          </a:p>
          <a:p>
            <a:pPr marL="514350" indent="-514350">
              <a:buAutoNum type="arabicPeriod" startAt="2"/>
            </a:pPr>
            <a:r>
              <a:rPr lang="en-US" dirty="0"/>
              <a:t>Land control agreements: </a:t>
            </a:r>
          </a:p>
          <a:p>
            <a:r>
              <a:rPr lang="en-US" dirty="0"/>
              <a:t>Options</a:t>
            </a:r>
          </a:p>
          <a:p>
            <a:r>
              <a:rPr lang="en-US" dirty="0"/>
              <a:t>Leases</a:t>
            </a:r>
          </a:p>
          <a:p>
            <a:r>
              <a:rPr lang="en-US" dirty="0"/>
              <a:t>purchase etc. </a:t>
            </a:r>
          </a:p>
        </p:txBody>
      </p:sp>
      <p:sp>
        <p:nvSpPr>
          <p:cNvPr id="4" name="Title 1">
            <a:extLst>
              <a:ext uri="{FF2B5EF4-FFF2-40B4-BE49-F238E27FC236}">
                <a16:creationId xmlns:a16="http://schemas.microsoft.com/office/drawing/2014/main" id="{8ADC2E09-2D2E-E457-8798-E506E71A4BE3}"/>
              </a:ext>
            </a:extLst>
          </p:cNvPr>
          <p:cNvSpPr txBox="1">
            <a:spLocks/>
          </p:cNvSpPr>
          <p:nvPr/>
        </p:nvSpPr>
        <p:spPr>
          <a:xfrm>
            <a:off x="1428750" y="638175"/>
            <a:ext cx="6962775" cy="84772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t>Mine Development: Land Acquisition</a:t>
            </a:r>
          </a:p>
        </p:txBody>
      </p:sp>
    </p:spTree>
    <p:extLst>
      <p:ext uri="{BB962C8B-B14F-4D97-AF65-F5344CB8AC3E}">
        <p14:creationId xmlns:p14="http://schemas.microsoft.com/office/powerpoint/2010/main" val="349264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D946D3-C043-19C1-C6F7-839C14278711}"/>
              </a:ext>
            </a:extLst>
          </p:cNvPr>
          <p:cNvSpPr>
            <a:spLocks noGrp="1"/>
          </p:cNvSpPr>
          <p:nvPr>
            <p:ph idx="1"/>
          </p:nvPr>
        </p:nvSpPr>
        <p:spPr>
          <a:xfrm>
            <a:off x="838200" y="714375"/>
            <a:ext cx="10515600" cy="5462588"/>
          </a:xfrm>
        </p:spPr>
        <p:txBody>
          <a:bodyPr/>
          <a:lstStyle/>
          <a:p>
            <a:r>
              <a:rPr lang="en-US" sz="1800" b="1" i="0" u="none" strike="noStrike" baseline="0" dirty="0">
                <a:latin typeface="Arial" panose="020B0604020202020204" pitchFamily="34" charset="0"/>
              </a:rPr>
              <a:t>LAND ACQUISITION PLANNING</a:t>
            </a:r>
          </a:p>
          <a:p>
            <a:pPr marL="0" indent="0" algn="l">
              <a:buNone/>
            </a:pPr>
            <a:r>
              <a:rPr lang="en-US" sz="1800" b="0" i="0" u="none" strike="noStrike" baseline="0" dirty="0">
                <a:latin typeface="Times New Roman" panose="02020603050405020304" pitchFamily="18" charset="0"/>
              </a:rPr>
              <a:t>   A good acquisition plan accomplishes the following:</a:t>
            </a:r>
          </a:p>
          <a:p>
            <a:pPr marL="0" indent="0" algn="l">
              <a:buNone/>
            </a:pPr>
            <a:r>
              <a:rPr lang="en-US" sz="1800" b="0" i="0" u="none" strike="noStrike" baseline="0" dirty="0">
                <a:latin typeface="Times New Roman" panose="02020603050405020304" pitchFamily="18" charset="0"/>
              </a:rPr>
              <a:t>1. Identify the project area ownership.</a:t>
            </a:r>
          </a:p>
          <a:p>
            <a:pPr marL="0" indent="0" algn="l">
              <a:buNone/>
            </a:pPr>
            <a:r>
              <a:rPr lang="en-US" sz="1800" b="0" i="0" u="none" strike="noStrike" baseline="0" dirty="0">
                <a:latin typeface="Times New Roman" panose="02020603050405020304" pitchFamily="18" charset="0"/>
              </a:rPr>
              <a:t>2. Identify project land requirements.</a:t>
            </a:r>
          </a:p>
          <a:p>
            <a:pPr marL="0" indent="0" algn="l">
              <a:buNone/>
            </a:pPr>
            <a:r>
              <a:rPr lang="en-US" sz="1800" b="0" i="0" u="none" strike="noStrike" baseline="0" dirty="0">
                <a:latin typeface="Times New Roman" panose="02020603050405020304" pitchFamily="18" charset="0"/>
              </a:rPr>
              <a:t>3. Prioritize the acquisition of the parcels.</a:t>
            </a:r>
          </a:p>
          <a:p>
            <a:pPr marL="0" indent="0" algn="l">
              <a:buNone/>
            </a:pPr>
            <a:r>
              <a:rPr lang="en-US" sz="1800" b="0" i="0" u="none" strike="noStrike" baseline="0" dirty="0">
                <a:latin typeface="Times New Roman" panose="02020603050405020304" pitchFamily="18" charset="0"/>
              </a:rPr>
              <a:t>4. Determine the desired form of control.</a:t>
            </a:r>
          </a:p>
          <a:p>
            <a:pPr marL="0" indent="0" algn="l">
              <a:buNone/>
            </a:pPr>
            <a:r>
              <a:rPr lang="en-US" sz="1800" b="0" i="0" u="none" strike="noStrike" baseline="0" dirty="0">
                <a:latin typeface="Times New Roman" panose="02020603050405020304" pitchFamily="18" charset="0"/>
              </a:rPr>
              <a:t>5. Establish an acquisition budget.</a:t>
            </a:r>
          </a:p>
          <a:p>
            <a:endParaRPr lang="en-US" dirty="0"/>
          </a:p>
        </p:txBody>
      </p:sp>
    </p:spTree>
    <p:extLst>
      <p:ext uri="{BB962C8B-B14F-4D97-AF65-F5344CB8AC3E}">
        <p14:creationId xmlns:p14="http://schemas.microsoft.com/office/powerpoint/2010/main" val="22468911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468</Words>
  <Application>Microsoft Office PowerPoint</Application>
  <PresentationFormat>Widescreen</PresentationFormat>
  <Paragraphs>38</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Times New Roman</vt:lpstr>
      <vt:lpstr>Office Theme</vt:lpstr>
      <vt:lpstr>Mine Development: General principles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Mine Development </dc:title>
  <dc:creator>Shopon .....</dc:creator>
  <cp:lastModifiedBy>Shopon .....</cp:lastModifiedBy>
  <cp:revision>2</cp:revision>
  <dcterms:created xsi:type="dcterms:W3CDTF">2023-04-09T18:25:15Z</dcterms:created>
  <dcterms:modified xsi:type="dcterms:W3CDTF">2023-04-09T18:39:33Z</dcterms:modified>
</cp:coreProperties>
</file>