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4"/>
  </p:sldMasterIdLst>
  <p:notesMasterIdLst>
    <p:notesMasterId r:id="rId38"/>
  </p:notesMasterIdLst>
  <p:sldIdLst>
    <p:sldId id="258" r:id="rId5"/>
    <p:sldId id="259" r:id="rId6"/>
    <p:sldId id="260" r:id="rId7"/>
    <p:sldId id="261" r:id="rId8"/>
    <p:sldId id="288" r:id="rId9"/>
    <p:sldId id="275" r:id="rId10"/>
    <p:sldId id="276" r:id="rId11"/>
    <p:sldId id="262" r:id="rId12"/>
    <p:sldId id="277" r:id="rId13"/>
    <p:sldId id="278" r:id="rId14"/>
    <p:sldId id="279" r:id="rId15"/>
    <p:sldId id="280" r:id="rId16"/>
    <p:sldId id="281" r:id="rId17"/>
    <p:sldId id="282" r:id="rId18"/>
    <p:sldId id="283" r:id="rId19"/>
    <p:sldId id="284" r:id="rId20"/>
    <p:sldId id="285" r:id="rId21"/>
    <p:sldId id="286" r:id="rId22"/>
    <p:sldId id="287" r:id="rId23"/>
    <p:sldId id="264" r:id="rId24"/>
    <p:sldId id="265" r:id="rId25"/>
    <p:sldId id="266" r:id="rId26"/>
    <p:sldId id="267" r:id="rId27"/>
    <p:sldId id="268" r:id="rId28"/>
    <p:sldId id="289" r:id="rId29"/>
    <p:sldId id="290" r:id="rId30"/>
    <p:sldId id="269" r:id="rId31"/>
    <p:sldId id="270" r:id="rId32"/>
    <p:sldId id="271" r:id="rId33"/>
    <p:sldId id="291" r:id="rId34"/>
    <p:sldId id="272" r:id="rId35"/>
    <p:sldId id="273" r:id="rId36"/>
    <p:sldId id="274"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5pPr>
    <a:lvl6pPr marL="2286000" algn="l" defTabSz="457200" rtl="0" eaLnBrk="1" latinLnBrk="0" hangingPunct="1">
      <a:defRPr kern="1200">
        <a:solidFill>
          <a:schemeClr val="tx1"/>
        </a:solidFill>
        <a:latin typeface="Adobe Jenson Italic" charset="0"/>
        <a:ea typeface="ＭＳ Ｐゴシック" charset="0"/>
        <a:cs typeface="ＭＳ Ｐゴシック" charset="0"/>
      </a:defRPr>
    </a:lvl6pPr>
    <a:lvl7pPr marL="2743200" algn="l" defTabSz="457200" rtl="0" eaLnBrk="1" latinLnBrk="0" hangingPunct="1">
      <a:defRPr kern="1200">
        <a:solidFill>
          <a:schemeClr val="tx1"/>
        </a:solidFill>
        <a:latin typeface="Adobe Jenson Italic" charset="0"/>
        <a:ea typeface="ＭＳ Ｐゴシック" charset="0"/>
        <a:cs typeface="ＭＳ Ｐゴシック" charset="0"/>
      </a:defRPr>
    </a:lvl7pPr>
    <a:lvl8pPr marL="3200400" algn="l" defTabSz="457200" rtl="0" eaLnBrk="1" latinLnBrk="0" hangingPunct="1">
      <a:defRPr kern="1200">
        <a:solidFill>
          <a:schemeClr val="tx1"/>
        </a:solidFill>
        <a:latin typeface="Adobe Jenson Italic" charset="0"/>
        <a:ea typeface="ＭＳ Ｐゴシック" charset="0"/>
        <a:cs typeface="ＭＳ Ｐゴシック" charset="0"/>
      </a:defRPr>
    </a:lvl8pPr>
    <a:lvl9pPr marL="3657600" algn="l" defTabSz="457200" rtl="0" eaLnBrk="1" latinLnBrk="0" hangingPunct="1">
      <a:defRPr kern="1200">
        <a:solidFill>
          <a:schemeClr val="tx1"/>
        </a:solidFill>
        <a:latin typeface="Adobe Jenson Itali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F22"/>
    <a:srgbClr val="B1BA77"/>
    <a:srgbClr val="004B2C"/>
    <a:srgbClr val="0B74D2"/>
    <a:srgbClr val="97BCD9"/>
    <a:srgbClr val="CEF2F2"/>
    <a:srgbClr val="CDD9A3"/>
    <a:srgbClr val="DEE3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666"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4D086963-EEB2-F34F-B245-DEB3C5D670BF}" type="datetime1">
              <a:rPr lang="en-US"/>
              <a:pPr>
                <a:defRPr/>
              </a:pPr>
              <a:t>4/19/2024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F355ADB7-077D-184B-B6AB-EC5F4A69F355}" type="slidenum">
              <a:rPr lang="en-US"/>
              <a:pPr>
                <a:defRPr/>
              </a:pPr>
              <a:t>‹#›</a:t>
            </a:fld>
            <a:endParaRPr lang="en-US"/>
          </a:p>
        </p:txBody>
      </p:sp>
    </p:spTree>
    <p:extLst>
      <p:ext uri="{BB962C8B-B14F-4D97-AF65-F5344CB8AC3E}">
        <p14:creationId xmlns:p14="http://schemas.microsoft.com/office/powerpoint/2010/main" val="12656491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pitchFamily="-1"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Rot="1" noChangeAspect="1" noChangeArrowheads="1" noTextEdit="1"/>
          </p:cNvSpPr>
          <p:nvPr>
            <p:ph type="sldImg"/>
          </p:nvPr>
        </p:nvSpPr>
        <p:spPr>
          <a:ln/>
        </p:spPr>
      </p:sp>
      <p:sp>
        <p:nvSpPr>
          <p:cNvPr id="512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353597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984160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8298646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868950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070009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5894185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776240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662619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3842252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341072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Rot="1" noChangeAspect="1" noChangeArrowheads="1" noTextEdit="1"/>
          </p:cNvSpPr>
          <p:nvPr>
            <p:ph type="sldImg"/>
          </p:nvPr>
        </p:nvSpPr>
        <p:spPr>
          <a:ln/>
        </p:spPr>
      </p:sp>
      <p:sp>
        <p:nvSpPr>
          <p:cNvPr id="717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9677628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0375628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Rot="1" noChangeAspect="1" noChangeArrowheads="1" noTextEdit="1"/>
          </p:cNvSpPr>
          <p:nvPr>
            <p:ph type="sldImg"/>
          </p:nvPr>
        </p:nvSpPr>
        <p:spPr>
          <a:ln/>
        </p:spPr>
      </p:sp>
      <p:sp>
        <p:nvSpPr>
          <p:cNvPr id="921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2472601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4236324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270509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4747553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spect="1" noChangeArrowheads="1" noTextEdit="1"/>
          </p:cNvSpPr>
          <p:nvPr>
            <p:ph type="sldImg"/>
          </p:nvPr>
        </p:nvSpPr>
        <p:spPr>
          <a:ln/>
        </p:spPr>
      </p:sp>
      <p:sp>
        <p:nvSpPr>
          <p:cNvPr id="133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1932405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B1BA77"/>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9144000" cy="457200"/>
          </a:xfrm>
          <a:prstGeom prst="rect">
            <a:avLst/>
          </a:prstGeom>
          <a:solidFill>
            <a:srgbClr val="F11F2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r>
              <a:rPr lang="en-US">
                <a:cs typeface="Arial" charset="0"/>
              </a:rPr>
              <a:t> </a:t>
            </a:r>
          </a:p>
        </p:txBody>
      </p:sp>
      <p:pic>
        <p:nvPicPr>
          <p:cNvPr id="3" name="Picture 3" descr="Pearson_Bound_White"/>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88238" y="6356350"/>
            <a:ext cx="1655762"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356350"/>
            <a:ext cx="1908175"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10" descr="todaro_mechanicals_v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26988"/>
            <a:ext cx="4927600" cy="642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5276414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57782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80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541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8625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8438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97851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46469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4514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0035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10432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381000" y="1447800"/>
            <a:ext cx="83820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7" name="Rectangle 5"/>
          <p:cNvSpPr>
            <a:spLocks noGrp="1" noChangeArrowheads="1"/>
          </p:cNvSpPr>
          <p:nvPr>
            <p:ph type="title"/>
          </p:nvPr>
        </p:nvSpPr>
        <p:spPr bwMode="auto">
          <a:xfrm>
            <a:off x="1371600" y="0"/>
            <a:ext cx="7543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US" smtClean="0"/>
              <a:t>Click to edit Master title style</a:t>
            </a:r>
            <a:endParaRPr lang="en-US"/>
          </a:p>
        </p:txBody>
      </p:sp>
      <p:sp>
        <p:nvSpPr>
          <p:cNvPr id="1028" name="Rectangle 2"/>
          <p:cNvSpPr>
            <a:spLocks noChangeArrowheads="1"/>
          </p:cNvSpPr>
          <p:nvPr/>
        </p:nvSpPr>
        <p:spPr bwMode="gray">
          <a:xfrm>
            <a:off x="0" y="6397625"/>
            <a:ext cx="9144000" cy="457200"/>
          </a:xfrm>
          <a:prstGeom prst="rect">
            <a:avLst/>
          </a:prstGeom>
          <a:solidFill>
            <a:srgbClr val="F11F2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endParaRPr lang="en-US">
              <a:cs typeface="Arial" charset="0"/>
            </a:endParaRPr>
          </a:p>
        </p:txBody>
      </p:sp>
      <p:sp>
        <p:nvSpPr>
          <p:cNvPr id="1029" name="Rectangle 6"/>
          <p:cNvSpPr>
            <a:spLocks noChangeArrowheads="1"/>
          </p:cNvSpPr>
          <p:nvPr/>
        </p:nvSpPr>
        <p:spPr bwMode="gray">
          <a:xfrm>
            <a:off x="392113" y="6553200"/>
            <a:ext cx="5399087"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r>
              <a:rPr lang="en-US" sz="900">
                <a:solidFill>
                  <a:schemeClr val="bg1"/>
                </a:solidFill>
                <a:latin typeface="Verdana" charset="0"/>
                <a:cs typeface="Verdana" charset="0"/>
              </a:rPr>
              <a:t>Copyright ©2015 Pearson Education, Inc. All rights reserved.</a:t>
            </a:r>
            <a:endParaRPr lang="en-GB" sz="900">
              <a:solidFill>
                <a:schemeClr val="bg1"/>
              </a:solidFill>
              <a:latin typeface="Verdana" charset="0"/>
              <a:cs typeface="Verdana" charset="0"/>
            </a:endParaRPr>
          </a:p>
        </p:txBody>
      </p:sp>
      <p:sp>
        <p:nvSpPr>
          <p:cNvPr id="1030" name="Rectangle 7"/>
          <p:cNvSpPr>
            <a:spLocks noChangeArrowheads="1"/>
          </p:cNvSpPr>
          <p:nvPr/>
        </p:nvSpPr>
        <p:spPr bwMode="gray">
          <a:xfrm>
            <a:off x="8382000" y="6553200"/>
            <a:ext cx="360363"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pPr algn="r"/>
            <a:r>
              <a:rPr lang="en-GB" sz="900">
                <a:solidFill>
                  <a:schemeClr val="bg1"/>
                </a:solidFill>
                <a:latin typeface="Verdana" charset="0"/>
              </a:rPr>
              <a:t>1-</a:t>
            </a:r>
            <a:fld id="{87317CC5-2FEE-B24E-9701-078B2558BD2F}" type="slidenum">
              <a:rPr lang="en-GB" sz="900">
                <a:solidFill>
                  <a:schemeClr val="bg1"/>
                </a:solidFill>
                <a:latin typeface="Verdana" charset="0"/>
              </a:rPr>
              <a:pPr algn="r"/>
              <a:t>‹#›</a:t>
            </a:fld>
            <a:r>
              <a:rPr lang="en-GB" sz="900">
                <a:solidFill>
                  <a:schemeClr val="bg1"/>
                </a:solidFill>
                <a:latin typeface="Verdana" charset="0"/>
              </a:rPr>
              <a:t> </a:t>
            </a:r>
          </a:p>
        </p:txBody>
      </p:sp>
      <p:pic>
        <p:nvPicPr>
          <p:cNvPr id="3" name="Picture 2" descr="corner.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67609" cy="1066800"/>
          </a:xfrm>
          <a:prstGeom prst="rect">
            <a:avLst/>
          </a:prstGeom>
        </p:spPr>
      </p:pic>
    </p:spTree>
  </p:cSld>
  <p:clrMap bg1="lt1" tx1="dk1" bg2="lt2" tx2="dk2" accent1="accent1" accent2="accent2" accent3="accent3" accent4="accent4" accent5="accent5" accent6="accent6" hlink="hlink" folHlink="folHlink"/>
  <p:sldLayoutIdLst>
    <p:sldLayoutId id="2147483856"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iming>
    <p:tnLst>
      <p:par>
        <p:cTn id="1" dur="indefinite" restart="never" nodeType="tmRoot"/>
      </p:par>
    </p:tnLst>
  </p:timing>
  <p:txStyles>
    <p:title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1" fontAlgn="base" hangingPunct="1">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1" fontAlgn="base" hangingPunct="1">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1BA77"/>
        </a:solidFill>
        <a:effectLst/>
      </p:bgPr>
    </p:bg>
    <p:spTree>
      <p:nvGrpSpPr>
        <p:cNvPr id="1" name=""/>
        <p:cNvGrpSpPr/>
        <p:nvPr/>
      </p:nvGrpSpPr>
      <p:grpSpPr>
        <a:xfrm>
          <a:off x="0" y="0"/>
          <a:ext cx="0" cy="0"/>
          <a:chOff x="0" y="0"/>
          <a:chExt cx="0" cy="0"/>
        </a:xfrm>
      </p:grpSpPr>
      <p:sp>
        <p:nvSpPr>
          <p:cNvPr id="4099" name="Rectangle 3"/>
          <p:cNvSpPr>
            <a:spLocks noChangeArrowheads="1"/>
          </p:cNvSpPr>
          <p:nvPr/>
        </p:nvSpPr>
        <p:spPr bwMode="auto">
          <a:xfrm>
            <a:off x="5257800" y="2057400"/>
            <a:ext cx="3657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Ins="0"/>
          <a:lstStyle/>
          <a:p>
            <a:pPr algn="ctr">
              <a:spcBef>
                <a:spcPct val="20000"/>
              </a:spcBef>
            </a:pPr>
            <a:r>
              <a:rPr lang="en-US" sz="2800" b="1" dirty="0">
                <a:latin typeface="Verdana" charset="0"/>
              </a:rPr>
              <a:t>Chapter </a:t>
            </a:r>
            <a:r>
              <a:rPr lang="en-US" sz="2800" b="1" dirty="0" smtClean="0">
                <a:latin typeface="Verdana" charset="0"/>
              </a:rPr>
              <a:t>1</a:t>
            </a:r>
          </a:p>
          <a:p>
            <a:pPr algn="ctr">
              <a:spcBef>
                <a:spcPct val="20000"/>
              </a:spcBef>
            </a:pPr>
            <a:endParaRPr lang="en-US" sz="2800" b="1" dirty="0">
              <a:latin typeface="Verdana" charset="0"/>
            </a:endParaRPr>
          </a:p>
          <a:p>
            <a:pPr algn="ctr">
              <a:spcBef>
                <a:spcPct val="20000"/>
              </a:spcBef>
            </a:pPr>
            <a:r>
              <a:rPr lang="en-US" sz="2800" b="1" dirty="0" smtClean="0">
                <a:latin typeface="Verdana" charset="0"/>
              </a:rPr>
              <a:t>Introducing </a:t>
            </a:r>
            <a:r>
              <a:rPr lang="en-US" sz="2800" b="1" dirty="0">
                <a:latin typeface="Verdana" charset="0"/>
              </a:rPr>
              <a:t>Economic </a:t>
            </a:r>
            <a:r>
              <a:rPr lang="en-US" sz="2800" b="1" dirty="0" smtClean="0">
                <a:latin typeface="Verdana" charset="0"/>
              </a:rPr>
              <a:t>Development</a:t>
            </a:r>
            <a:r>
              <a:rPr lang="en-US" sz="2800" b="1" dirty="0">
                <a:latin typeface="Verdana" charset="0"/>
              </a:rPr>
              <a:t/>
            </a:r>
            <a:br>
              <a:rPr lang="en-US" sz="2800" b="1" dirty="0">
                <a:latin typeface="Verdana" charset="0"/>
              </a:rPr>
            </a:br>
            <a:endParaRPr lang="en-US" sz="2800" b="1" dirty="0">
              <a:latin typeface="Verdana" charset="0"/>
            </a:endParaRPr>
          </a:p>
        </p:txBody>
      </p:sp>
    </p:spTree>
  </p:cSld>
  <p:clrMapOvr>
    <a:masterClrMapping/>
  </p:clrMapOvr>
  <p:transition spd="med">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lvl="1">
              <a:buFont typeface="Wingdings" panose="05000000000000000000" pitchFamily="2" charset="2"/>
              <a:buChar char="§"/>
            </a:pPr>
            <a:r>
              <a:rPr lang="en-US" dirty="0"/>
              <a:t>Which are the most influential theories of development, and are they </a:t>
            </a:r>
            <a:r>
              <a:rPr lang="en-US" dirty="0" smtClean="0"/>
              <a:t>compatible</a:t>
            </a:r>
            <a:r>
              <a:rPr lang="en-US" dirty="0"/>
              <a:t>? </a:t>
            </a:r>
            <a:endParaRPr lang="en-US" dirty="0" smtClean="0"/>
          </a:p>
          <a:p>
            <a:pPr lvl="1">
              <a:buFont typeface="Wingdings" panose="05000000000000000000" pitchFamily="2" charset="2"/>
              <a:buChar char="§"/>
            </a:pPr>
            <a:r>
              <a:rPr lang="en-US" dirty="0"/>
              <a:t>How can improvements in the role and status of women have an especially beneficial impact on development prospects</a:t>
            </a:r>
            <a:r>
              <a:rPr lang="en-US" dirty="0" smtClean="0"/>
              <a:t>?</a:t>
            </a:r>
          </a:p>
          <a:p>
            <a:pPr lvl="1">
              <a:buFont typeface="Wingdings" panose="05000000000000000000" pitchFamily="2" charset="2"/>
              <a:buChar char="§"/>
            </a:pPr>
            <a:r>
              <a:rPr lang="en-US" dirty="0"/>
              <a:t>What are the causes of extreme poverty, and what policies have been most effective for improving the lives of the poorest of the poor?</a:t>
            </a:r>
            <a:endParaRPr lang="en-US" b="1" dirty="0" smtClean="0">
              <a:latin typeface="Verdana" charset="0"/>
              <a:ea typeface="ＭＳ Ｐゴシック" charset="0"/>
            </a:endParaRPr>
          </a:p>
        </p:txBody>
      </p:sp>
    </p:spTree>
    <p:extLst>
      <p:ext uri="{BB962C8B-B14F-4D97-AF65-F5344CB8AC3E}">
        <p14:creationId xmlns:p14="http://schemas.microsoft.com/office/powerpoint/2010/main" val="4282433118"/>
      </p:ext>
    </p:extLst>
  </p:cSld>
  <p:clrMapOvr>
    <a:masterClrMapping/>
  </p:clrMapOvr>
  <p:transition spd="med">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marL="457200" lvl="1" indent="0" eaLnBrk="1" hangingPunct="1">
              <a:buNone/>
            </a:pPr>
            <a:endParaRPr lang="en-US" b="1" dirty="0" smtClean="0">
              <a:latin typeface="Verdana" charset="0"/>
              <a:ea typeface="ＭＳ Ｐゴシック" charset="0"/>
            </a:endParaRPr>
          </a:p>
          <a:p>
            <a:pPr lvl="1">
              <a:buFont typeface="Wingdings" panose="05000000000000000000" pitchFamily="2" charset="2"/>
              <a:buChar char="§"/>
            </a:pPr>
            <a:r>
              <a:rPr lang="en-US" dirty="0"/>
              <a:t>What are the causes of extreme poverty, and what policies have been most effective for improving the lives of the poorest of the poor</a:t>
            </a:r>
            <a:r>
              <a:rPr lang="en-US" dirty="0" smtClean="0"/>
              <a:t>?</a:t>
            </a:r>
          </a:p>
          <a:p>
            <a:pPr marL="457200" lvl="1" indent="0">
              <a:buNone/>
            </a:pPr>
            <a:r>
              <a:rPr lang="en-US" dirty="0" smtClean="0"/>
              <a:t> </a:t>
            </a:r>
          </a:p>
          <a:p>
            <a:pPr lvl="1">
              <a:buFont typeface="Wingdings" panose="05000000000000000000" pitchFamily="2" charset="2"/>
              <a:buChar char="§"/>
            </a:pPr>
            <a:r>
              <a:rPr lang="en-US" dirty="0"/>
              <a:t>Is rapid population growth threatening the economic progress of </a:t>
            </a:r>
            <a:r>
              <a:rPr lang="en-US" dirty="0" smtClean="0"/>
              <a:t>developing </a:t>
            </a:r>
            <a:r>
              <a:rPr lang="en-US" dirty="0"/>
              <a:t>nations? Do large families make economic sense in an environment of widespread poverty and financial insecurity?</a:t>
            </a:r>
            <a:endParaRPr lang="en-US" b="1" dirty="0" smtClean="0">
              <a:latin typeface="Verdana" charset="0"/>
              <a:ea typeface="ＭＳ Ｐゴシック" charset="0"/>
            </a:endParaRPr>
          </a:p>
        </p:txBody>
      </p:sp>
    </p:spTree>
    <p:extLst>
      <p:ext uri="{BB962C8B-B14F-4D97-AF65-F5344CB8AC3E}">
        <p14:creationId xmlns:p14="http://schemas.microsoft.com/office/powerpoint/2010/main" val="3991171237"/>
      </p:ext>
    </p:extLst>
  </p:cSld>
  <p:clrMapOvr>
    <a:masterClrMapping/>
  </p:clrMapOvr>
  <p:transition spd="med">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marL="457200" lvl="1" indent="0">
              <a:buNone/>
            </a:pPr>
            <a:endParaRPr lang="en-US" dirty="0" smtClean="0"/>
          </a:p>
          <a:p>
            <a:pPr marL="457200" lvl="1" indent="0">
              <a:buNone/>
            </a:pPr>
            <a:r>
              <a:rPr lang="en-US" dirty="0" smtClean="0"/>
              <a:t>Why </a:t>
            </a:r>
            <a:r>
              <a:rPr lang="en-US" dirty="0"/>
              <a:t>is there so much unemployment and underemployment in the </a:t>
            </a:r>
            <a:r>
              <a:rPr lang="en-US" dirty="0" smtClean="0"/>
              <a:t>developing </a:t>
            </a:r>
            <a:r>
              <a:rPr lang="en-US" dirty="0"/>
              <a:t>world, especially in the cities, and why do people continue to </a:t>
            </a:r>
            <a:r>
              <a:rPr lang="en-US" dirty="0" smtClean="0"/>
              <a:t>migrate </a:t>
            </a:r>
            <a:r>
              <a:rPr lang="en-US" dirty="0"/>
              <a:t>to the cities from rural areas even when their chances of finding a conventional job are very slim?</a:t>
            </a:r>
            <a:endParaRPr lang="en-US" b="1" dirty="0" smtClean="0">
              <a:latin typeface="Verdana" charset="0"/>
              <a:ea typeface="ＭＳ Ｐゴシック" charset="0"/>
            </a:endParaRPr>
          </a:p>
          <a:p>
            <a:pPr marL="457200" lvl="1" indent="0" eaLnBrk="1" hangingPunct="1">
              <a:buNone/>
            </a:pPr>
            <a:endParaRPr lang="en-US" b="1" dirty="0" smtClean="0">
              <a:latin typeface="Verdana" charset="0"/>
              <a:ea typeface="ＭＳ Ｐゴシック" charset="0"/>
            </a:endParaRPr>
          </a:p>
        </p:txBody>
      </p:sp>
    </p:spTree>
    <p:extLst>
      <p:ext uri="{BB962C8B-B14F-4D97-AF65-F5344CB8AC3E}">
        <p14:creationId xmlns:p14="http://schemas.microsoft.com/office/powerpoint/2010/main" val="2223706901"/>
      </p:ext>
    </p:extLst>
  </p:cSld>
  <p:clrMapOvr>
    <a:masterClrMapping/>
  </p:clrMapOvr>
  <p:transition spd="med">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marL="457200" lvl="1" indent="0">
              <a:buNone/>
            </a:pPr>
            <a:endParaRPr lang="en-US" dirty="0" smtClean="0"/>
          </a:p>
          <a:p>
            <a:pPr marL="457200" lvl="1" indent="0">
              <a:buNone/>
            </a:pPr>
            <a:r>
              <a:rPr lang="en-US" sz="2800" dirty="0"/>
              <a:t>Wealthier societies are also healthier ones because they have more re sources for improving nutrition and health care. But does better health also help spur successful development?</a:t>
            </a:r>
            <a:endParaRPr lang="en-US" sz="2800" b="1" dirty="0" smtClean="0">
              <a:latin typeface="Verdana" charset="0"/>
              <a:ea typeface="ＭＳ Ｐゴシック" charset="0"/>
            </a:endParaRPr>
          </a:p>
        </p:txBody>
      </p:sp>
    </p:spTree>
    <p:extLst>
      <p:ext uri="{BB962C8B-B14F-4D97-AF65-F5344CB8AC3E}">
        <p14:creationId xmlns:p14="http://schemas.microsoft.com/office/powerpoint/2010/main" val="80366772"/>
      </p:ext>
    </p:extLst>
  </p:cSld>
  <p:clrMapOvr>
    <a:masterClrMapping/>
  </p:clrMapOvr>
  <p:transition spd="med">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marL="457200" lvl="1" indent="0">
              <a:buNone/>
            </a:pPr>
            <a:endParaRPr lang="en-US" dirty="0" smtClean="0"/>
          </a:p>
          <a:p>
            <a:pPr marL="457200" lvl="1" indent="0">
              <a:buNone/>
            </a:pPr>
            <a:r>
              <a:rPr lang="en-US" sz="2800" dirty="0" smtClean="0"/>
              <a:t>Do </a:t>
            </a:r>
            <a:r>
              <a:rPr lang="en-US" sz="2800" dirty="0"/>
              <a:t>educational systems in developing countries really promote economic development, or are they simply a mechanism to enable certain select groups or classes of people to maintain positions of wealth, power, and </a:t>
            </a:r>
            <a:r>
              <a:rPr lang="en-US" sz="2800" dirty="0" smtClean="0"/>
              <a:t>influence</a:t>
            </a:r>
            <a:r>
              <a:rPr lang="en-US" sz="2800" dirty="0"/>
              <a:t>?</a:t>
            </a:r>
            <a:endParaRPr lang="en-US" sz="2800" b="1" dirty="0" smtClean="0">
              <a:latin typeface="Verdana" charset="0"/>
              <a:ea typeface="ＭＳ Ｐゴシック" charset="0"/>
            </a:endParaRPr>
          </a:p>
        </p:txBody>
      </p:sp>
    </p:spTree>
    <p:extLst>
      <p:ext uri="{BB962C8B-B14F-4D97-AF65-F5344CB8AC3E}">
        <p14:creationId xmlns:p14="http://schemas.microsoft.com/office/powerpoint/2010/main" val="2692635169"/>
      </p:ext>
    </p:extLst>
  </p:cSld>
  <p:clrMapOvr>
    <a:masterClrMapping/>
  </p:clrMapOvr>
  <p:transition spd="med">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marL="857250" lvl="2" indent="0">
              <a:buNone/>
            </a:pPr>
            <a:endParaRPr lang="en-US" dirty="0" smtClean="0"/>
          </a:p>
          <a:p>
            <a:pPr lvl="2">
              <a:buFont typeface="Wingdings" panose="05000000000000000000" pitchFamily="2" charset="2"/>
              <a:buChar char="§"/>
            </a:pPr>
            <a:r>
              <a:rPr lang="en-US" sz="2400" dirty="0" smtClean="0"/>
              <a:t>What </a:t>
            </a:r>
            <a:r>
              <a:rPr lang="en-US" sz="2400" dirty="0"/>
              <a:t>do we mean by “environmentally sustainable development</a:t>
            </a:r>
            <a:r>
              <a:rPr lang="en-US" sz="2400" dirty="0" smtClean="0"/>
              <a:t>”?</a:t>
            </a:r>
          </a:p>
          <a:p>
            <a:pPr lvl="2">
              <a:buFont typeface="Wingdings" panose="05000000000000000000" pitchFamily="2" charset="2"/>
              <a:buChar char="§"/>
            </a:pPr>
            <a:r>
              <a:rPr lang="en-US" sz="2400" dirty="0"/>
              <a:t>Are free markets and economic privatization the answer to development </a:t>
            </a:r>
            <a:r>
              <a:rPr lang="en-US" sz="2400" dirty="0" smtClean="0"/>
              <a:t>problems?</a:t>
            </a:r>
          </a:p>
          <a:p>
            <a:pPr lvl="2">
              <a:buFont typeface="Wingdings" panose="05000000000000000000" pitchFamily="2" charset="2"/>
              <a:buChar char="§"/>
            </a:pPr>
            <a:r>
              <a:rPr lang="en-US" sz="2400" dirty="0"/>
              <a:t>Is expanded international trade desirable from the point of view of the </a:t>
            </a:r>
            <a:r>
              <a:rPr lang="en-US" sz="2400" dirty="0" smtClean="0"/>
              <a:t>development </a:t>
            </a:r>
            <a:r>
              <a:rPr lang="en-US" sz="2400" dirty="0"/>
              <a:t>of poor nations?</a:t>
            </a:r>
            <a:endParaRPr lang="en-US" sz="2400" b="1" dirty="0" smtClean="0">
              <a:latin typeface="Verdana" charset="0"/>
              <a:ea typeface="ＭＳ Ｐゴシック" charset="0"/>
            </a:endParaRPr>
          </a:p>
        </p:txBody>
      </p:sp>
    </p:spTree>
    <p:extLst>
      <p:ext uri="{BB962C8B-B14F-4D97-AF65-F5344CB8AC3E}">
        <p14:creationId xmlns:p14="http://schemas.microsoft.com/office/powerpoint/2010/main" val="649928837"/>
      </p:ext>
    </p:extLst>
  </p:cSld>
  <p:clrMapOvr>
    <a:masterClrMapping/>
  </p:clrMapOvr>
  <p:transition spd="med">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marL="857250" lvl="2" indent="0">
              <a:buNone/>
            </a:pPr>
            <a:endParaRPr lang="en-US" dirty="0" smtClean="0"/>
          </a:p>
          <a:p>
            <a:pPr lvl="2">
              <a:buFont typeface="Wingdings" panose="05000000000000000000" pitchFamily="2" charset="2"/>
              <a:buChar char="§"/>
            </a:pPr>
            <a:r>
              <a:rPr lang="en-US" sz="2400" dirty="0"/>
              <a:t>When and under what conditions, if any, should governments in </a:t>
            </a:r>
            <a:r>
              <a:rPr lang="en-US" sz="2400" dirty="0" smtClean="0"/>
              <a:t>developing </a:t>
            </a:r>
            <a:r>
              <a:rPr lang="en-US" sz="2400" dirty="0"/>
              <a:t>countries adopt a policy of foreign-exchange control, raise tariffs, or set quotas on the importation of certain “nonessential” goods in order to promote their own </a:t>
            </a:r>
            <a:r>
              <a:rPr lang="en-US" sz="2400" dirty="0" smtClean="0"/>
              <a:t>industrialization? </a:t>
            </a:r>
            <a:endParaRPr lang="en-US" sz="2400" b="1" dirty="0" smtClean="0">
              <a:latin typeface="Verdana" charset="0"/>
              <a:ea typeface="ＭＳ Ｐゴシック" charset="0"/>
            </a:endParaRPr>
          </a:p>
        </p:txBody>
      </p:sp>
    </p:spTree>
    <p:extLst>
      <p:ext uri="{BB962C8B-B14F-4D97-AF65-F5344CB8AC3E}">
        <p14:creationId xmlns:p14="http://schemas.microsoft.com/office/powerpoint/2010/main" val="1733990305"/>
      </p:ext>
    </p:extLst>
  </p:cSld>
  <p:clrMapOvr>
    <a:masterClrMapping/>
  </p:clrMapOvr>
  <p:transition spd="med">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marL="857250" lvl="2" indent="0">
              <a:buNone/>
            </a:pPr>
            <a:endParaRPr lang="en-US" dirty="0" smtClean="0"/>
          </a:p>
          <a:p>
            <a:pPr lvl="2">
              <a:buFont typeface="Wingdings" panose="05000000000000000000" pitchFamily="2" charset="2"/>
              <a:buChar char="§"/>
            </a:pPr>
            <a:r>
              <a:rPr lang="en-US" sz="2400" dirty="0"/>
              <a:t>What is meant by globalization, and how is it affecting the developing countries</a:t>
            </a:r>
            <a:r>
              <a:rPr lang="en-US" sz="2400" dirty="0" smtClean="0"/>
              <a:t>?</a:t>
            </a:r>
          </a:p>
          <a:p>
            <a:pPr lvl="2">
              <a:buFont typeface="Wingdings" panose="05000000000000000000" pitchFamily="2" charset="2"/>
              <a:buChar char="§"/>
            </a:pPr>
            <a:r>
              <a:rPr lang="en-US" sz="2400" dirty="0"/>
              <a:t>How did so many developing nations get into such serious foreign-debt </a:t>
            </a:r>
            <a:r>
              <a:rPr lang="en-US" sz="2400" dirty="0" smtClean="0"/>
              <a:t>problems?</a:t>
            </a:r>
          </a:p>
          <a:p>
            <a:pPr lvl="2">
              <a:buFont typeface="Wingdings" panose="05000000000000000000" pitchFamily="2" charset="2"/>
              <a:buChar char="§"/>
            </a:pPr>
            <a:r>
              <a:rPr lang="en-US" sz="2400" dirty="0"/>
              <a:t>What is the impact of foreign economic aid from rich countries? </a:t>
            </a:r>
            <a:endParaRPr lang="en-US" sz="2400" b="1" dirty="0" smtClean="0">
              <a:latin typeface="Verdana" charset="0"/>
              <a:ea typeface="ＭＳ Ｐゴシック" charset="0"/>
            </a:endParaRPr>
          </a:p>
        </p:txBody>
      </p:sp>
    </p:spTree>
    <p:extLst>
      <p:ext uri="{BB962C8B-B14F-4D97-AF65-F5344CB8AC3E}">
        <p14:creationId xmlns:p14="http://schemas.microsoft.com/office/powerpoint/2010/main" val="3236661648"/>
      </p:ext>
    </p:extLst>
  </p:cSld>
  <p:clrMapOvr>
    <a:masterClrMapping/>
  </p:clrMapOvr>
  <p:transition spd="med">
    <p:pull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marL="857250" lvl="2" indent="0">
              <a:buNone/>
            </a:pPr>
            <a:endParaRPr lang="en-US" dirty="0" smtClean="0"/>
          </a:p>
          <a:p>
            <a:pPr lvl="2">
              <a:buFont typeface="Wingdings" panose="05000000000000000000" pitchFamily="2" charset="2"/>
              <a:buChar char="§"/>
            </a:pPr>
            <a:r>
              <a:rPr lang="en-US" sz="2400" dirty="0"/>
              <a:t>Should multinational corporations be encouraged to invest in the economies of poor nations, and if so, under what conditions</a:t>
            </a:r>
            <a:r>
              <a:rPr lang="en-US" sz="2400" dirty="0" smtClean="0"/>
              <a:t>?</a:t>
            </a:r>
          </a:p>
          <a:p>
            <a:pPr lvl="2">
              <a:buFont typeface="Wingdings" panose="05000000000000000000" pitchFamily="2" charset="2"/>
              <a:buChar char="§"/>
            </a:pPr>
            <a:r>
              <a:rPr lang="en-US" sz="2400" dirty="0"/>
              <a:t>What is the role of financial and fiscal policy in promoting development? Do large military expenditures stimulate or retard economic growth?</a:t>
            </a:r>
            <a:endParaRPr lang="en-US" sz="2400" b="1" dirty="0" smtClean="0">
              <a:latin typeface="Verdana" charset="0"/>
              <a:ea typeface="ＭＳ Ｐゴシック" charset="0"/>
            </a:endParaRPr>
          </a:p>
        </p:txBody>
      </p:sp>
    </p:spTree>
    <p:extLst>
      <p:ext uri="{BB962C8B-B14F-4D97-AF65-F5344CB8AC3E}">
        <p14:creationId xmlns:p14="http://schemas.microsoft.com/office/powerpoint/2010/main" val="4082855124"/>
      </p:ext>
    </p:extLst>
  </p:cSld>
  <p:clrMapOvr>
    <a:masterClrMapping/>
  </p:clrMapOvr>
  <p:transition spd="med">
    <p:pull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marL="857250" lvl="2" indent="0">
              <a:buNone/>
            </a:pPr>
            <a:endParaRPr lang="en-US" sz="2800" dirty="0" smtClean="0"/>
          </a:p>
          <a:p>
            <a:pPr marL="857250" lvl="2" indent="0">
              <a:buNone/>
            </a:pPr>
            <a:r>
              <a:rPr lang="en-US" sz="2800" dirty="0" smtClean="0"/>
              <a:t>What </a:t>
            </a:r>
            <a:r>
              <a:rPr lang="en-US" sz="2800" dirty="0"/>
              <a:t>is microfinance, and what are its potential and limitations for </a:t>
            </a:r>
            <a:r>
              <a:rPr lang="en-US" sz="2800" dirty="0" smtClean="0"/>
              <a:t>reducing </a:t>
            </a:r>
            <a:r>
              <a:rPr lang="en-US" sz="2800" dirty="0"/>
              <a:t>poverty and spurring grassroots development</a:t>
            </a:r>
            <a:r>
              <a:rPr lang="en-US" sz="2800" dirty="0" smtClean="0"/>
              <a:t>?</a:t>
            </a:r>
          </a:p>
          <a:p>
            <a:pPr marL="457200" lvl="1" indent="0">
              <a:buNone/>
            </a:pPr>
            <a:r>
              <a:rPr lang="en-US" sz="3200" dirty="0" smtClean="0"/>
              <a:t>The </a:t>
            </a:r>
            <a:r>
              <a:rPr lang="en-US" sz="3200" dirty="0"/>
              <a:t>answers </a:t>
            </a:r>
            <a:r>
              <a:rPr lang="en-US" sz="3200" dirty="0" smtClean="0"/>
              <a:t>to these questions are </a:t>
            </a:r>
            <a:r>
              <a:rPr lang="en-US" sz="3200" dirty="0"/>
              <a:t>often more complex than one might think</a:t>
            </a:r>
            <a:endParaRPr lang="en-US" sz="3200" dirty="0" smtClean="0"/>
          </a:p>
        </p:txBody>
      </p:sp>
    </p:spTree>
    <p:extLst>
      <p:ext uri="{BB962C8B-B14F-4D97-AF65-F5344CB8AC3E}">
        <p14:creationId xmlns:p14="http://schemas.microsoft.com/office/powerpoint/2010/main" val="3886590590"/>
      </p:ext>
    </p:extLst>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1.1 How the Other Half Live</a:t>
            </a:r>
            <a:endParaRPr lang="en-GB">
              <a:latin typeface="Verdana" charset="0"/>
              <a:ea typeface="ＭＳ Ｐゴシック" charset="0"/>
              <a:cs typeface="ＭＳ Ｐゴシック" charset="0"/>
            </a:endParaRPr>
          </a:p>
        </p:txBody>
      </p:sp>
      <p:sp>
        <p:nvSpPr>
          <p:cNvPr id="6146" name="Rectangle 3"/>
          <p:cNvSpPr>
            <a:spLocks noGrp="1" noChangeArrowheads="1"/>
          </p:cNvSpPr>
          <p:nvPr>
            <p:ph type="body" idx="4294967295"/>
          </p:nvPr>
        </p:nvSpPr>
        <p:spPr/>
        <p:txBody>
          <a:bodyPr rIns="91440"/>
          <a:lstStyle/>
          <a:p>
            <a:pPr marL="0" indent="0" eaLnBrk="1" hangingPunct="1">
              <a:lnSpc>
                <a:spcPct val="80000"/>
              </a:lnSpc>
              <a:buFontTx/>
              <a:buNone/>
            </a:pPr>
            <a:r>
              <a:rPr lang="en-US" sz="1800" i="1">
                <a:latin typeface="Verdana" charset="0"/>
                <a:ea typeface="ＭＳ Ｐゴシック" charset="0"/>
                <a:cs typeface="ＭＳ Ｐゴシック" charset="0"/>
              </a:rPr>
              <a:t>When one is poor, she has no say in public, she feels inferior. She has no food, so there is famine in her house; no clothing, and no progress in her family. </a:t>
            </a:r>
          </a:p>
          <a:p>
            <a:pPr marL="0" indent="0" algn="r" eaLnBrk="1" hangingPunct="1">
              <a:lnSpc>
                <a:spcPct val="80000"/>
              </a:lnSpc>
              <a:buFontTx/>
              <a:buNone/>
            </a:pPr>
            <a:r>
              <a:rPr lang="en-US" sz="1600" b="1">
                <a:latin typeface="Verdana" charset="0"/>
                <a:ea typeface="ＭＳ Ｐゴシック" charset="0"/>
                <a:cs typeface="ＭＳ Ｐゴシック" charset="0"/>
              </a:rPr>
              <a:t>—A poor woman from Uganda</a:t>
            </a:r>
            <a:r>
              <a:rPr lang="en-US" sz="1600">
                <a:latin typeface="Verdana" charset="0"/>
                <a:ea typeface="ＭＳ Ｐゴシック" charset="0"/>
                <a:cs typeface="ＭＳ Ｐゴシック" charset="0"/>
              </a:rPr>
              <a:t> </a:t>
            </a:r>
          </a:p>
          <a:p>
            <a:pPr marL="0" indent="0" eaLnBrk="1" hangingPunct="1">
              <a:lnSpc>
                <a:spcPct val="80000"/>
              </a:lnSpc>
              <a:buFontTx/>
              <a:buNone/>
            </a:pPr>
            <a:endParaRPr lang="en-US" sz="1600">
              <a:latin typeface="Verdana" charset="0"/>
              <a:ea typeface="ＭＳ Ｐゴシック" charset="0"/>
              <a:cs typeface="ＭＳ Ｐゴシック" charset="0"/>
            </a:endParaRPr>
          </a:p>
          <a:p>
            <a:pPr marL="0" indent="0" eaLnBrk="1" hangingPunct="1">
              <a:lnSpc>
                <a:spcPct val="80000"/>
              </a:lnSpc>
              <a:buFontTx/>
              <a:buNone/>
            </a:pPr>
            <a:r>
              <a:rPr lang="en-US" sz="1800" i="1">
                <a:latin typeface="Verdana" charset="0"/>
                <a:ea typeface="ＭＳ Ｐゴシック" charset="0"/>
                <a:cs typeface="ＭＳ Ｐゴシック" charset="0"/>
              </a:rPr>
              <a:t>For a poor person everything is terrible—illness, humiliation, shame. We are cripples; we are afraid of everything; we depend on everyone. No one needs us. We are like garbage that everyone wants to get rid of. </a:t>
            </a:r>
          </a:p>
          <a:p>
            <a:pPr marL="0" indent="0" algn="r" eaLnBrk="1" hangingPunct="1">
              <a:lnSpc>
                <a:spcPct val="80000"/>
              </a:lnSpc>
              <a:buFontTx/>
              <a:buNone/>
            </a:pPr>
            <a:r>
              <a:rPr lang="en-US" sz="1600" b="1">
                <a:latin typeface="Verdana" charset="0"/>
                <a:ea typeface="ＭＳ Ｐゴシック" charset="0"/>
                <a:cs typeface="ＭＳ Ｐゴシック" charset="0"/>
              </a:rPr>
              <a:t>—A blind woman from Tiraspol, Moldova</a:t>
            </a:r>
            <a:r>
              <a:rPr lang="en-US" sz="1800">
                <a:latin typeface="Verdana" charset="0"/>
                <a:ea typeface="ＭＳ Ｐゴシック" charset="0"/>
                <a:cs typeface="ＭＳ Ｐゴシック" charset="0"/>
              </a:rPr>
              <a:t> </a:t>
            </a:r>
          </a:p>
          <a:p>
            <a:pPr marL="0" indent="0" eaLnBrk="1" hangingPunct="1">
              <a:lnSpc>
                <a:spcPct val="80000"/>
              </a:lnSpc>
              <a:buFontTx/>
              <a:buNone/>
            </a:pPr>
            <a:endParaRPr lang="en-US" sz="1800">
              <a:latin typeface="Verdana" charset="0"/>
              <a:ea typeface="ＭＳ Ｐゴシック" charset="0"/>
              <a:cs typeface="ＭＳ Ｐゴシック" charset="0"/>
            </a:endParaRPr>
          </a:p>
          <a:p>
            <a:pPr marL="0" indent="0" eaLnBrk="1" hangingPunct="1">
              <a:lnSpc>
                <a:spcPct val="80000"/>
              </a:lnSpc>
              <a:buFontTx/>
              <a:buNone/>
            </a:pPr>
            <a:r>
              <a:rPr lang="en-US" sz="1800" i="1">
                <a:latin typeface="Verdana" charset="0"/>
                <a:ea typeface="ＭＳ Ｐゴシック" charset="0"/>
                <a:cs typeface="ＭＳ Ｐゴシック" charset="0"/>
              </a:rPr>
              <a:t>Life in the area is so precarious that the youth and every able person have to migrate to the towns or join the army at the war front in order to escape the hazards of hunger escalating over here. </a:t>
            </a:r>
          </a:p>
          <a:p>
            <a:pPr marL="0" indent="0" algn="r" eaLnBrk="1" hangingPunct="1">
              <a:lnSpc>
                <a:spcPct val="80000"/>
              </a:lnSpc>
              <a:buFontTx/>
              <a:buNone/>
            </a:pPr>
            <a:r>
              <a:rPr lang="en-US" sz="1600" b="1">
                <a:latin typeface="Verdana" charset="0"/>
                <a:ea typeface="ＭＳ Ｐゴシック" charset="0"/>
                <a:cs typeface="ＭＳ Ｐゴシック" charset="0"/>
              </a:rPr>
              <a:t>—Participant in a discussion group in rural Ethiopia </a:t>
            </a:r>
          </a:p>
        </p:txBody>
      </p:sp>
    </p:spTree>
  </p:cSld>
  <p:clrMapOvr>
    <a:masterClrMapping/>
  </p:clrMapOvr>
  <p:transition spd="med">
    <p:pull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a:xfrm>
            <a:off x="1371600" y="0"/>
            <a:ext cx="7772400" cy="1143000"/>
          </a:xfrm>
        </p:spPr>
        <p:txBody>
          <a:bodyPr anchor="ctr"/>
          <a:lstStyle/>
          <a:p>
            <a:pPr eaLnBrk="1" hangingPunct="1"/>
            <a:r>
              <a:rPr lang="en-US" sz="2800" dirty="0">
                <a:latin typeface="Verdana" charset="0"/>
                <a:ea typeface="ＭＳ Ｐゴシック" charset="0"/>
                <a:cs typeface="ＭＳ Ｐゴシック" charset="0"/>
              </a:rPr>
              <a:t>1.3 What Do We Mean by Development?</a:t>
            </a:r>
            <a:endParaRPr lang="en-GB" sz="2800" dirty="0">
              <a:latin typeface="Verdana" charset="0"/>
              <a:ea typeface="ＭＳ Ｐゴシック" charset="0"/>
              <a:cs typeface="ＭＳ Ｐゴシック" charset="0"/>
            </a:endParaRPr>
          </a:p>
        </p:txBody>
      </p:sp>
      <p:sp>
        <p:nvSpPr>
          <p:cNvPr id="16386" name="Rectangle 3"/>
          <p:cNvSpPr>
            <a:spLocks noGrp="1" noChangeArrowheads="1"/>
          </p:cNvSpPr>
          <p:nvPr>
            <p:ph type="body" idx="4294967295"/>
          </p:nvPr>
        </p:nvSpPr>
        <p:spPr>
          <a:xfrm>
            <a:off x="304800" y="1447800"/>
            <a:ext cx="8534400" cy="4419600"/>
          </a:xfrm>
        </p:spPr>
        <p:txBody>
          <a:bodyPr rIns="91440"/>
          <a:lstStyle/>
          <a:p>
            <a:pPr eaLnBrk="1" hangingPunct="1">
              <a:lnSpc>
                <a:spcPct val="80000"/>
              </a:lnSpc>
            </a:pPr>
            <a:r>
              <a:rPr lang="en-US" sz="2000" b="1" dirty="0">
                <a:latin typeface="Verdana" charset="0"/>
                <a:ea typeface="ＭＳ Ｐゴシック" charset="0"/>
                <a:cs typeface="ＭＳ Ｐゴシック" charset="0"/>
              </a:rPr>
              <a:t>Traditional Economic Measures</a:t>
            </a:r>
          </a:p>
          <a:p>
            <a:pPr lvl="1" eaLnBrk="1" hangingPunct="1">
              <a:lnSpc>
                <a:spcPct val="80000"/>
              </a:lnSpc>
            </a:pPr>
            <a:r>
              <a:rPr lang="en-US" sz="1600" dirty="0">
                <a:latin typeface="Verdana" charset="0"/>
                <a:ea typeface="ＭＳ Ｐゴシック" charset="0"/>
              </a:rPr>
              <a:t>Gross National Income (GNI)</a:t>
            </a:r>
          </a:p>
          <a:p>
            <a:pPr lvl="1" eaLnBrk="1" hangingPunct="1">
              <a:lnSpc>
                <a:spcPct val="80000"/>
              </a:lnSpc>
            </a:pPr>
            <a:r>
              <a:rPr lang="en-US" sz="1600" dirty="0">
                <a:latin typeface="Verdana" charset="0"/>
                <a:ea typeface="ＭＳ Ｐゴシック" charset="0"/>
              </a:rPr>
              <a:t>Income per capita</a:t>
            </a:r>
          </a:p>
          <a:p>
            <a:pPr lvl="1" eaLnBrk="1" hangingPunct="1">
              <a:lnSpc>
                <a:spcPct val="80000"/>
              </a:lnSpc>
            </a:pPr>
            <a:r>
              <a:rPr lang="en-US" sz="1600" dirty="0">
                <a:latin typeface="Verdana" charset="0"/>
                <a:ea typeface="ＭＳ Ｐゴシック" charset="0"/>
              </a:rPr>
              <a:t>Utility of that income?</a:t>
            </a:r>
          </a:p>
          <a:p>
            <a:pPr eaLnBrk="1" hangingPunct="1">
              <a:lnSpc>
                <a:spcPct val="80000"/>
              </a:lnSpc>
            </a:pPr>
            <a:r>
              <a:rPr lang="en-US" sz="2000" b="1" dirty="0">
                <a:latin typeface="Verdana" charset="0"/>
                <a:ea typeface="ＭＳ Ｐゴシック" charset="0"/>
                <a:cs typeface="ＭＳ Ｐゴシック" charset="0"/>
              </a:rPr>
              <a:t>The New Economic View of Development</a:t>
            </a:r>
          </a:p>
          <a:p>
            <a:pPr lvl="1" eaLnBrk="1" hangingPunct="1">
              <a:lnSpc>
                <a:spcPct val="80000"/>
              </a:lnSpc>
            </a:pPr>
            <a:r>
              <a:rPr lang="en-US" sz="1800" dirty="0">
                <a:latin typeface="Verdana" charset="0"/>
                <a:ea typeface="ＭＳ Ｐゴシック" charset="0"/>
              </a:rPr>
              <a:t>Leads to improvement in wellbeing, more broadly understood</a:t>
            </a:r>
          </a:p>
          <a:p>
            <a:pPr eaLnBrk="1" hangingPunct="1">
              <a:lnSpc>
                <a:spcPct val="80000"/>
              </a:lnSpc>
            </a:pPr>
            <a:r>
              <a:rPr lang="en-US" sz="2000" b="1" dirty="0" err="1">
                <a:latin typeface="Verdana" charset="0"/>
                <a:ea typeface="ＭＳ Ｐゴシック" charset="0"/>
                <a:cs typeface="ＭＳ Ｐゴシック" charset="0"/>
              </a:rPr>
              <a:t>Amartya</a:t>
            </a:r>
            <a:r>
              <a:rPr lang="en-US" sz="2000" b="1" dirty="0">
                <a:latin typeface="Verdana" charset="0"/>
                <a:ea typeface="ＭＳ Ｐゴシック" charset="0"/>
                <a:cs typeface="ＭＳ Ｐゴシック" charset="0"/>
              </a:rPr>
              <a:t> </a:t>
            </a:r>
            <a:r>
              <a:rPr lang="en-US" sz="2000" b="1" dirty="0" err="1">
                <a:latin typeface="Verdana" charset="0"/>
                <a:ea typeface="ＭＳ Ｐゴシック" charset="0"/>
                <a:cs typeface="ＭＳ Ｐゴシック" charset="0"/>
              </a:rPr>
              <a:t>Sen</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s </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Capability</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 Approach</a:t>
            </a:r>
          </a:p>
          <a:p>
            <a:pPr lvl="1" eaLnBrk="1" hangingPunct="1">
              <a:lnSpc>
                <a:spcPct val="80000"/>
              </a:lnSpc>
            </a:pPr>
            <a:r>
              <a:rPr lang="en-US" sz="1600" dirty="0" smtClean="0">
                <a:latin typeface="Verdana" charset="0"/>
                <a:ea typeface="ＭＳ Ｐゴシック" charset="0"/>
              </a:rPr>
              <a:t>Functioning's </a:t>
            </a:r>
            <a:r>
              <a:rPr lang="en-US" sz="1600" dirty="0">
                <a:latin typeface="Verdana" charset="0"/>
                <a:ea typeface="ＭＳ Ｐゴシック" charset="0"/>
              </a:rPr>
              <a:t>as an achievement</a:t>
            </a:r>
          </a:p>
          <a:p>
            <a:pPr lvl="1" eaLnBrk="1" hangingPunct="1">
              <a:lnSpc>
                <a:spcPct val="80000"/>
              </a:lnSpc>
            </a:pPr>
            <a:r>
              <a:rPr lang="en-US" sz="1600" dirty="0">
                <a:latin typeface="Verdana" charset="0"/>
                <a:ea typeface="ＭＳ Ｐゴシック" charset="0"/>
              </a:rPr>
              <a:t>Capabilities as freedoms enjoyed in terms of </a:t>
            </a:r>
            <a:r>
              <a:rPr lang="en-US" sz="1600" dirty="0" err="1">
                <a:latin typeface="Verdana" charset="0"/>
                <a:ea typeface="ＭＳ Ｐゴシック" charset="0"/>
              </a:rPr>
              <a:t>functionings</a:t>
            </a:r>
            <a:endParaRPr lang="en-US" sz="1600" dirty="0">
              <a:latin typeface="Verdana" charset="0"/>
              <a:ea typeface="ＭＳ Ｐゴシック" charset="0"/>
            </a:endParaRPr>
          </a:p>
          <a:p>
            <a:pPr lvl="1" eaLnBrk="1" hangingPunct="1">
              <a:lnSpc>
                <a:spcPct val="80000"/>
              </a:lnSpc>
            </a:pPr>
            <a:r>
              <a:rPr lang="en-US" sz="1600" dirty="0">
                <a:latin typeface="Verdana" charset="0"/>
                <a:ea typeface="ＭＳ Ｐゴシック" charset="0"/>
              </a:rPr>
              <a:t>Development and happiness</a:t>
            </a:r>
          </a:p>
          <a:p>
            <a:pPr lvl="1" eaLnBrk="1" hangingPunct="1">
              <a:lnSpc>
                <a:spcPct val="80000"/>
              </a:lnSpc>
            </a:pPr>
            <a:r>
              <a:rPr lang="en-US" sz="1600" dirty="0">
                <a:latin typeface="Verdana" charset="0"/>
                <a:ea typeface="ＭＳ Ｐゴシック" charset="0"/>
              </a:rPr>
              <a:t>Well being in terms of being well and having freedoms of choice </a:t>
            </a:r>
          </a:p>
          <a:p>
            <a:pPr lvl="1" eaLnBrk="1" hangingPunct="1">
              <a:lnSpc>
                <a:spcPct val="80000"/>
              </a:lnSpc>
            </a:pPr>
            <a:r>
              <a:rPr lang="ja-JP" altLang="en-US" sz="1600" dirty="0">
                <a:latin typeface="Verdana" charset="0"/>
                <a:ea typeface="ＭＳ Ｐゴシック" charset="0"/>
              </a:rPr>
              <a:t>“</a:t>
            </a:r>
            <a:r>
              <a:rPr lang="en-US" altLang="ja-JP" sz="1600" dirty="0">
                <a:latin typeface="Verdana" charset="0"/>
                <a:ea typeface="ＭＳ Ｐゴシック" charset="0"/>
              </a:rPr>
              <a:t>Beings and Doings</a:t>
            </a:r>
            <a:r>
              <a:rPr lang="ja-JP" altLang="en-US" sz="1600" dirty="0">
                <a:latin typeface="Verdana" charset="0"/>
                <a:ea typeface="ＭＳ Ｐゴシック" charset="0"/>
              </a:rPr>
              <a:t>”</a:t>
            </a:r>
            <a:r>
              <a:rPr lang="en-US" altLang="ja-JP" sz="1600" dirty="0">
                <a:latin typeface="Verdana" charset="0"/>
                <a:ea typeface="ＭＳ Ｐゴシック" charset="0"/>
              </a:rPr>
              <a:t>:</a:t>
            </a:r>
          </a:p>
          <a:p>
            <a:pPr lvl="1" eaLnBrk="1" hangingPunct="1">
              <a:lnSpc>
                <a:spcPct val="80000"/>
              </a:lnSpc>
            </a:pPr>
            <a:endParaRPr lang="en-US" sz="1800" dirty="0">
              <a:latin typeface="Verdana" charset="0"/>
              <a:ea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nchor="ctr"/>
          <a:lstStyle/>
          <a:p>
            <a:pPr eaLnBrk="1" hangingPunct="1"/>
            <a:r>
              <a:rPr lang="en-US">
                <a:latin typeface="Verdana" charset="0"/>
                <a:ea typeface="ＭＳ Ｐゴシック" charset="0"/>
                <a:cs typeface="ＭＳ Ｐゴシック" charset="0"/>
              </a:rPr>
              <a:t>Some Key </a:t>
            </a:r>
            <a:r>
              <a:rPr lang="ja-JP" altLang="en-US">
                <a:latin typeface="Verdana" charset="0"/>
                <a:ea typeface="ＭＳ Ｐゴシック" charset="0"/>
                <a:cs typeface="ＭＳ Ｐゴシック" charset="0"/>
              </a:rPr>
              <a:t>“</a:t>
            </a:r>
            <a:r>
              <a:rPr lang="en-US" altLang="ja-JP">
                <a:latin typeface="Verdana" charset="0"/>
                <a:ea typeface="ＭＳ Ｐゴシック" charset="0"/>
                <a:cs typeface="ＭＳ Ｐゴシック" charset="0"/>
              </a:rPr>
              <a:t>Capabilities</a:t>
            </a:r>
            <a:r>
              <a:rPr lang="ja-JP" altLang="en-US">
                <a:latin typeface="Verdana" charset="0"/>
                <a:ea typeface="ＭＳ Ｐゴシック" charset="0"/>
                <a:cs typeface="ＭＳ Ｐゴシック" charset="0"/>
              </a:rPr>
              <a:t>”</a:t>
            </a:r>
            <a:endParaRPr lang="en-US">
              <a:latin typeface="Verdana" charset="0"/>
              <a:ea typeface="ＭＳ Ｐゴシック" charset="0"/>
              <a:cs typeface="ＭＳ Ｐゴシック" charset="0"/>
            </a:endParaRPr>
          </a:p>
        </p:txBody>
      </p:sp>
      <p:sp>
        <p:nvSpPr>
          <p:cNvPr id="18434" name="Content Placeholder 2"/>
          <p:cNvSpPr>
            <a:spLocks noGrp="1"/>
          </p:cNvSpPr>
          <p:nvPr>
            <p:ph idx="4294967295"/>
          </p:nvPr>
        </p:nvSpPr>
        <p:spPr/>
        <p:txBody>
          <a:bodyPr rIns="91440"/>
          <a:lstStyle/>
          <a:p>
            <a:pPr eaLnBrk="1" hangingPunct="1">
              <a:lnSpc>
                <a:spcPct val="80000"/>
              </a:lnSpc>
            </a:pPr>
            <a:r>
              <a:rPr lang="en-US" sz="2000">
                <a:latin typeface="Verdana" charset="0"/>
                <a:ea typeface="ＭＳ Ｐゴシック" charset="0"/>
                <a:cs typeface="ＭＳ Ｐゴシック" charset="0"/>
              </a:rPr>
              <a:t>Some Important </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Beings</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 and </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Doings</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 in Capability to Function:</a:t>
            </a:r>
          </a:p>
          <a:p>
            <a:pPr lvl="1" eaLnBrk="1" hangingPunct="1">
              <a:lnSpc>
                <a:spcPct val="80000"/>
              </a:lnSpc>
            </a:pPr>
            <a:r>
              <a:rPr lang="en-US" sz="2000">
                <a:latin typeface="Verdana" charset="0"/>
                <a:ea typeface="ＭＳ Ｐゴシック" charset="0"/>
              </a:rPr>
              <a:t>Being able to live long</a:t>
            </a:r>
          </a:p>
          <a:p>
            <a:pPr lvl="1" eaLnBrk="1" hangingPunct="1">
              <a:lnSpc>
                <a:spcPct val="80000"/>
              </a:lnSpc>
            </a:pPr>
            <a:r>
              <a:rPr lang="en-US" sz="2000">
                <a:latin typeface="Verdana" charset="0"/>
                <a:ea typeface="ＭＳ Ｐゴシック" charset="0"/>
              </a:rPr>
              <a:t>Being well-nourished</a:t>
            </a:r>
          </a:p>
          <a:p>
            <a:pPr lvl="1" eaLnBrk="1" hangingPunct="1">
              <a:lnSpc>
                <a:spcPct val="80000"/>
              </a:lnSpc>
            </a:pPr>
            <a:r>
              <a:rPr lang="en-US" sz="2000">
                <a:latin typeface="Verdana" charset="0"/>
                <a:ea typeface="ＭＳ Ｐゴシック" charset="0"/>
              </a:rPr>
              <a:t>Being healthy</a:t>
            </a:r>
          </a:p>
          <a:p>
            <a:pPr lvl="1" eaLnBrk="1" hangingPunct="1">
              <a:lnSpc>
                <a:spcPct val="80000"/>
              </a:lnSpc>
            </a:pPr>
            <a:r>
              <a:rPr lang="en-US" sz="2000">
                <a:latin typeface="Verdana" charset="0"/>
                <a:ea typeface="ＭＳ Ｐゴシック" charset="0"/>
              </a:rPr>
              <a:t>Being literate</a:t>
            </a:r>
          </a:p>
          <a:p>
            <a:pPr lvl="1" eaLnBrk="1" hangingPunct="1">
              <a:lnSpc>
                <a:spcPct val="80000"/>
              </a:lnSpc>
            </a:pPr>
            <a:r>
              <a:rPr lang="en-US" sz="2000">
                <a:latin typeface="Verdana" charset="0"/>
                <a:ea typeface="ＭＳ Ｐゴシック" charset="0"/>
              </a:rPr>
              <a:t>Being well-clothed</a:t>
            </a:r>
          </a:p>
          <a:p>
            <a:pPr lvl="1" eaLnBrk="1" hangingPunct="1">
              <a:lnSpc>
                <a:spcPct val="80000"/>
              </a:lnSpc>
            </a:pPr>
            <a:r>
              <a:rPr lang="en-US" sz="2000">
                <a:latin typeface="Verdana" charset="0"/>
                <a:ea typeface="ＭＳ Ｐゴシック" charset="0"/>
              </a:rPr>
              <a:t>Being mobile</a:t>
            </a:r>
          </a:p>
          <a:p>
            <a:pPr lvl="1" eaLnBrk="1" hangingPunct="1">
              <a:lnSpc>
                <a:spcPct val="80000"/>
              </a:lnSpc>
            </a:pPr>
            <a:r>
              <a:rPr lang="en-US" sz="2000">
                <a:latin typeface="Verdana" charset="0"/>
                <a:ea typeface="ＭＳ Ｐゴシック" charset="0"/>
              </a:rPr>
              <a:t>Being able to take part in the life of the community</a:t>
            </a:r>
          </a:p>
          <a:p>
            <a:pPr lvl="1" eaLnBrk="1" hangingPunct="1">
              <a:lnSpc>
                <a:spcPct val="80000"/>
              </a:lnSpc>
            </a:pPr>
            <a:r>
              <a:rPr lang="en-US" sz="2000">
                <a:latin typeface="Verdana" charset="0"/>
                <a:ea typeface="ＭＳ Ｐゴシック" charset="0"/>
              </a:rPr>
              <a:t>Being happy – as a state of being - may be valued as a functioning</a:t>
            </a:r>
          </a:p>
        </p:txBody>
      </p:sp>
    </p:spTree>
  </p:cSld>
  <p:clrMapOvr>
    <a:masterClrMapping/>
  </p:clrMapOvr>
  <p:transition spd="med">
    <p:pull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p:txBody>
          <a:bodyPr anchor="ctr"/>
          <a:lstStyle/>
          <a:p>
            <a:r>
              <a:rPr lang="en-US" sz="2800">
                <a:latin typeface="Verdana" charset="0"/>
                <a:ea typeface="ＭＳ Ｐゴシック" charset="0"/>
                <a:cs typeface="ＭＳ Ｐゴシック" charset="0"/>
              </a:rPr>
              <a:t>1.3 What Do We Mean by Development? (cont</a:t>
            </a:r>
            <a:r>
              <a:rPr lang="ja-JP" altLang="en-US" sz="2800">
                <a:latin typeface="Verdana" charset="0"/>
                <a:ea typeface="ＭＳ Ｐゴシック" charset="0"/>
                <a:cs typeface="ＭＳ Ｐゴシック" charset="0"/>
              </a:rPr>
              <a:t>’</a:t>
            </a:r>
            <a:r>
              <a:rPr lang="en-US" altLang="ja-JP" sz="2800">
                <a:latin typeface="Verdana" charset="0"/>
                <a:ea typeface="ＭＳ Ｐゴシック" charset="0"/>
                <a:cs typeface="ＭＳ Ｐゴシック" charset="0"/>
              </a:rPr>
              <a:t>d)</a:t>
            </a:r>
            <a:endParaRPr lang="en-US" sz="2800">
              <a:latin typeface="Verdana" charset="0"/>
              <a:ea typeface="ＭＳ Ｐゴシック" charset="0"/>
              <a:cs typeface="ＭＳ Ｐゴシック" charset="0"/>
            </a:endParaRPr>
          </a:p>
        </p:txBody>
      </p:sp>
      <p:sp>
        <p:nvSpPr>
          <p:cNvPr id="20482" name="Rectangle 3"/>
          <p:cNvSpPr>
            <a:spLocks noGrp="1" noChangeArrowheads="1"/>
          </p:cNvSpPr>
          <p:nvPr>
            <p:ph type="body" idx="4294967295"/>
          </p:nvPr>
        </p:nvSpPr>
        <p:spPr/>
        <p:txBody>
          <a:bodyPr rIns="91440"/>
          <a:lstStyle/>
          <a:p>
            <a:pPr eaLnBrk="1" hangingPunct="1"/>
            <a:r>
              <a:rPr lang="en-US" b="1" dirty="0">
                <a:latin typeface="Verdana" charset="0"/>
                <a:ea typeface="ＭＳ Ｐゴシック" charset="0"/>
                <a:cs typeface="ＭＳ Ｐゴシック" charset="0"/>
              </a:rPr>
              <a:t>Three Core Values of Development</a:t>
            </a:r>
            <a:r>
              <a:rPr lang="en-US" dirty="0">
                <a:latin typeface="Verdana" charset="0"/>
                <a:ea typeface="ＭＳ Ｐゴシック" charset="0"/>
                <a:cs typeface="ＭＳ Ｐゴシック" charset="0"/>
              </a:rPr>
              <a:t> </a:t>
            </a:r>
          </a:p>
          <a:p>
            <a:pPr lvl="1" eaLnBrk="1" hangingPunct="1"/>
            <a:r>
              <a:rPr lang="en-US" sz="2800" dirty="0">
                <a:latin typeface="Verdana" charset="0"/>
                <a:ea typeface="ＭＳ Ｐゴシック" charset="0"/>
              </a:rPr>
              <a:t>Sustenance: The Ability to Meet Basic Needs </a:t>
            </a:r>
          </a:p>
          <a:p>
            <a:pPr lvl="1" eaLnBrk="1" hangingPunct="1"/>
            <a:r>
              <a:rPr lang="en-US" sz="2800" dirty="0">
                <a:latin typeface="Verdana" charset="0"/>
                <a:ea typeface="ＭＳ Ｐゴシック" charset="0"/>
              </a:rPr>
              <a:t>Self-Esteem: To Be a Person</a:t>
            </a:r>
          </a:p>
          <a:p>
            <a:pPr lvl="1" eaLnBrk="1" hangingPunct="1"/>
            <a:r>
              <a:rPr lang="en-US" sz="2800" dirty="0">
                <a:latin typeface="Verdana" charset="0"/>
                <a:ea typeface="ＭＳ Ｐゴシック" charset="0"/>
              </a:rPr>
              <a:t>Freedom from Servitude: To Be Able to Choose</a:t>
            </a:r>
          </a:p>
          <a:p>
            <a:endParaRPr lang="en-US" dirty="0">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Figure 1.2  </a:t>
            </a:r>
            <a:r>
              <a:rPr lang="en-US" sz="2800" b="0">
                <a:latin typeface="Verdana" charset="0"/>
                <a:ea typeface="ＭＳ Ｐゴシック" charset="0"/>
                <a:cs typeface="ＭＳ Ｐゴシック" charset="0"/>
              </a:rPr>
              <a:t>Income and Happiness: Comparing Countries</a:t>
            </a:r>
            <a:endParaRPr lang="en-GB" sz="2800">
              <a:latin typeface="Verdana" charset="0"/>
              <a:ea typeface="ＭＳ Ｐゴシック" charset="0"/>
              <a:cs typeface="ＭＳ Ｐゴシック" charset="0"/>
            </a:endParaRPr>
          </a:p>
        </p:txBody>
      </p:sp>
      <p:pic>
        <p:nvPicPr>
          <p:cNvPr id="22530" name="Picture 1" descr="fig01_02.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81200" y="1447800"/>
            <a:ext cx="5718175" cy="4852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1.3 What Do We Mean by Development? (cont</a:t>
            </a:r>
            <a:r>
              <a:rPr lang="ja-JP" altLang="en-US" sz="2800">
                <a:latin typeface="Verdana" charset="0"/>
                <a:ea typeface="ＭＳ Ｐゴシック" charset="0"/>
                <a:cs typeface="ＭＳ Ｐゴシック" charset="0"/>
              </a:rPr>
              <a:t>’</a:t>
            </a:r>
            <a:r>
              <a:rPr lang="en-US" altLang="ja-JP" sz="2800">
                <a:latin typeface="Verdana" charset="0"/>
                <a:ea typeface="ＭＳ Ｐゴシック" charset="0"/>
                <a:cs typeface="ＭＳ Ｐゴシック" charset="0"/>
              </a:rPr>
              <a:t>d)</a:t>
            </a:r>
            <a:endParaRPr lang="en-GB" sz="2800">
              <a:latin typeface="Verdana" charset="0"/>
              <a:ea typeface="ＭＳ Ｐゴシック" charset="0"/>
              <a:cs typeface="ＭＳ Ｐゴシック" charset="0"/>
            </a:endParaRPr>
          </a:p>
        </p:txBody>
      </p:sp>
      <p:sp>
        <p:nvSpPr>
          <p:cNvPr id="24578" name="Rectangle 3"/>
          <p:cNvSpPr>
            <a:spLocks noGrp="1" noChangeArrowheads="1"/>
          </p:cNvSpPr>
          <p:nvPr>
            <p:ph type="body" idx="4294967295"/>
          </p:nvPr>
        </p:nvSpPr>
        <p:spPr/>
        <p:txBody>
          <a:bodyPr rIns="91440"/>
          <a:lstStyle/>
          <a:p>
            <a:pPr eaLnBrk="1" hangingPunct="1"/>
            <a:r>
              <a:rPr lang="en-US" b="1" dirty="0">
                <a:latin typeface="Verdana" charset="0"/>
                <a:ea typeface="ＭＳ Ｐゴシック" charset="0"/>
                <a:cs typeface="ＭＳ Ｐゴシック" charset="0"/>
              </a:rPr>
              <a:t>The Central Role of Women</a:t>
            </a:r>
          </a:p>
          <a:p>
            <a:pPr lvl="1" eaLnBrk="1" hangingPunct="1"/>
            <a:r>
              <a:rPr lang="en-US" dirty="0">
                <a:latin typeface="Verdana" charset="0"/>
                <a:ea typeface="ＭＳ Ｐゴシック" charset="0"/>
              </a:rPr>
              <a:t>To make the biggest impact on development, societies must empower and invest in women</a:t>
            </a:r>
          </a:p>
          <a:p>
            <a:pPr eaLnBrk="1" hangingPunct="1"/>
            <a:r>
              <a:rPr lang="en-US" b="1" dirty="0" smtClean="0">
                <a:latin typeface="Verdana" charset="0"/>
                <a:ea typeface="ＭＳ Ｐゴシック" charset="0"/>
                <a:cs typeface="ＭＳ Ｐゴシック" charset="0"/>
              </a:rPr>
              <a:t>Three </a:t>
            </a:r>
            <a:r>
              <a:rPr lang="en-US" b="1" dirty="0">
                <a:latin typeface="Verdana" charset="0"/>
                <a:ea typeface="ＭＳ Ｐゴシック" charset="0"/>
                <a:cs typeface="ＭＳ Ｐゴシック" charset="0"/>
              </a:rPr>
              <a:t>Objectives of Development</a:t>
            </a:r>
          </a:p>
          <a:p>
            <a:pPr marL="457200" lvl="1" indent="0">
              <a:buNone/>
            </a:pPr>
            <a:r>
              <a:rPr lang="en-US" dirty="0" smtClean="0"/>
              <a:t>(1) To </a:t>
            </a:r>
            <a:r>
              <a:rPr lang="en-US" dirty="0"/>
              <a:t>increase the availability and widen the distribution of basic life-sustaining goods such as food, shelter, health, and </a:t>
            </a:r>
            <a:r>
              <a:rPr lang="en-US" dirty="0" smtClean="0"/>
              <a:t>protection </a:t>
            </a:r>
          </a:p>
        </p:txBody>
      </p:sp>
    </p:spTree>
  </p:cSld>
  <p:clrMapOvr>
    <a:masterClrMapping/>
  </p:clrMapOvr>
  <p:transition spd="med">
    <p:pull dir="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p:txBody>
          <a:bodyPr anchor="ctr"/>
          <a:lstStyle/>
          <a:p>
            <a:pPr eaLnBrk="1" hangingPunct="1"/>
            <a:r>
              <a:rPr lang="en-US" sz="2800" dirty="0">
                <a:latin typeface="Verdana" charset="0"/>
                <a:ea typeface="ＭＳ Ｐゴシック" charset="0"/>
                <a:cs typeface="ＭＳ Ｐゴシック" charset="0"/>
              </a:rPr>
              <a:t>1.3 What Do We Mean by Development? (</a:t>
            </a:r>
            <a:r>
              <a:rPr lang="en-US" sz="2800" dirty="0" err="1">
                <a:latin typeface="Verdana" charset="0"/>
                <a:ea typeface="ＭＳ Ｐゴシック" charset="0"/>
                <a:cs typeface="ＭＳ Ｐゴシック" charset="0"/>
              </a:rPr>
              <a:t>cont</a:t>
            </a:r>
            <a:r>
              <a:rPr lang="ja-JP" altLang="en-US" sz="2800" dirty="0">
                <a:latin typeface="Verdana" charset="0"/>
                <a:ea typeface="ＭＳ Ｐゴシック" charset="0"/>
                <a:cs typeface="ＭＳ Ｐゴシック" charset="0"/>
              </a:rPr>
              <a:t>’</a:t>
            </a:r>
            <a:r>
              <a:rPr lang="en-US" altLang="ja-JP" sz="2800" dirty="0">
                <a:latin typeface="Verdana" charset="0"/>
                <a:ea typeface="ＭＳ Ｐゴシック" charset="0"/>
                <a:cs typeface="ＭＳ Ｐゴシック" charset="0"/>
              </a:rPr>
              <a:t>d)</a:t>
            </a:r>
            <a:endParaRPr lang="en-GB" sz="2800" dirty="0">
              <a:latin typeface="Verdana" charset="0"/>
              <a:ea typeface="ＭＳ Ｐゴシック" charset="0"/>
              <a:cs typeface="ＭＳ Ｐゴシック" charset="0"/>
            </a:endParaRPr>
          </a:p>
        </p:txBody>
      </p:sp>
      <p:sp>
        <p:nvSpPr>
          <p:cNvPr id="24578" name="Rectangle 3"/>
          <p:cNvSpPr>
            <a:spLocks noGrp="1" noChangeArrowheads="1"/>
          </p:cNvSpPr>
          <p:nvPr>
            <p:ph type="body" idx="4294967295"/>
          </p:nvPr>
        </p:nvSpPr>
        <p:spPr/>
        <p:txBody>
          <a:bodyPr rIns="91440"/>
          <a:lstStyle/>
          <a:p>
            <a:pPr eaLnBrk="1" hangingPunct="1"/>
            <a:r>
              <a:rPr lang="en-US" b="1" dirty="0" smtClean="0">
                <a:latin typeface="Verdana" charset="0"/>
                <a:ea typeface="ＭＳ Ｐゴシック" charset="0"/>
                <a:cs typeface="ＭＳ Ｐゴシック" charset="0"/>
              </a:rPr>
              <a:t>Three </a:t>
            </a:r>
            <a:r>
              <a:rPr lang="en-US" b="1" dirty="0">
                <a:latin typeface="Verdana" charset="0"/>
                <a:ea typeface="ＭＳ Ｐゴシック" charset="0"/>
                <a:cs typeface="ＭＳ Ｐゴシック" charset="0"/>
              </a:rPr>
              <a:t>Objectives of Development</a:t>
            </a:r>
          </a:p>
          <a:p>
            <a:pPr marL="457200" lvl="1" indent="0">
              <a:buNone/>
            </a:pPr>
            <a:r>
              <a:rPr lang="en-US" dirty="0" smtClean="0"/>
              <a:t>(2) </a:t>
            </a:r>
            <a:r>
              <a:rPr lang="en-US" i="1" dirty="0"/>
              <a:t>To raise levels of living, including, in addition to higher incomes, the </a:t>
            </a:r>
            <a:r>
              <a:rPr lang="en-US" i="1" dirty="0" smtClean="0"/>
              <a:t>provision </a:t>
            </a:r>
            <a:r>
              <a:rPr lang="en-US" i="1" dirty="0"/>
              <a:t>of more jobs, better education,</a:t>
            </a:r>
            <a:r>
              <a:rPr lang="en-US" dirty="0"/>
              <a:t> and greater attention to cultural and human values, all of which will serve not only to enhance material well being but also to generate greater individual and national self-esteem</a:t>
            </a:r>
            <a:endParaRPr lang="en-US" dirty="0" smtClean="0"/>
          </a:p>
        </p:txBody>
      </p:sp>
    </p:spTree>
    <p:extLst>
      <p:ext uri="{BB962C8B-B14F-4D97-AF65-F5344CB8AC3E}">
        <p14:creationId xmlns:p14="http://schemas.microsoft.com/office/powerpoint/2010/main" val="1092368610"/>
      </p:ext>
    </p:extLst>
  </p:cSld>
  <p:clrMapOvr>
    <a:masterClrMapping/>
  </p:clrMapOvr>
  <p:transition spd="med">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1.3 What Do We Mean by Development? (cont</a:t>
            </a:r>
            <a:r>
              <a:rPr lang="ja-JP" altLang="en-US" sz="2800">
                <a:latin typeface="Verdana" charset="0"/>
                <a:ea typeface="ＭＳ Ｐゴシック" charset="0"/>
                <a:cs typeface="ＭＳ Ｐゴシック" charset="0"/>
              </a:rPr>
              <a:t>’</a:t>
            </a:r>
            <a:r>
              <a:rPr lang="en-US" altLang="ja-JP" sz="2800">
                <a:latin typeface="Verdana" charset="0"/>
                <a:ea typeface="ＭＳ Ｐゴシック" charset="0"/>
                <a:cs typeface="ＭＳ Ｐゴシック" charset="0"/>
              </a:rPr>
              <a:t>d)</a:t>
            </a:r>
            <a:endParaRPr lang="en-GB" sz="2800">
              <a:latin typeface="Verdana" charset="0"/>
              <a:ea typeface="ＭＳ Ｐゴシック" charset="0"/>
              <a:cs typeface="ＭＳ Ｐゴシック" charset="0"/>
            </a:endParaRPr>
          </a:p>
        </p:txBody>
      </p:sp>
      <p:sp>
        <p:nvSpPr>
          <p:cNvPr id="24578" name="Rectangle 3"/>
          <p:cNvSpPr>
            <a:spLocks noGrp="1" noChangeArrowheads="1"/>
          </p:cNvSpPr>
          <p:nvPr>
            <p:ph type="body" idx="4294967295"/>
          </p:nvPr>
        </p:nvSpPr>
        <p:spPr/>
        <p:txBody>
          <a:bodyPr rIns="91440"/>
          <a:lstStyle/>
          <a:p>
            <a:pPr eaLnBrk="1" hangingPunct="1"/>
            <a:r>
              <a:rPr lang="en-US" b="1" dirty="0" smtClean="0">
                <a:latin typeface="Verdana" charset="0"/>
                <a:ea typeface="ＭＳ Ｐゴシック" charset="0"/>
                <a:cs typeface="ＭＳ Ｐゴシック" charset="0"/>
              </a:rPr>
              <a:t>The </a:t>
            </a:r>
            <a:r>
              <a:rPr lang="en-US" b="1" dirty="0">
                <a:latin typeface="Verdana" charset="0"/>
                <a:ea typeface="ＭＳ Ｐゴシック" charset="0"/>
                <a:cs typeface="ＭＳ Ｐゴシック" charset="0"/>
              </a:rPr>
              <a:t>Three Objectives of Development</a:t>
            </a:r>
          </a:p>
          <a:p>
            <a:pPr marL="457200" lvl="1" indent="0">
              <a:buNone/>
            </a:pPr>
            <a:r>
              <a:rPr lang="en-US" dirty="0" smtClean="0"/>
              <a:t>(3) </a:t>
            </a:r>
            <a:r>
              <a:rPr lang="en-US" sz="2800" i="1" dirty="0"/>
              <a:t>To expand the range of economic and social choices </a:t>
            </a:r>
            <a:r>
              <a:rPr lang="en-US" sz="2800" dirty="0"/>
              <a:t>available to individuals and nations by freeing them from servitude and dependence not only in </a:t>
            </a:r>
            <a:r>
              <a:rPr lang="en-US" sz="2800" dirty="0" smtClean="0"/>
              <a:t>relation </a:t>
            </a:r>
            <a:r>
              <a:rPr lang="en-US" sz="2800" dirty="0"/>
              <a:t>to other people and nation-states but also to the forces of ignorance and human misery</a:t>
            </a:r>
            <a:endParaRPr lang="en-US" sz="2800" dirty="0" smtClean="0"/>
          </a:p>
        </p:txBody>
      </p:sp>
    </p:spTree>
    <p:extLst>
      <p:ext uri="{BB962C8B-B14F-4D97-AF65-F5344CB8AC3E}">
        <p14:creationId xmlns:p14="http://schemas.microsoft.com/office/powerpoint/2010/main" val="3283025005"/>
      </p:ext>
    </p:extLst>
  </p:cSld>
  <p:clrMapOvr>
    <a:masterClrMapping/>
  </p:clrMapOvr>
  <p:transition spd="med">
    <p:pull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nchor="ctr"/>
          <a:lstStyle/>
          <a:p>
            <a:r>
              <a:rPr lang="en-US" sz="2800">
                <a:latin typeface="Verdana" charset="0"/>
                <a:ea typeface="ＭＳ Ｐゴシック" charset="0"/>
                <a:cs typeface="ＭＳ Ｐゴシック" charset="0"/>
              </a:rPr>
              <a:t>1.4 The Millennium Development Goals</a:t>
            </a:r>
          </a:p>
        </p:txBody>
      </p:sp>
      <p:sp>
        <p:nvSpPr>
          <p:cNvPr id="26626" name="Rectangle 3"/>
          <p:cNvSpPr>
            <a:spLocks noGrp="1" noChangeArrowheads="1"/>
          </p:cNvSpPr>
          <p:nvPr>
            <p:ph type="body" idx="1"/>
          </p:nvPr>
        </p:nvSpPr>
        <p:spPr/>
        <p:txBody>
          <a:bodyPr/>
          <a:lstStyle/>
          <a:p>
            <a:pPr>
              <a:lnSpc>
                <a:spcPct val="90000"/>
              </a:lnSpc>
            </a:pPr>
            <a:r>
              <a:rPr lang="en-US">
                <a:latin typeface="Verdana" charset="0"/>
                <a:ea typeface="ＭＳ Ｐゴシック" charset="0"/>
                <a:cs typeface="ＭＳ Ｐゴシック" charset="0"/>
              </a:rPr>
              <a:t>Millennium Development goals (MDGs)</a:t>
            </a:r>
          </a:p>
          <a:p>
            <a:pPr lvl="1">
              <a:lnSpc>
                <a:spcPct val="90000"/>
              </a:lnSpc>
            </a:pPr>
            <a:r>
              <a:rPr lang="en-US">
                <a:latin typeface="Verdana" charset="0"/>
                <a:ea typeface="ＭＳ Ｐゴシック" charset="0"/>
              </a:rPr>
              <a:t>Eight goals adopted by the United Nations in 2000</a:t>
            </a:r>
          </a:p>
          <a:p>
            <a:pPr lvl="2">
              <a:lnSpc>
                <a:spcPct val="90000"/>
              </a:lnSpc>
            </a:pPr>
            <a:r>
              <a:rPr lang="en-US">
                <a:latin typeface="Verdana" charset="0"/>
                <a:ea typeface="ＭＳ Ｐゴシック" charset="0"/>
              </a:rPr>
              <a:t>Eradicate extreme poverty and hunger</a:t>
            </a:r>
          </a:p>
          <a:p>
            <a:pPr lvl="2">
              <a:lnSpc>
                <a:spcPct val="90000"/>
              </a:lnSpc>
            </a:pPr>
            <a:r>
              <a:rPr lang="en-US">
                <a:latin typeface="Verdana" charset="0"/>
                <a:ea typeface="ＭＳ Ｐゴシック" charset="0"/>
              </a:rPr>
              <a:t>Achieve universal primary education</a:t>
            </a:r>
          </a:p>
          <a:p>
            <a:pPr lvl="2">
              <a:lnSpc>
                <a:spcPct val="90000"/>
              </a:lnSpc>
            </a:pPr>
            <a:r>
              <a:rPr lang="en-US">
                <a:latin typeface="Verdana" charset="0"/>
                <a:ea typeface="ＭＳ Ｐゴシック" charset="0"/>
              </a:rPr>
              <a:t>Promote gender equality and empower women</a:t>
            </a:r>
          </a:p>
          <a:p>
            <a:pPr lvl="2">
              <a:lnSpc>
                <a:spcPct val="90000"/>
              </a:lnSpc>
            </a:pPr>
            <a:r>
              <a:rPr lang="en-US">
                <a:latin typeface="Verdana" charset="0"/>
                <a:ea typeface="ＭＳ Ｐゴシック" charset="0"/>
              </a:rPr>
              <a:t>Reduce child mortality</a:t>
            </a:r>
          </a:p>
          <a:p>
            <a:pPr lvl="2">
              <a:lnSpc>
                <a:spcPct val="90000"/>
              </a:lnSpc>
            </a:pPr>
            <a:r>
              <a:rPr lang="en-US">
                <a:latin typeface="Verdana" charset="0"/>
                <a:ea typeface="ＭＳ Ｐゴシック" charset="0"/>
              </a:rPr>
              <a:t>Improve maternal health</a:t>
            </a:r>
          </a:p>
          <a:p>
            <a:pPr lvl="2">
              <a:lnSpc>
                <a:spcPct val="90000"/>
              </a:lnSpc>
            </a:pPr>
            <a:r>
              <a:rPr lang="en-US">
                <a:latin typeface="Verdana" charset="0"/>
                <a:ea typeface="ＭＳ Ｐゴシック" charset="0"/>
              </a:rPr>
              <a:t>Combat HIV/AIDS, malaria, and other diseases</a:t>
            </a:r>
          </a:p>
          <a:p>
            <a:pPr lvl="2">
              <a:lnSpc>
                <a:spcPct val="90000"/>
              </a:lnSpc>
            </a:pPr>
            <a:r>
              <a:rPr lang="en-US">
                <a:latin typeface="Verdana" charset="0"/>
                <a:ea typeface="ＭＳ Ｐゴシック" charset="0"/>
              </a:rPr>
              <a:t>Ensure environmental sustainability</a:t>
            </a:r>
          </a:p>
          <a:p>
            <a:pPr lvl="2">
              <a:lnSpc>
                <a:spcPct val="90000"/>
              </a:lnSpc>
            </a:pPr>
            <a:r>
              <a:rPr lang="en-US">
                <a:latin typeface="Verdana" charset="0"/>
                <a:ea typeface="ＭＳ Ｐゴシック" charset="0"/>
              </a:rPr>
              <a:t>Develop a global partnership for development</a:t>
            </a:r>
          </a:p>
          <a:p>
            <a:pPr lvl="1">
              <a:lnSpc>
                <a:spcPct val="90000"/>
              </a:lnSpc>
              <a:buFontTx/>
              <a:buNone/>
            </a:pPr>
            <a:endParaRPr lang="en-US">
              <a:latin typeface="Verdana" charset="0"/>
              <a:ea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Table 1.1  </a:t>
            </a:r>
            <a:r>
              <a:rPr lang="en-US" sz="2800" b="0">
                <a:latin typeface="Verdana" charset="0"/>
                <a:ea typeface="ＭＳ Ｐゴシック" charset="0"/>
                <a:cs typeface="ＭＳ Ｐゴシック" charset="0"/>
              </a:rPr>
              <a:t>Millennium Development Goals and Targets for 2015</a:t>
            </a:r>
            <a:endParaRPr lang="en-GB" sz="2800">
              <a:latin typeface="Verdana" charset="0"/>
              <a:ea typeface="ＭＳ Ｐゴシック" charset="0"/>
              <a:cs typeface="ＭＳ Ｐゴシック" charset="0"/>
            </a:endParaRPr>
          </a:p>
        </p:txBody>
      </p:sp>
      <p:pic>
        <p:nvPicPr>
          <p:cNvPr id="28674" name="Picture 3" descr="tbl01_01a.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04800" y="2209800"/>
            <a:ext cx="8458200" cy="3092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nchor="ctr"/>
          <a:lstStyle/>
          <a:p>
            <a:pPr eaLnBrk="1" hangingPunct="1"/>
            <a:r>
              <a:rPr lang="en-US" sz="2400">
                <a:latin typeface="Verdana" charset="0"/>
                <a:ea typeface="ＭＳ Ｐゴシック" charset="0"/>
                <a:cs typeface="ＭＳ Ｐゴシック" charset="0"/>
              </a:rPr>
              <a:t>Table 1.1  </a:t>
            </a:r>
            <a:r>
              <a:rPr lang="en-US" sz="2400" b="0">
                <a:latin typeface="Verdana" charset="0"/>
                <a:ea typeface="ＭＳ Ｐゴシック" charset="0"/>
                <a:cs typeface="ＭＳ Ｐゴシック" charset="0"/>
              </a:rPr>
              <a:t>Millennium Development Goals and Targets for 2015 (cont</a:t>
            </a:r>
            <a:r>
              <a:rPr lang="ja-JP" altLang="en-US" sz="2400" b="0">
                <a:latin typeface="Verdana" charset="0"/>
                <a:ea typeface="ＭＳ Ｐゴシック" charset="0"/>
                <a:cs typeface="ＭＳ Ｐゴシック" charset="0"/>
              </a:rPr>
              <a:t>’</a:t>
            </a:r>
            <a:r>
              <a:rPr lang="en-US" altLang="ja-JP" sz="2400" b="0">
                <a:latin typeface="Verdana" charset="0"/>
                <a:ea typeface="ＭＳ Ｐゴシック" charset="0"/>
                <a:cs typeface="ＭＳ Ｐゴシック" charset="0"/>
              </a:rPr>
              <a:t>d)</a:t>
            </a:r>
            <a:endParaRPr lang="en-GB" sz="2400">
              <a:latin typeface="Verdana" charset="0"/>
              <a:ea typeface="ＭＳ Ｐゴシック" charset="0"/>
              <a:cs typeface="ＭＳ Ｐゴシック" charset="0"/>
            </a:endParaRPr>
          </a:p>
        </p:txBody>
      </p:sp>
      <p:pic>
        <p:nvPicPr>
          <p:cNvPr id="30722" name="Picture 2" descr="tbl01_01b.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81000" y="1981200"/>
            <a:ext cx="8229600" cy="3492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idx="4294967295"/>
          </p:nvPr>
        </p:nvSpPr>
        <p:spPr/>
        <p:txBody>
          <a:bodyPr anchor="ctr"/>
          <a:lstStyle/>
          <a:p>
            <a:r>
              <a:rPr lang="en-US">
                <a:latin typeface="Verdana" charset="0"/>
                <a:ea typeface="ＭＳ Ｐゴシック" charset="0"/>
                <a:cs typeface="ＭＳ Ｐゴシック" charset="0"/>
              </a:rPr>
              <a:t>1.1 How the Other Half Live</a:t>
            </a:r>
          </a:p>
        </p:txBody>
      </p:sp>
      <p:sp>
        <p:nvSpPr>
          <p:cNvPr id="8194" name="Content Placeholder 2"/>
          <p:cNvSpPr>
            <a:spLocks noGrp="1"/>
          </p:cNvSpPr>
          <p:nvPr>
            <p:ph idx="4294967295"/>
          </p:nvPr>
        </p:nvSpPr>
        <p:spPr/>
        <p:txBody>
          <a:bodyPr rIns="91440"/>
          <a:lstStyle/>
          <a:p>
            <a:r>
              <a:rPr lang="en-US" sz="1600" i="1">
                <a:latin typeface="Verdana" charset="0"/>
                <a:ea typeface="ＭＳ Ｐゴシック" charset="0"/>
                <a:cs typeface="ＭＳ Ｐゴシック" charset="0"/>
              </a:rPr>
              <a:t>When food was in abundance, relatives used to share it. These days of hunger, however not even relatives would help you by giving you some food.                    </a:t>
            </a:r>
            <a:r>
              <a:rPr lang="en-US" sz="1600" b="1">
                <a:latin typeface="Verdana" charset="0"/>
                <a:ea typeface="ＭＳ Ｐゴシック" charset="0"/>
                <a:cs typeface="ＭＳ Ｐゴシック" charset="0"/>
              </a:rPr>
              <a:t>—Young man in Nichimishi, Zambia</a:t>
            </a:r>
          </a:p>
          <a:p>
            <a:r>
              <a:rPr lang="en-US" sz="1600" i="1">
                <a:latin typeface="Verdana" charset="0"/>
                <a:ea typeface="ＭＳ Ｐゴシック" charset="0"/>
                <a:cs typeface="ＭＳ Ｐゴシック" charset="0"/>
              </a:rPr>
              <a:t>We have to line up for hours before it is our turn to draw water.                     			</a:t>
            </a:r>
            <a:r>
              <a:rPr lang="en-US" sz="1600" b="1">
                <a:latin typeface="Verdana" charset="0"/>
                <a:ea typeface="ＭＳ Ｐゴシック" charset="0"/>
                <a:cs typeface="ＭＳ Ｐゴシック" charset="0"/>
              </a:rPr>
              <a:t>—Mbwadzulu Village (Mangochi), Malawi</a:t>
            </a:r>
          </a:p>
          <a:p>
            <a:r>
              <a:rPr lang="en-US" sz="1600" i="1">
                <a:latin typeface="Verdana" charset="0"/>
                <a:ea typeface="ＭＳ Ｐゴシック" charset="0"/>
                <a:cs typeface="ＭＳ Ｐゴシック" charset="0"/>
              </a:rPr>
              <a:t>[Poverty is] . . . low salaries and lack of jobs. And it</a:t>
            </a:r>
            <a:r>
              <a:rPr lang="ja-JP" altLang="en-US" sz="1600" i="1">
                <a:latin typeface="Verdana" charset="0"/>
                <a:ea typeface="ＭＳ Ｐゴシック" charset="0"/>
                <a:cs typeface="ＭＳ Ｐゴシック" charset="0"/>
              </a:rPr>
              <a:t>’</a:t>
            </a:r>
            <a:r>
              <a:rPr lang="en-US" altLang="ja-JP" sz="1600" i="1">
                <a:latin typeface="Verdana" charset="0"/>
                <a:ea typeface="ＭＳ Ｐゴシック" charset="0"/>
                <a:cs typeface="ＭＳ Ｐゴシック" charset="0"/>
              </a:rPr>
              <a:t>s also not having medicine, food, and clothes.         --</a:t>
            </a:r>
            <a:r>
              <a:rPr lang="en-US" altLang="ja-JP" sz="1600" b="1">
                <a:latin typeface="Verdana" charset="0"/>
                <a:ea typeface="ＭＳ Ｐゴシック" charset="0"/>
                <a:cs typeface="ＭＳ Ｐゴシック" charset="0"/>
              </a:rPr>
              <a:t>Discussion group, Brazil</a:t>
            </a:r>
          </a:p>
          <a:p>
            <a:r>
              <a:rPr lang="en-US" sz="1600" i="1">
                <a:latin typeface="Verdana" charset="0"/>
                <a:ea typeface="ＭＳ Ｐゴシック" charset="0"/>
                <a:cs typeface="ＭＳ Ｐゴシック" charset="0"/>
              </a:rPr>
              <a:t>Don</a:t>
            </a:r>
            <a:r>
              <a:rPr lang="ja-JP" altLang="en-US" sz="1600" i="1">
                <a:latin typeface="Verdana" charset="0"/>
                <a:ea typeface="ＭＳ Ｐゴシック" charset="0"/>
                <a:cs typeface="ＭＳ Ｐゴシック" charset="0"/>
              </a:rPr>
              <a:t>’</a:t>
            </a:r>
            <a:r>
              <a:rPr lang="en-US" altLang="ja-JP" sz="1600" i="1">
                <a:latin typeface="Verdana" charset="0"/>
                <a:ea typeface="ＭＳ Ｐゴシック" charset="0"/>
                <a:cs typeface="ＭＳ Ｐゴシック" charset="0"/>
              </a:rPr>
              <a:t>t ask me what poverty is because you have met it outside my house. Look at the house and count the number of holes. Look at the utensils and the clothes I am wearing. Look at everything and write what you see. What you see is poverty. </a:t>
            </a:r>
            <a:r>
              <a:rPr lang="en-US" altLang="ja-JP" sz="1600" b="1">
                <a:latin typeface="Verdana" charset="0"/>
                <a:ea typeface="ＭＳ Ｐゴシック" charset="0"/>
                <a:cs typeface="ＭＳ Ｐゴシック" charset="0"/>
              </a:rPr>
              <a:t>—Poor man in Kenya</a:t>
            </a:r>
          </a:p>
          <a:p>
            <a:r>
              <a:rPr lang="en-US" sz="1800" b="1" i="1" u="sng">
                <a:latin typeface="Verdana" charset="0"/>
                <a:ea typeface="ＭＳ Ｐゴシック" charset="0"/>
                <a:cs typeface="ＭＳ Ｐゴシック" charset="0"/>
              </a:rPr>
              <a:t>A universal theme reflected in these seven quotes is that poverty is more than lack of income – it is inherently multidimensional, as is economic development</a:t>
            </a:r>
            <a:r>
              <a:rPr lang="en-US" sz="1800">
                <a:latin typeface="Verdana" charset="0"/>
                <a:ea typeface="ＭＳ Ｐゴシック" charset="0"/>
                <a:cs typeface="ＭＳ Ｐゴシック" charset="0"/>
              </a:rPr>
              <a:t>.</a:t>
            </a:r>
          </a:p>
        </p:txBody>
      </p:sp>
    </p:spTree>
  </p:cSld>
  <p:clrMapOvr>
    <a:masterClrMapping/>
  </p:clrMapOvr>
  <p:transition spd="med">
    <p:pull dir="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nchor="ctr"/>
          <a:lstStyle/>
          <a:p>
            <a:pPr eaLnBrk="1" hangingPunct="1"/>
            <a:r>
              <a:rPr lang="en-US" sz="2400" b="0" dirty="0" smtClean="0">
                <a:latin typeface="Verdana" charset="0"/>
                <a:ea typeface="ＭＳ Ｐゴシック" charset="0"/>
                <a:cs typeface="ＭＳ Ｐゴシック" charset="0"/>
              </a:rPr>
              <a:t>Sustainable Development Goals</a:t>
            </a:r>
            <a:endParaRPr lang="en-GB" sz="2400" dirty="0">
              <a:latin typeface="Verdana" charset="0"/>
              <a:ea typeface="ＭＳ Ｐゴシック" charset="0"/>
              <a:cs typeface="ＭＳ Ｐゴシック" charset="0"/>
            </a:endParaRPr>
          </a:p>
        </p:txBody>
      </p:sp>
      <p:pic>
        <p:nvPicPr>
          <p:cNvPr id="1026" name="Picture 2" descr="UN Sustainable Development Goals | IUCN"/>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6201" y="1219199"/>
            <a:ext cx="9067800" cy="502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3172854"/>
      </p:ext>
    </p:extLst>
  </p:cSld>
  <p:clrMapOvr>
    <a:masterClrMapping/>
  </p:clrMapOvr>
  <p:transition spd="med">
    <p:pull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1.5 Conclusions</a:t>
            </a:r>
            <a:endParaRPr lang="en-GB">
              <a:latin typeface="Verdana" charset="0"/>
              <a:ea typeface="ＭＳ Ｐゴシック" charset="0"/>
              <a:cs typeface="ＭＳ Ｐゴシック" charset="0"/>
            </a:endParaRPr>
          </a:p>
        </p:txBody>
      </p:sp>
      <p:sp>
        <p:nvSpPr>
          <p:cNvPr id="32770" name="Rectangle 3"/>
          <p:cNvSpPr>
            <a:spLocks noGrp="1" noChangeArrowheads="1"/>
          </p:cNvSpPr>
          <p:nvPr>
            <p:ph type="body" idx="4294967295"/>
          </p:nvPr>
        </p:nvSpPr>
        <p:spPr/>
        <p:txBody>
          <a:bodyPr rIns="91440"/>
          <a:lstStyle/>
          <a:p>
            <a:pPr eaLnBrk="1" hangingPunct="1"/>
            <a:r>
              <a:rPr lang="en-US" dirty="0">
                <a:latin typeface="Verdana" charset="0"/>
                <a:ea typeface="ＭＳ Ｐゴシック" charset="0"/>
                <a:cs typeface="ＭＳ Ｐゴシック" charset="0"/>
              </a:rPr>
              <a:t>The importance of Development Economics</a:t>
            </a:r>
          </a:p>
          <a:p>
            <a:pPr eaLnBrk="1" hangingPunct="1"/>
            <a:r>
              <a:rPr lang="en-US" dirty="0">
                <a:latin typeface="Verdana" charset="0"/>
                <a:ea typeface="ＭＳ Ｐゴシック" charset="0"/>
                <a:cs typeface="ＭＳ Ｐゴシック" charset="0"/>
              </a:rPr>
              <a:t>Inclusion of non-economic variables in designing development strategies</a:t>
            </a:r>
          </a:p>
          <a:p>
            <a:pPr eaLnBrk="1" hangingPunct="1"/>
            <a:r>
              <a:rPr lang="en-US" dirty="0">
                <a:latin typeface="Verdana" charset="0"/>
                <a:ea typeface="ＭＳ Ｐゴシック" charset="0"/>
                <a:cs typeface="ＭＳ Ｐゴシック" charset="0"/>
              </a:rPr>
              <a:t>Achieving the </a:t>
            </a:r>
            <a:r>
              <a:rPr lang="en-US" dirty="0" smtClean="0">
                <a:latin typeface="Verdana" charset="0"/>
                <a:ea typeface="ＭＳ Ｐゴシック" charset="0"/>
                <a:cs typeface="ＭＳ Ｐゴシック" charset="0"/>
              </a:rPr>
              <a:t>Sustainable </a:t>
            </a:r>
            <a:r>
              <a:rPr lang="en-US" dirty="0">
                <a:latin typeface="Verdana" charset="0"/>
                <a:ea typeface="ＭＳ Ｐゴシック" charset="0"/>
                <a:cs typeface="ＭＳ Ｐゴシック" charset="0"/>
              </a:rPr>
              <a:t>Development Goals</a:t>
            </a:r>
          </a:p>
          <a:p>
            <a:pPr eaLnBrk="1" hangingPunct="1"/>
            <a:r>
              <a:rPr lang="ja-JP" altLang="en-US" dirty="0">
                <a:latin typeface="Verdana" charset="0"/>
                <a:ea typeface="ＭＳ Ｐゴシック" charset="0"/>
                <a:cs typeface="ＭＳ Ｐゴシック" charset="0"/>
              </a:rPr>
              <a:t>“</a:t>
            </a:r>
            <a:r>
              <a:rPr lang="en-US" altLang="ja-JP" dirty="0">
                <a:latin typeface="Verdana" charset="0"/>
                <a:ea typeface="ＭＳ Ｐゴシック" charset="0"/>
                <a:cs typeface="ＭＳ Ｐゴシック" charset="0"/>
              </a:rPr>
              <a:t>…One future-or none at all</a:t>
            </a:r>
            <a:r>
              <a:rPr lang="ja-JP" altLang="en-US" dirty="0">
                <a:latin typeface="Verdana" charset="0"/>
                <a:ea typeface="ＭＳ Ｐゴシック" charset="0"/>
                <a:cs typeface="ＭＳ Ｐゴシック" charset="0"/>
              </a:rPr>
              <a:t>”</a:t>
            </a:r>
            <a:endParaRPr lang="en-GB" dirty="0">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Concepts for Review</a:t>
            </a:r>
          </a:p>
        </p:txBody>
      </p:sp>
      <p:sp>
        <p:nvSpPr>
          <p:cNvPr id="34818" name="Rectangle 3"/>
          <p:cNvSpPr>
            <a:spLocks noGrp="1" noChangeArrowheads="1"/>
          </p:cNvSpPr>
          <p:nvPr>
            <p:ph type="body" sz="half" idx="4294967295"/>
          </p:nvPr>
        </p:nvSpPr>
        <p:spPr>
          <a:xfrm>
            <a:off x="304800" y="1600200"/>
            <a:ext cx="4073525" cy="4572000"/>
          </a:xfrm>
        </p:spPr>
        <p:txBody>
          <a:bodyPr rIns="91440"/>
          <a:lstStyle/>
          <a:p>
            <a:pPr eaLnBrk="1" hangingPunct="1">
              <a:lnSpc>
                <a:spcPct val="80000"/>
              </a:lnSpc>
            </a:pPr>
            <a:r>
              <a:rPr lang="en-US" sz="2000">
                <a:latin typeface="Verdana" charset="0"/>
                <a:ea typeface="ＭＳ Ｐゴシック" charset="0"/>
                <a:cs typeface="ＭＳ Ｐゴシック" charset="0"/>
              </a:rPr>
              <a:t>Absolute Poverty</a:t>
            </a:r>
          </a:p>
          <a:p>
            <a:pPr eaLnBrk="1" hangingPunct="1">
              <a:lnSpc>
                <a:spcPct val="80000"/>
              </a:lnSpc>
            </a:pPr>
            <a:r>
              <a:rPr lang="en-US" sz="2000">
                <a:latin typeface="Verdana" charset="0"/>
                <a:ea typeface="ＭＳ Ｐゴシック" charset="0"/>
                <a:cs typeface="ＭＳ Ｐゴシック" charset="0"/>
              </a:rPr>
              <a:t>Attitudes </a:t>
            </a:r>
          </a:p>
          <a:p>
            <a:pPr eaLnBrk="1" hangingPunct="1">
              <a:lnSpc>
                <a:spcPct val="80000"/>
              </a:lnSpc>
            </a:pPr>
            <a:r>
              <a:rPr lang="en-US" sz="2000">
                <a:latin typeface="Verdana" charset="0"/>
                <a:ea typeface="ＭＳ Ｐゴシック" charset="0"/>
                <a:cs typeface="ＭＳ Ｐゴシック" charset="0"/>
              </a:rPr>
              <a:t>Capabilities</a:t>
            </a:r>
          </a:p>
          <a:p>
            <a:pPr eaLnBrk="1" hangingPunct="1">
              <a:lnSpc>
                <a:spcPct val="80000"/>
              </a:lnSpc>
            </a:pPr>
            <a:r>
              <a:rPr lang="en-US" sz="2000">
                <a:latin typeface="Verdana" charset="0"/>
                <a:ea typeface="ＭＳ Ｐゴシック" charset="0"/>
                <a:cs typeface="ＭＳ Ｐゴシック" charset="0"/>
              </a:rPr>
              <a:t>Developing countries</a:t>
            </a:r>
          </a:p>
          <a:p>
            <a:pPr eaLnBrk="1" hangingPunct="1">
              <a:lnSpc>
                <a:spcPct val="80000"/>
              </a:lnSpc>
            </a:pPr>
            <a:r>
              <a:rPr lang="en-US" sz="2000">
                <a:latin typeface="Verdana" charset="0"/>
                <a:ea typeface="ＭＳ Ｐゴシック" charset="0"/>
                <a:cs typeface="ＭＳ Ｐゴシック" charset="0"/>
              </a:rPr>
              <a:t>Development</a:t>
            </a:r>
          </a:p>
          <a:p>
            <a:pPr eaLnBrk="1" hangingPunct="1">
              <a:lnSpc>
                <a:spcPct val="80000"/>
              </a:lnSpc>
            </a:pPr>
            <a:r>
              <a:rPr lang="en-US" sz="2000">
                <a:latin typeface="Verdana" charset="0"/>
                <a:ea typeface="ＭＳ Ｐゴシック" charset="0"/>
                <a:cs typeface="ＭＳ Ｐゴシック" charset="0"/>
              </a:rPr>
              <a:t>Development economics</a:t>
            </a:r>
          </a:p>
          <a:p>
            <a:pPr eaLnBrk="1" hangingPunct="1">
              <a:lnSpc>
                <a:spcPct val="80000"/>
              </a:lnSpc>
            </a:pPr>
            <a:r>
              <a:rPr lang="en-US" sz="2000">
                <a:latin typeface="Verdana" charset="0"/>
                <a:ea typeface="ＭＳ Ｐゴシック" charset="0"/>
                <a:cs typeface="ＭＳ Ｐゴシック" charset="0"/>
              </a:rPr>
              <a:t>Freedom</a:t>
            </a:r>
          </a:p>
          <a:p>
            <a:pPr eaLnBrk="1" hangingPunct="1">
              <a:lnSpc>
                <a:spcPct val="80000"/>
              </a:lnSpc>
            </a:pPr>
            <a:r>
              <a:rPr lang="en-US" sz="2000">
                <a:latin typeface="Verdana" charset="0"/>
                <a:ea typeface="ＭＳ Ｐゴシック" charset="0"/>
                <a:cs typeface="ＭＳ Ｐゴシック" charset="0"/>
              </a:rPr>
              <a:t>Functionings </a:t>
            </a:r>
          </a:p>
          <a:p>
            <a:pPr eaLnBrk="1" hangingPunct="1">
              <a:lnSpc>
                <a:spcPct val="80000"/>
              </a:lnSpc>
            </a:pPr>
            <a:r>
              <a:rPr lang="en-US" sz="2000">
                <a:latin typeface="Verdana" charset="0"/>
                <a:ea typeface="ＭＳ Ｐゴシック" charset="0"/>
                <a:cs typeface="ＭＳ Ｐゴシック" charset="0"/>
              </a:rPr>
              <a:t>Globalization </a:t>
            </a:r>
          </a:p>
          <a:p>
            <a:pPr eaLnBrk="1" hangingPunct="1">
              <a:lnSpc>
                <a:spcPct val="80000"/>
              </a:lnSpc>
            </a:pPr>
            <a:r>
              <a:rPr lang="en-US" sz="2000">
                <a:latin typeface="Verdana" charset="0"/>
                <a:ea typeface="ＭＳ Ｐゴシック" charset="0"/>
                <a:cs typeface="ＭＳ Ｐゴシック" charset="0"/>
              </a:rPr>
              <a:t>Gross domestic product</a:t>
            </a:r>
          </a:p>
        </p:txBody>
      </p:sp>
      <p:sp>
        <p:nvSpPr>
          <p:cNvPr id="34819" name="Rectangle 4"/>
          <p:cNvSpPr>
            <a:spLocks noGrp="1" noChangeArrowheads="1"/>
          </p:cNvSpPr>
          <p:nvPr>
            <p:ph type="body" sz="half" idx="4294967295"/>
          </p:nvPr>
        </p:nvSpPr>
        <p:spPr>
          <a:xfrm>
            <a:off x="4525963" y="1600200"/>
            <a:ext cx="4073525" cy="4572000"/>
          </a:xfrm>
        </p:spPr>
        <p:txBody>
          <a:bodyPr rIns="91440"/>
          <a:lstStyle/>
          <a:p>
            <a:pPr eaLnBrk="1" hangingPunct="1">
              <a:lnSpc>
                <a:spcPct val="80000"/>
              </a:lnSpc>
            </a:pPr>
            <a:r>
              <a:rPr lang="en-US" sz="2000">
                <a:latin typeface="Verdana" charset="0"/>
                <a:ea typeface="ＭＳ Ｐゴシック" charset="0"/>
                <a:cs typeface="ＭＳ Ｐゴシック" charset="0"/>
              </a:rPr>
              <a:t>Gross national income  (GNI)</a:t>
            </a:r>
          </a:p>
          <a:p>
            <a:pPr eaLnBrk="1" hangingPunct="1">
              <a:lnSpc>
                <a:spcPct val="80000"/>
              </a:lnSpc>
            </a:pPr>
            <a:r>
              <a:rPr lang="en-US" sz="2000">
                <a:latin typeface="Verdana" charset="0"/>
                <a:ea typeface="ＭＳ Ｐゴシック" charset="0"/>
                <a:cs typeface="ＭＳ Ｐゴシック" charset="0"/>
              </a:rPr>
              <a:t>Income per capita</a:t>
            </a:r>
          </a:p>
          <a:p>
            <a:pPr eaLnBrk="1" hangingPunct="1">
              <a:lnSpc>
                <a:spcPct val="80000"/>
              </a:lnSpc>
            </a:pPr>
            <a:r>
              <a:rPr lang="en-US" sz="2000">
                <a:latin typeface="Verdana" charset="0"/>
                <a:ea typeface="ＭＳ Ｐゴシック" charset="0"/>
                <a:cs typeface="ＭＳ Ｐゴシック" charset="0"/>
              </a:rPr>
              <a:t>Institutions</a:t>
            </a:r>
          </a:p>
          <a:p>
            <a:pPr eaLnBrk="1" hangingPunct="1">
              <a:lnSpc>
                <a:spcPct val="80000"/>
              </a:lnSpc>
            </a:pPr>
            <a:r>
              <a:rPr lang="en-US" sz="2000">
                <a:latin typeface="Verdana" charset="0"/>
                <a:ea typeface="ＭＳ Ｐゴシック" charset="0"/>
                <a:cs typeface="ＭＳ Ｐゴシック" charset="0"/>
              </a:rPr>
              <a:t>Less developed countries (LDCs)</a:t>
            </a:r>
          </a:p>
          <a:p>
            <a:pPr eaLnBrk="1" hangingPunct="1">
              <a:lnSpc>
                <a:spcPct val="80000"/>
              </a:lnSpc>
            </a:pPr>
            <a:r>
              <a:rPr lang="en-US" sz="2000">
                <a:latin typeface="Verdana" charset="0"/>
                <a:ea typeface="ＭＳ Ｐゴシック" charset="0"/>
                <a:cs typeface="ＭＳ Ｐゴシック" charset="0"/>
              </a:rPr>
              <a:t>Millennium Development Goals (MDGs)</a:t>
            </a:r>
          </a:p>
          <a:p>
            <a:pPr eaLnBrk="1" hangingPunct="1">
              <a:lnSpc>
                <a:spcPct val="80000"/>
              </a:lnSpc>
            </a:pPr>
            <a:r>
              <a:rPr lang="en-US" sz="2000">
                <a:latin typeface="Verdana" charset="0"/>
                <a:ea typeface="ＭＳ Ｐゴシック" charset="0"/>
                <a:cs typeface="ＭＳ Ｐゴシック" charset="0"/>
              </a:rPr>
              <a:t>More developed countries (MDCs) </a:t>
            </a:r>
          </a:p>
          <a:p>
            <a:pPr eaLnBrk="1" hangingPunct="1">
              <a:lnSpc>
                <a:spcPct val="80000"/>
              </a:lnSpc>
            </a:pPr>
            <a:r>
              <a:rPr lang="en-US" sz="2000">
                <a:latin typeface="Verdana" charset="0"/>
                <a:ea typeface="ＭＳ Ｐゴシック" charset="0"/>
                <a:cs typeface="ＭＳ Ｐゴシック" charset="0"/>
              </a:rPr>
              <a:t>Political economy</a:t>
            </a:r>
          </a:p>
          <a:p>
            <a:pPr eaLnBrk="1" hangingPunct="1">
              <a:lnSpc>
                <a:spcPct val="80000"/>
              </a:lnSpc>
              <a:buFontTx/>
              <a:buNone/>
            </a:pPr>
            <a:endParaRPr lang="en-US" sz="2000">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Concepts for Review (cont</a:t>
            </a:r>
            <a:r>
              <a:rPr lang="ja-JP" altLang="en-US">
                <a:latin typeface="Verdana" charset="0"/>
                <a:ea typeface="ＭＳ Ｐゴシック" charset="0"/>
                <a:cs typeface="ＭＳ Ｐゴシック" charset="0"/>
              </a:rPr>
              <a:t>’</a:t>
            </a:r>
            <a:r>
              <a:rPr lang="en-US" altLang="ja-JP">
                <a:latin typeface="Verdana" charset="0"/>
                <a:ea typeface="ＭＳ Ｐゴシック" charset="0"/>
                <a:cs typeface="ＭＳ Ｐゴシック" charset="0"/>
              </a:rPr>
              <a:t>d)</a:t>
            </a:r>
            <a:endParaRPr lang="en-US">
              <a:latin typeface="Verdana" charset="0"/>
              <a:ea typeface="ＭＳ Ｐゴシック" charset="0"/>
              <a:cs typeface="ＭＳ Ｐゴシック" charset="0"/>
            </a:endParaRPr>
          </a:p>
        </p:txBody>
      </p:sp>
      <p:sp>
        <p:nvSpPr>
          <p:cNvPr id="36866" name="Rectangle 3"/>
          <p:cNvSpPr>
            <a:spLocks noGrp="1" noChangeArrowheads="1"/>
          </p:cNvSpPr>
          <p:nvPr>
            <p:ph type="body" sz="half" idx="4294967295"/>
          </p:nvPr>
        </p:nvSpPr>
        <p:spPr>
          <a:xfrm>
            <a:off x="304800" y="1600200"/>
            <a:ext cx="4073525" cy="4572000"/>
          </a:xfrm>
        </p:spPr>
        <p:txBody>
          <a:bodyPr rIns="91440"/>
          <a:lstStyle/>
          <a:p>
            <a:pPr eaLnBrk="1" hangingPunct="1"/>
            <a:r>
              <a:rPr lang="en-US" sz="2000">
                <a:latin typeface="Verdana" charset="0"/>
                <a:ea typeface="ＭＳ Ｐゴシック" charset="0"/>
                <a:cs typeface="ＭＳ Ｐゴシック" charset="0"/>
              </a:rPr>
              <a:t>Self-esteem</a:t>
            </a:r>
          </a:p>
          <a:p>
            <a:pPr eaLnBrk="1" hangingPunct="1"/>
            <a:r>
              <a:rPr lang="en-US" sz="2000">
                <a:latin typeface="Verdana" charset="0"/>
                <a:ea typeface="ＭＳ Ｐゴシック" charset="0"/>
                <a:cs typeface="ＭＳ Ｐゴシック" charset="0"/>
              </a:rPr>
              <a:t>Social system</a:t>
            </a:r>
          </a:p>
          <a:p>
            <a:pPr eaLnBrk="1" hangingPunct="1"/>
            <a:r>
              <a:rPr lang="en-US" sz="2000">
                <a:latin typeface="Verdana" charset="0"/>
                <a:ea typeface="ＭＳ Ｐゴシック" charset="0"/>
                <a:cs typeface="ＭＳ Ｐゴシック" charset="0"/>
              </a:rPr>
              <a:t>Subsistence economy</a:t>
            </a:r>
          </a:p>
          <a:p>
            <a:pPr eaLnBrk="1" hangingPunct="1"/>
            <a:r>
              <a:rPr lang="en-US" sz="2000">
                <a:latin typeface="Verdana" charset="0"/>
                <a:ea typeface="ＭＳ Ｐゴシック" charset="0"/>
                <a:cs typeface="ＭＳ Ｐゴシック" charset="0"/>
              </a:rPr>
              <a:t>Sustenance </a:t>
            </a:r>
          </a:p>
          <a:p>
            <a:pPr eaLnBrk="1" hangingPunct="1"/>
            <a:r>
              <a:rPr lang="en-US" sz="2000">
                <a:latin typeface="Verdana" charset="0"/>
                <a:ea typeface="ＭＳ Ｐゴシック" charset="0"/>
                <a:cs typeface="ＭＳ Ｐゴシック" charset="0"/>
              </a:rPr>
              <a:t>Traditional economics</a:t>
            </a:r>
          </a:p>
          <a:p>
            <a:pPr eaLnBrk="1" hangingPunct="1"/>
            <a:r>
              <a:rPr lang="en-US" sz="2000">
                <a:latin typeface="Verdana" charset="0"/>
                <a:ea typeface="ＭＳ Ｐゴシック" charset="0"/>
                <a:cs typeface="ＭＳ Ｐゴシック" charset="0"/>
              </a:rPr>
              <a:t>Values</a:t>
            </a:r>
          </a:p>
          <a:p>
            <a:pPr eaLnBrk="1" hangingPunct="1"/>
            <a:endParaRPr lang="en-US" sz="2000">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The Nature of Development Economics</a:t>
            </a:r>
          </a:p>
          <a:p>
            <a:pPr lvl="2"/>
            <a:r>
              <a:rPr lang="en-US" sz="2400" dirty="0"/>
              <a:t>Traditional economics </a:t>
            </a:r>
            <a:endParaRPr lang="en-US" sz="2400" dirty="0" smtClean="0"/>
          </a:p>
          <a:p>
            <a:pPr marL="1371600" lvl="3" indent="0">
              <a:buNone/>
            </a:pPr>
            <a:r>
              <a:rPr lang="en-US" sz="2400" dirty="0" smtClean="0"/>
              <a:t>An </a:t>
            </a:r>
            <a:r>
              <a:rPr lang="en-US" sz="2400" dirty="0"/>
              <a:t>approach to economics that emphasizes utility, profit </a:t>
            </a:r>
            <a:r>
              <a:rPr lang="en-US" sz="2400" dirty="0" smtClean="0"/>
              <a:t>maximization</a:t>
            </a:r>
            <a:r>
              <a:rPr lang="en-US" sz="2400" dirty="0"/>
              <a:t>, market efficiency, and determination of </a:t>
            </a:r>
            <a:r>
              <a:rPr lang="en-US" sz="2400" dirty="0" smtClean="0"/>
              <a:t>equilibrium.</a:t>
            </a:r>
            <a:endParaRPr lang="en-US" sz="2400" dirty="0"/>
          </a:p>
          <a:p>
            <a:pPr lvl="2"/>
            <a:r>
              <a:rPr lang="en-US" sz="2400" dirty="0" smtClean="0"/>
              <a:t>Political economy</a:t>
            </a:r>
          </a:p>
          <a:p>
            <a:pPr marL="1371600" lvl="3" indent="0">
              <a:buNone/>
            </a:pPr>
            <a:r>
              <a:rPr lang="en-US" sz="2400" dirty="0"/>
              <a:t>Political economy is </a:t>
            </a:r>
            <a:r>
              <a:rPr lang="en-US" sz="2400" dirty="0" smtClean="0"/>
              <a:t>concerned with </a:t>
            </a:r>
            <a:r>
              <a:rPr lang="en-US" sz="2400" dirty="0"/>
              <a:t>the relationship between politics and economics, with a special emphasis on the role of power in economic decision making.</a:t>
            </a:r>
          </a:p>
        </p:txBody>
      </p:sp>
    </p:spTree>
  </p:cSld>
  <p:clrMapOvr>
    <a:masterClrMapping/>
  </p:clrMapOvr>
  <p:transition spd="med">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The Nature of </a:t>
            </a:r>
            <a:r>
              <a:rPr lang="en-US" b="1" dirty="0" smtClean="0">
                <a:latin typeface="Verdana" charset="0"/>
                <a:ea typeface="ＭＳ Ｐゴシック" charset="0"/>
              </a:rPr>
              <a:t>Development Economics</a:t>
            </a:r>
          </a:p>
          <a:p>
            <a:pPr marL="457200" lvl="1" indent="0">
              <a:buNone/>
            </a:pPr>
            <a:endParaRPr lang="en-US" dirty="0" smtClean="0"/>
          </a:p>
          <a:p>
            <a:pPr lvl="1">
              <a:buFont typeface="Wingdings" panose="05000000000000000000" pitchFamily="2" charset="2"/>
              <a:buChar char="§"/>
            </a:pPr>
            <a:r>
              <a:rPr lang="en-US" dirty="0" smtClean="0"/>
              <a:t>Development </a:t>
            </a:r>
            <a:r>
              <a:rPr lang="en-US" dirty="0"/>
              <a:t>economics has an even greater scope. </a:t>
            </a:r>
            <a:endParaRPr lang="en-US" dirty="0" smtClean="0"/>
          </a:p>
          <a:p>
            <a:pPr lvl="1">
              <a:buFont typeface="Wingdings" panose="05000000000000000000" pitchFamily="2" charset="2"/>
              <a:buChar char="§"/>
            </a:pPr>
            <a:endParaRPr lang="en-US" dirty="0" smtClean="0"/>
          </a:p>
          <a:p>
            <a:pPr lvl="1" algn="just">
              <a:buFont typeface="Wingdings" panose="05000000000000000000" pitchFamily="2" charset="2"/>
              <a:buChar char="§"/>
            </a:pPr>
            <a:r>
              <a:rPr lang="en-US" dirty="0" smtClean="0"/>
              <a:t>The </a:t>
            </a:r>
            <a:r>
              <a:rPr lang="en-US" dirty="0"/>
              <a:t>study of how </a:t>
            </a:r>
            <a:r>
              <a:rPr lang="en-US" dirty="0" smtClean="0"/>
              <a:t>economies </a:t>
            </a:r>
            <a:r>
              <a:rPr lang="en-US" dirty="0"/>
              <a:t>are transformed from </a:t>
            </a:r>
            <a:r>
              <a:rPr lang="en-US" dirty="0" smtClean="0"/>
              <a:t>stagnation </a:t>
            </a:r>
            <a:r>
              <a:rPr lang="en-US" dirty="0"/>
              <a:t>to growth and from </a:t>
            </a:r>
            <a:r>
              <a:rPr lang="en-US" dirty="0" smtClean="0"/>
              <a:t>low income </a:t>
            </a:r>
            <a:r>
              <a:rPr lang="en-US" dirty="0"/>
              <a:t>to high-income status</a:t>
            </a:r>
            <a:r>
              <a:rPr lang="en-US" dirty="0" smtClean="0"/>
              <a:t>, </a:t>
            </a:r>
            <a:r>
              <a:rPr lang="en-US" dirty="0"/>
              <a:t>and overcome problems </a:t>
            </a:r>
            <a:r>
              <a:rPr lang="en-US" dirty="0" smtClean="0"/>
              <a:t>of </a:t>
            </a:r>
            <a:r>
              <a:rPr lang="en-US" dirty="0"/>
              <a:t>absolute poverty.</a:t>
            </a:r>
            <a:endParaRPr lang="en-US" b="1" dirty="0">
              <a:latin typeface="Verdana" charset="0"/>
              <a:ea typeface="ＭＳ Ｐゴシック" charset="0"/>
            </a:endParaRPr>
          </a:p>
        </p:txBody>
      </p:sp>
    </p:spTree>
    <p:extLst>
      <p:ext uri="{BB962C8B-B14F-4D97-AF65-F5344CB8AC3E}">
        <p14:creationId xmlns:p14="http://schemas.microsoft.com/office/powerpoint/2010/main" val="3707040042"/>
      </p:ext>
    </p:extLst>
  </p:cSld>
  <p:clrMapOvr>
    <a:masterClrMapping/>
  </p:clrMapOvr>
  <p:transition spd="med">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lvl="1">
              <a:buFont typeface="Wingdings" panose="05000000000000000000" pitchFamily="2" charset="2"/>
              <a:buChar char="§"/>
            </a:pPr>
            <a:r>
              <a:rPr lang="en-US" dirty="0"/>
              <a:t>What is the real meaning of development</a:t>
            </a:r>
            <a:r>
              <a:rPr lang="en-US" dirty="0" smtClean="0"/>
              <a:t>?</a:t>
            </a:r>
          </a:p>
          <a:p>
            <a:pPr lvl="1">
              <a:buFont typeface="Wingdings" panose="05000000000000000000" pitchFamily="2" charset="2"/>
              <a:buChar char="§"/>
            </a:pPr>
            <a:endParaRPr lang="en-US" dirty="0" smtClean="0"/>
          </a:p>
          <a:p>
            <a:pPr lvl="1">
              <a:buFont typeface="Wingdings" panose="05000000000000000000" pitchFamily="2" charset="2"/>
              <a:buChar char="§"/>
            </a:pPr>
            <a:r>
              <a:rPr lang="en-US" dirty="0"/>
              <a:t>What can be learned from the historical record of economic progress in the now developed world</a:t>
            </a:r>
            <a:r>
              <a:rPr lang="en-US" dirty="0" smtClean="0"/>
              <a:t>?</a:t>
            </a:r>
          </a:p>
          <a:p>
            <a:pPr marL="457200" lvl="1" indent="0">
              <a:buNone/>
            </a:pPr>
            <a:endParaRPr lang="en-US" dirty="0" smtClean="0"/>
          </a:p>
          <a:p>
            <a:pPr lvl="1">
              <a:buFont typeface="Wingdings" panose="05000000000000000000" pitchFamily="2" charset="2"/>
              <a:buChar char="§"/>
            </a:pPr>
            <a:r>
              <a:rPr lang="en-US" dirty="0"/>
              <a:t> What are economic institutions, and how do they shape problems of under development and prospects for successful development?</a:t>
            </a:r>
            <a:endParaRPr lang="en-US" b="1" dirty="0">
              <a:latin typeface="Verdana" charset="0"/>
              <a:ea typeface="ＭＳ Ｐゴシック" charset="0"/>
            </a:endParaRPr>
          </a:p>
        </p:txBody>
      </p:sp>
    </p:spTree>
    <p:extLst>
      <p:ext uri="{BB962C8B-B14F-4D97-AF65-F5344CB8AC3E}">
        <p14:creationId xmlns:p14="http://schemas.microsoft.com/office/powerpoint/2010/main" val="1778453964"/>
      </p:ext>
    </p:extLst>
  </p:cSld>
  <p:clrMapOvr>
    <a:masterClrMapping/>
  </p:clrMapOvr>
  <p:transition spd="med">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marL="457200" lvl="1" indent="0">
              <a:buNone/>
            </a:pPr>
            <a:endParaRPr lang="en-US" dirty="0" smtClean="0"/>
          </a:p>
          <a:p>
            <a:pPr lvl="1">
              <a:buFont typeface="Wingdings" panose="05000000000000000000" pitchFamily="2" charset="2"/>
              <a:buChar char="§"/>
            </a:pPr>
            <a:r>
              <a:rPr lang="en-US" dirty="0" smtClean="0"/>
              <a:t>How </a:t>
            </a:r>
            <a:r>
              <a:rPr lang="en-US" dirty="0"/>
              <a:t>can the extremes between rich and poor be so very great? </a:t>
            </a:r>
            <a:endParaRPr lang="en-US" b="1" dirty="0" smtClean="0">
              <a:latin typeface="Verdana" charset="0"/>
              <a:ea typeface="ＭＳ Ｐゴシック" charset="0"/>
            </a:endParaRPr>
          </a:p>
        </p:txBody>
      </p:sp>
    </p:spTree>
    <p:extLst>
      <p:ext uri="{BB962C8B-B14F-4D97-AF65-F5344CB8AC3E}">
        <p14:creationId xmlns:p14="http://schemas.microsoft.com/office/powerpoint/2010/main" val="2914140853"/>
      </p:ext>
    </p:extLst>
  </p:cSld>
  <p:clrMapOvr>
    <a:masterClrMapping/>
  </p:clrMapOvr>
  <p:transition spd="med">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idx="4294967295"/>
          </p:nvPr>
        </p:nvSpPr>
        <p:spPr>
          <a:xfrm>
            <a:off x="1371600" y="152400"/>
            <a:ext cx="7620000" cy="992188"/>
          </a:xfrm>
        </p:spPr>
        <p:txBody>
          <a:bodyPr anchor="ctr"/>
          <a:lstStyle/>
          <a:p>
            <a:pPr eaLnBrk="1" hangingPunct="1"/>
            <a:r>
              <a:rPr lang="en-US" sz="2800" dirty="0">
                <a:latin typeface="Verdana" charset="0"/>
                <a:ea typeface="ＭＳ Ｐゴシック" charset="0"/>
                <a:cs typeface="ＭＳ Ｐゴシック" charset="0"/>
              </a:rPr>
              <a:t>Figure 1.1  </a:t>
            </a:r>
            <a:r>
              <a:rPr lang="en-US" sz="2800" b="0" dirty="0">
                <a:latin typeface="Verdana" charset="0"/>
                <a:ea typeface="ＭＳ Ｐゴシック" charset="0"/>
                <a:cs typeface="ＭＳ Ｐゴシック" charset="0"/>
              </a:rPr>
              <a:t>World Income Distribution</a:t>
            </a:r>
            <a:endParaRPr lang="en-GB" sz="2800" dirty="0">
              <a:latin typeface="Verdana" charset="0"/>
              <a:ea typeface="ＭＳ Ｐゴシック" charset="0"/>
              <a:cs typeface="ＭＳ Ｐゴシック" charset="0"/>
            </a:endParaRPr>
          </a:p>
        </p:txBody>
      </p:sp>
      <p:pic>
        <p:nvPicPr>
          <p:cNvPr id="12290" name="Picture 2" descr="fig01_01.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600200" y="1144588"/>
            <a:ext cx="5827713" cy="49782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smtClean="0">
                <a:latin typeface="Verdana" charset="0"/>
                <a:ea typeface="ＭＳ Ｐゴシック" charset="0"/>
              </a:rPr>
              <a:t>Why </a:t>
            </a:r>
            <a:r>
              <a:rPr lang="en-US" b="1" dirty="0">
                <a:latin typeface="Verdana" charset="0"/>
                <a:ea typeface="ＭＳ Ｐゴシック" charset="0"/>
              </a:rPr>
              <a:t>Study Development Economics? Some Critical </a:t>
            </a:r>
            <a:r>
              <a:rPr lang="en-US" b="1" dirty="0" smtClean="0">
                <a:latin typeface="Verdana" charset="0"/>
                <a:ea typeface="ＭＳ Ｐゴシック" charset="0"/>
              </a:rPr>
              <a:t>Questions</a:t>
            </a:r>
          </a:p>
          <a:p>
            <a:pPr lvl="1"/>
            <a:r>
              <a:rPr lang="en-US" sz="2800" dirty="0"/>
              <a:t>What are the sources of national and international economic growth? </a:t>
            </a:r>
            <a:endParaRPr lang="en-US" sz="2800" dirty="0" smtClean="0"/>
          </a:p>
          <a:p>
            <a:pPr lvl="2"/>
            <a:r>
              <a:rPr lang="en-US" sz="2800" dirty="0" smtClean="0"/>
              <a:t>Who </a:t>
            </a:r>
            <a:r>
              <a:rPr lang="en-US" sz="2800" dirty="0"/>
              <a:t>benefits from such growth and why? </a:t>
            </a:r>
            <a:endParaRPr lang="en-US" sz="2800" dirty="0" smtClean="0"/>
          </a:p>
          <a:p>
            <a:pPr lvl="2"/>
            <a:r>
              <a:rPr lang="en-US" sz="2800" dirty="0" smtClean="0"/>
              <a:t>Why </a:t>
            </a:r>
            <a:r>
              <a:rPr lang="en-US" sz="2800" dirty="0"/>
              <a:t>do some countries make rapid progress toward development while many others remain poor?</a:t>
            </a:r>
            <a:endParaRPr lang="en-US" sz="2800" b="1" dirty="0" smtClean="0">
              <a:latin typeface="Verdana" charset="0"/>
              <a:ea typeface="ＭＳ Ｐゴシック" charset="0"/>
            </a:endParaRPr>
          </a:p>
        </p:txBody>
      </p:sp>
    </p:spTree>
    <p:extLst>
      <p:ext uri="{BB962C8B-B14F-4D97-AF65-F5344CB8AC3E}">
        <p14:creationId xmlns:p14="http://schemas.microsoft.com/office/powerpoint/2010/main" val="4044865538"/>
      </p:ext>
    </p:extLst>
  </p:cSld>
  <p:clrMapOvr>
    <a:masterClrMapping/>
  </p:clrMapOvr>
  <p:transition spd="med">
    <p:pull dir="rd"/>
  </p:transition>
  <p:timing>
    <p:tnLst>
      <p:par>
        <p:cTn id="1" dur="indefinite" restart="never" nodeType="tmRoot"/>
      </p:par>
    </p:tnLst>
  </p:timing>
</p:sld>
</file>

<file path=ppt/theme/theme1.xml><?xml version="1.0" encoding="utf-8"?>
<a:theme xmlns:a="http://schemas.openxmlformats.org/drawingml/2006/main" name="Template_Todaro_Smith">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279c20c3caf3300dae6b438536eb8c56">
  <xsd:schema xmlns:xsd="http://www.w3.org/2001/XMLSchema" xmlns:p="http://schemas.microsoft.com/office/2006/metadata/properties" targetNamespace="http://schemas.microsoft.com/office/2006/metadata/properties" ma:root="true" ma:fieldsID="0d2e1ca116041f9e11471c52c4c9d60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94A6C65A-DCF0-4318-9B79-45E16399B57F}">
  <ds:schemaRefs>
    <ds:schemaRef ds:uri="http://schemas.microsoft.com/office/2006/metadata/properties"/>
  </ds:schemaRefs>
</ds:datastoreItem>
</file>

<file path=customXml/itemProps2.xml><?xml version="1.0" encoding="utf-8"?>
<ds:datastoreItem xmlns:ds="http://schemas.openxmlformats.org/officeDocument/2006/customXml" ds:itemID="{22CB53AF-B0A6-44CF-AEBB-C90C78C4B422}">
  <ds:schemaRefs>
    <ds:schemaRef ds:uri="http://schemas.microsoft.com/sharepoint/v3/contenttype/forms"/>
  </ds:schemaRefs>
</ds:datastoreItem>
</file>

<file path=customXml/itemProps3.xml><?xml version="1.0" encoding="utf-8"?>
<ds:datastoreItem xmlns:ds="http://schemas.openxmlformats.org/officeDocument/2006/customXml" ds:itemID="{C5F81D2C-100E-4A91-9C49-159FD447B8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Template_Todaro_Smith.pot</Template>
  <TotalTime>205</TotalTime>
  <Words>1573</Words>
  <Application>Microsoft Office PowerPoint</Application>
  <PresentationFormat>On-screen Show (4:3)</PresentationFormat>
  <Paragraphs>180</Paragraphs>
  <Slides>33</Slides>
  <Notes>33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ＭＳ Ｐゴシック</vt:lpstr>
      <vt:lpstr>Adobe Jenson Italic</vt:lpstr>
      <vt:lpstr>Arial</vt:lpstr>
      <vt:lpstr>Calibri</vt:lpstr>
      <vt:lpstr>Verdana</vt:lpstr>
      <vt:lpstr>Wingdings</vt:lpstr>
      <vt:lpstr>ヒラギノ角ゴ Pro W3</vt:lpstr>
      <vt:lpstr>Template_Todaro_Smith</vt:lpstr>
      <vt:lpstr>PowerPoint Presentation</vt:lpstr>
      <vt:lpstr>1.1 How the Other Half Live</vt:lpstr>
      <vt:lpstr>1.1 How the Other Half Live</vt:lpstr>
      <vt:lpstr>1.2 Economics and Development Studies</vt:lpstr>
      <vt:lpstr>1.2 Economics and Development Studies</vt:lpstr>
      <vt:lpstr>1.2 Economics and Development Studies</vt:lpstr>
      <vt:lpstr>1.2 Economics and Development Studies</vt:lpstr>
      <vt:lpstr>Figure 1.1  World Income Distribution</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1.2 Economics and Development Studies</vt:lpstr>
      <vt:lpstr>1.3 What Do We Mean by Development?</vt:lpstr>
      <vt:lpstr>Some Key “Capabilities”</vt:lpstr>
      <vt:lpstr>1.3 What Do We Mean by Development? (cont’d)</vt:lpstr>
      <vt:lpstr>Figure 1.2  Income and Happiness: Comparing Countries</vt:lpstr>
      <vt:lpstr>1.3 What Do We Mean by Development? (cont’d)</vt:lpstr>
      <vt:lpstr>1.3 What Do We Mean by Development? (cont’d)</vt:lpstr>
      <vt:lpstr>1.3 What Do We Mean by Development? (cont’d)</vt:lpstr>
      <vt:lpstr>1.4 The Millennium Development Goals</vt:lpstr>
      <vt:lpstr>Table 1.1  Millennium Development Goals and Targets for 2015</vt:lpstr>
      <vt:lpstr>Table 1.1  Millennium Development Goals and Targets for 2015 (cont’d)</vt:lpstr>
      <vt:lpstr>Sustainable Development Goals</vt:lpstr>
      <vt:lpstr>1.5 Conclusions</vt:lpstr>
      <vt:lpstr>Concepts for Review</vt:lpstr>
      <vt:lpstr>Concepts for Review (cont’d)</vt:lpstr>
    </vt:vector>
  </TitlesOfParts>
  <Manager/>
  <Company>Copyright ©2015 Pearson Education, Inc. All rights reserved.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subject>Economic Development, 12e</dc:subject>
  <dc:creator>Todaro, Smith</dc:creator>
  <cp:keywords/>
  <dc:description/>
  <cp:lastModifiedBy>User</cp:lastModifiedBy>
  <cp:revision>29</cp:revision>
  <dcterms:created xsi:type="dcterms:W3CDTF">2013-04-22T16:46:23Z</dcterms:created>
  <dcterms:modified xsi:type="dcterms:W3CDTF">2024-04-19T13:10:58Z</dcterms:modified>
  <cp:category/>
</cp:coreProperties>
</file>