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857" r:id="rId5"/>
  </p:sldMasterIdLst>
  <p:notesMasterIdLst>
    <p:notesMasterId r:id="rId40"/>
  </p:notesMasterIdLst>
  <p:sldIdLst>
    <p:sldId id="289" r:id="rId6"/>
    <p:sldId id="259" r:id="rId7"/>
    <p:sldId id="286" r:id="rId8"/>
    <p:sldId id="287" r:id="rId9"/>
    <p:sldId id="288" r:id="rId10"/>
    <p:sldId id="285" r:id="rId11"/>
    <p:sldId id="290" r:id="rId12"/>
    <p:sldId id="291" r:id="rId13"/>
    <p:sldId id="292" r:id="rId14"/>
    <p:sldId id="293" r:id="rId15"/>
    <p:sldId id="269" r:id="rId16"/>
    <p:sldId id="294" r:id="rId17"/>
    <p:sldId id="279" r:id="rId18"/>
    <p:sldId id="280" r:id="rId19"/>
    <p:sldId id="281" r:id="rId20"/>
    <p:sldId id="282" r:id="rId21"/>
    <p:sldId id="283"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kern="1200">
        <a:solidFill>
          <a:schemeClr val="tx1"/>
        </a:solidFill>
        <a:latin typeface="Adobe Jenson Ital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1F22"/>
    <a:srgbClr val="B1BA77"/>
    <a:srgbClr val="004B2C"/>
    <a:srgbClr val="0B74D2"/>
    <a:srgbClr val="97BCD9"/>
    <a:srgbClr val="CEF2F2"/>
    <a:srgbClr val="CDD9A3"/>
    <a:srgbClr val="DEE3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71" autoAdjust="0"/>
    <p:restoredTop sz="94660"/>
  </p:normalViewPr>
  <p:slideViewPr>
    <p:cSldViewPr>
      <p:cViewPr varScale="1">
        <p:scale>
          <a:sx n="79" d="100"/>
          <a:sy n="79" d="100"/>
        </p:scale>
        <p:origin x="173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56EA619E-BCD0-AF4D-8D9C-83D039C42E8D}" type="datetime1">
              <a:rPr lang="en-US"/>
              <a:pPr>
                <a:defRPr/>
              </a:pPr>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9125E2BA-EADD-B34A-B59A-839CDE68E9ED}" type="slidenum">
              <a:rPr lang="en-US"/>
              <a:pPr>
                <a:defRPr/>
              </a:pPr>
              <a:t>‹#›</a:t>
            </a:fld>
            <a:endParaRPr lang="en-US"/>
          </a:p>
        </p:txBody>
      </p:sp>
    </p:spTree>
    <p:extLst>
      <p:ext uri="{BB962C8B-B14F-4D97-AF65-F5344CB8AC3E}">
        <p14:creationId xmlns:p14="http://schemas.microsoft.com/office/powerpoint/2010/main" val="404460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B449-4B84-4B54-BC75-C83A7843F7DE}"/>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CCE344DE-3213-FA7A-AD0D-EA9774AD630C}"/>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2508CE3-3990-D21F-345A-921F93F45CCE}"/>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026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4FD47-C74E-5227-22F6-E3B165F7BC7D}"/>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E556FC5B-064F-1EE1-A934-83B3BD50E005}"/>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D0589E5-365A-DED2-C63C-02A777385E5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0506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A7CEE-CC60-FCB1-3A61-07632CADF6D7}"/>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3EE675A8-5F77-1310-ADEA-0EB8FAC9DEFE}"/>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C7712E7F-50D7-44C6-D0D4-BBD93DA430D8}"/>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3847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B2B6-8D26-351A-170E-FE99A06D843B}"/>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201C40F9-E6F2-1F70-6276-15BC7BD370E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5359A586-4316-F34A-605A-6CB422BB6C69}"/>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4876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CD3F-8733-BAC5-FAFE-75FEF13D5CDB}"/>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99AA822D-D03C-73EE-D92A-6142CB63CBB4}"/>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CD28740-C683-C38E-8F7A-EFB06A325DC0}"/>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5049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722AD-CCCE-5AAC-DB3F-311D96D92700}"/>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B8CC9D62-A770-8CE1-2913-19A48609F455}"/>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57A9A6C1-8D5A-9990-E42C-B790B7B6432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6327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218A-2F31-7AC6-0C2A-86AC88A73E3F}"/>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43EC5889-2F48-5939-4738-E862A67E5457}"/>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6791247-B05A-59A7-6F26-ADFE40BC5A2A}"/>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2046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7AC22-914D-7273-0089-5D390021F9D9}"/>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04809907-27DF-5402-7EF5-F49F30D213D1}"/>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D7EFFB2-4667-9BFD-7A11-5A2E5AFCD2B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9519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1979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50B2C-0B43-27B3-B9EF-7D7B01314E08}"/>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BCC7D233-AD3B-6533-409F-E8D7DEE7E40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1FD88B8-7D99-0E81-E600-D96D6115BDC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80919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67A8F-0976-BC72-0F52-B3AC54087ABD}"/>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BD59DE14-14C1-F872-B79F-7821229FBD5A}"/>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E7FD6498-D736-8E56-AA06-4A6581A63DA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24591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CA77F-63EB-2587-FED5-EA7B7F2DBAC0}"/>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C42C05A5-2536-46DE-AA0A-E50CCDF41CE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046FC09-37D5-D8BC-FA51-66086F3EDE2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14101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94B9-7C71-502A-6072-149CE1AD4E6A}"/>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D0F1B5BE-9DA4-77C1-D494-560BC7F61CF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C7ECB354-1959-E2DC-F66B-3939D38FDFB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75993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99B49-F5D3-F09C-3E48-51BD02B328E2}"/>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A4D97F44-0009-757D-A479-C6CF8D528AC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CC2E0906-9CEA-D06F-E1BA-972FED93336F}"/>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1428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CC4D-D50A-5F3D-8057-EBFACC8EE231}"/>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4BDE51F8-CFC8-2866-BE09-45AEFD85FC5D}"/>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7E81F167-B8D5-A9B9-E406-85941FE5A551}"/>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0390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E9FE-74AF-3CC4-3807-83DCC1D4AB38}"/>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872C9F09-CE12-FA4D-71B9-46E34B86993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05230F36-79C7-AED7-2782-2140D12AD7D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3220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D75E-30FC-8689-C6AF-D42855821599}"/>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91BF0673-4E80-3A74-4C36-6A04B5563DA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7315AA90-557D-EC2D-3DE1-1056ABFB108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77366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843D-F98D-4B04-13E3-62F591754C50}"/>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9E90529F-2582-E65E-1849-855E513A58D0}"/>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693D79A-5963-893C-88E2-0D744D8C8B0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966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1911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7813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3E63CC6-90A8-AC53-B11A-FED16C5B0488}"/>
              </a:ext>
            </a:extLst>
          </p:cNvPr>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39" name="Notes Placeholder 2">
            <a:extLst>
              <a:ext uri="{FF2B5EF4-FFF2-40B4-BE49-F238E27FC236}">
                <a16:creationId xmlns:a16="http://schemas.microsoft.com/office/drawing/2014/main" id="{94B61FCF-7431-88C0-ABC9-BAF34137B013}"/>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a:spcBef>
                <a:spcPct val="0"/>
              </a:spcBef>
            </a:pPr>
            <a:endParaRPr lang="en-US" altLang="en-US"/>
          </a:p>
        </p:txBody>
      </p:sp>
      <p:sp>
        <p:nvSpPr>
          <p:cNvPr id="14340" name="Slide Number Placeholder 3">
            <a:extLst>
              <a:ext uri="{FF2B5EF4-FFF2-40B4-BE49-F238E27FC236}">
                <a16:creationId xmlns:a16="http://schemas.microsoft.com/office/drawing/2014/main" id="{85C4EEEF-31BB-EE8E-D416-7915E45EFBE5}"/>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A1AE3B5-CD15-4ACD-9D71-64AAD3108E3C}"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616BEE5-D0BE-11A4-A690-ED88468A6186}"/>
              </a:ext>
            </a:extLst>
          </p:cNvPr>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3" name="Notes Placeholder 2">
            <a:extLst>
              <a:ext uri="{FF2B5EF4-FFF2-40B4-BE49-F238E27FC236}">
                <a16:creationId xmlns:a16="http://schemas.microsoft.com/office/drawing/2014/main" id="{29418523-6173-94E7-5F6A-F65CCD2351E9}"/>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a:spcBef>
                <a:spcPct val="0"/>
              </a:spcBef>
            </a:pPr>
            <a:endParaRPr lang="en-US" altLang="en-US"/>
          </a:p>
        </p:txBody>
      </p:sp>
      <p:sp>
        <p:nvSpPr>
          <p:cNvPr id="15364" name="Slide Number Placeholder 3">
            <a:extLst>
              <a:ext uri="{FF2B5EF4-FFF2-40B4-BE49-F238E27FC236}">
                <a16:creationId xmlns:a16="http://schemas.microsoft.com/office/drawing/2014/main" id="{A0E5C2A9-6C1E-606D-07AB-D2327CE668F5}"/>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BEC67FE-4B57-4E78-B926-CEF597143407}"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1BA77"/>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F11F2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r>
              <a:rPr lang="en-US">
                <a:cs typeface="Arial" charset="0"/>
              </a:rPr>
              <a:t> </a:t>
            </a:r>
          </a:p>
        </p:txBody>
      </p:sp>
      <p:pic>
        <p:nvPicPr>
          <p:cNvPr id="3" name="Picture 3" descr="Pearson_Bound_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descr="todaro_mechanicals_v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4927600" cy="642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2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83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92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6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718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9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8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23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79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743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Grp="1" noChangeArrowheads="1"/>
          </p:cNvSpPr>
          <p:nvPr>
            <p:ph type="title"/>
          </p:nvPr>
        </p:nvSpPr>
        <p:spPr bwMode="auto">
          <a:xfrm>
            <a:off x="1371600" y="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2"/>
          <p:cNvSpPr>
            <a:spLocks noChangeArrowheads="1"/>
          </p:cNvSpPr>
          <p:nvPr/>
        </p:nvSpPr>
        <p:spPr bwMode="gray">
          <a:xfrm>
            <a:off x="0" y="6397625"/>
            <a:ext cx="9144000" cy="457200"/>
          </a:xfrm>
          <a:prstGeom prst="rect">
            <a:avLst/>
          </a:prstGeom>
          <a:solidFill>
            <a:srgbClr val="F11F2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endParaRPr lang="en-US">
              <a:cs typeface="Arial" charset="0"/>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r>
              <a:rPr lang="en-US" sz="900">
                <a:solidFill>
                  <a:schemeClr val="bg1"/>
                </a:solidFill>
                <a:latin typeface="Verdana" charset="0"/>
                <a:cs typeface="Verdana" charset="0"/>
              </a:rPr>
              <a:t>Copyright ©2015 Pearson Education, Inc. All rights reserved.</a:t>
            </a:r>
            <a:endParaRPr lang="en-GB" sz="90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r"/>
            <a:r>
              <a:rPr lang="en-GB" sz="900" dirty="0">
                <a:solidFill>
                  <a:schemeClr val="bg1"/>
                </a:solidFill>
                <a:latin typeface="Verdana" charset="0"/>
              </a:rPr>
              <a:t>3-</a:t>
            </a:r>
            <a:fld id="{7C9F9FE5-6476-364C-990F-4079468F6A91}" type="slidenum">
              <a:rPr lang="en-GB" sz="900">
                <a:solidFill>
                  <a:schemeClr val="bg1"/>
                </a:solidFill>
                <a:latin typeface="Verdana" charset="0"/>
              </a:rPr>
              <a:pPr algn="r"/>
              <a:t>‹#›</a:t>
            </a:fld>
            <a:r>
              <a:rPr lang="en-GB" sz="900" dirty="0">
                <a:solidFill>
                  <a:schemeClr val="bg1"/>
                </a:solidFill>
                <a:latin typeface="Verdana" charset="0"/>
              </a:rPr>
              <a:t> </a:t>
            </a:r>
          </a:p>
        </p:txBody>
      </p:sp>
      <p:pic>
        <p:nvPicPr>
          <p:cNvPr id="8" name="Picture 7" descr="corn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7" y="0"/>
            <a:ext cx="1134533" cy="1079500"/>
          </a:xfrm>
          <a:prstGeom prst="rect">
            <a:avLst/>
          </a:prstGeom>
        </p:spPr>
      </p:pic>
    </p:spTree>
  </p:cSld>
  <p:clrMap bg1="lt1" tx1="dk1" bg2="lt2" tx2="dk2" accent1="accent1" accent2="accent2" accent3="accent3" accent4="accent4" accent5="accent5" accent6="accent6" hlink="hlink" folHlink="folHlink"/>
  <p:sldLayoutIdLst>
    <p:sldLayoutId id="2147483856"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977740"/>
      </p:ext>
    </p:extLst>
  </p:cSld>
  <p:clrMap bg1="lt1" tx1="dk1" bg2="lt2" tx2="dk2" accent1="accent1" accent2="accent2" accent3="accent3" accent4="accent4" accent5="accent5" accent6="accent6" hlink="hlink" folHlink="folHlink"/>
  <p:sldLayoutIdLst>
    <p:sldLayoutId id="2147483858" r:id="rId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Light" panose="020F0302020204030204" pitchFamily="34" charset="0"/>
        </a:defRPr>
      </a:lvl2pPr>
      <a:lvl3pPr algn="ctr" rtl="0" fontAlgn="base">
        <a:spcBef>
          <a:spcPct val="0"/>
        </a:spcBef>
        <a:spcAft>
          <a:spcPct val="0"/>
        </a:spcAft>
        <a:defRPr sz="4400">
          <a:solidFill>
            <a:schemeClr val="tx1"/>
          </a:solidFill>
          <a:latin typeface="Calibri Light" panose="020F0302020204030204" pitchFamily="34" charset="0"/>
        </a:defRPr>
      </a:lvl3pPr>
      <a:lvl4pPr algn="ctr" rtl="0" fontAlgn="base">
        <a:spcBef>
          <a:spcPct val="0"/>
        </a:spcBef>
        <a:spcAft>
          <a:spcPct val="0"/>
        </a:spcAft>
        <a:defRPr sz="4400">
          <a:solidFill>
            <a:schemeClr val="tx1"/>
          </a:solidFill>
          <a:latin typeface="Calibri Light" panose="020F0302020204030204" pitchFamily="34" charset="0"/>
        </a:defRPr>
      </a:lvl4pPr>
      <a:lvl5pPr algn="ctr" rtl="0" fontAlgn="base">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Light" panose="020F0302020204030204" pitchFamily="34" charset="0"/>
        </a:defRPr>
      </a:lvl6pPr>
      <a:lvl7pPr marL="914400" algn="ctr" rtl="0" fontAlgn="base">
        <a:spcBef>
          <a:spcPct val="0"/>
        </a:spcBef>
        <a:spcAft>
          <a:spcPct val="0"/>
        </a:spcAft>
        <a:defRPr sz="4400">
          <a:solidFill>
            <a:schemeClr val="tx1"/>
          </a:solidFill>
          <a:latin typeface="Calibri Light" panose="020F0302020204030204" pitchFamily="34" charset="0"/>
        </a:defRPr>
      </a:lvl7pPr>
      <a:lvl8pPr marL="1371600" algn="ctr" rtl="0" fontAlgn="base">
        <a:spcBef>
          <a:spcPct val="0"/>
        </a:spcBef>
        <a:spcAft>
          <a:spcPct val="0"/>
        </a:spcAft>
        <a:defRPr sz="4400">
          <a:solidFill>
            <a:schemeClr val="tx1"/>
          </a:solidFill>
          <a:latin typeface="Calibri Light" panose="020F0302020204030204" pitchFamily="34" charset="0"/>
        </a:defRPr>
      </a:lvl8pPr>
      <a:lvl9pPr marL="1828800" algn="ctr" rtl="0" fontAlgn="base">
        <a:spcBef>
          <a:spcPct val="0"/>
        </a:spcBef>
        <a:spcAft>
          <a:spcPct val="0"/>
        </a:spcAft>
        <a:defRPr sz="4400">
          <a:solidFill>
            <a:schemeClr val="tx1"/>
          </a:solidFill>
          <a:latin typeface="Calibri Light" panose="020F03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4.bin"/><Relationship Id="rId1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195F4-50E6-B319-1237-A7CBD4A886C7}"/>
              </a:ext>
            </a:extLst>
          </p:cNvPr>
          <p:cNvSpPr>
            <a:spLocks noGrp="1"/>
          </p:cNvSpPr>
          <p:nvPr>
            <p:ph idx="1"/>
          </p:nvPr>
        </p:nvSpPr>
        <p:spPr/>
        <p:txBody>
          <a:bodyPr/>
          <a:lstStyle/>
          <a:p>
            <a:pPr marL="0" indent="0">
              <a:buNone/>
            </a:pPr>
            <a:r>
              <a:rPr kumimoji="0" lang="en-US" sz="2800" b="1" i="0" u="none" strike="noStrike" kern="0" cap="none" spc="0" normalizeH="0" baseline="0" noProof="0" dirty="0">
                <a:ln>
                  <a:noFill/>
                </a:ln>
                <a:solidFill>
                  <a:srgbClr val="000000"/>
                </a:solidFill>
                <a:effectLst/>
                <a:uLnTx/>
                <a:uFillTx/>
                <a:latin typeface="Verdana"/>
                <a:ea typeface="ヒラギノ角ゴ Pro W3" pitchFamily="-1" charset="-128"/>
              </a:rPr>
              <a:t>Theories of Economic Growth and Development</a:t>
            </a:r>
            <a:br>
              <a:rPr kumimoji="0" lang="en-US" sz="2800" b="1" i="0" u="none" strike="noStrike" kern="0" cap="none" spc="0" normalizeH="0" baseline="0" noProof="0" dirty="0">
                <a:ln>
                  <a:noFill/>
                </a:ln>
                <a:solidFill>
                  <a:srgbClr val="000000"/>
                </a:solidFill>
                <a:effectLst/>
                <a:uLnTx/>
                <a:uFillTx/>
                <a:latin typeface="Verdana"/>
                <a:ea typeface="ヒラギノ角ゴ Pro W3" pitchFamily="-1" charset="-128"/>
              </a:rPr>
            </a:br>
            <a:endParaRPr lang="en-US" dirty="0"/>
          </a:p>
        </p:txBody>
      </p:sp>
    </p:spTree>
    <p:extLst>
      <p:ext uri="{BB962C8B-B14F-4D97-AF65-F5344CB8AC3E}">
        <p14:creationId xmlns:p14="http://schemas.microsoft.com/office/powerpoint/2010/main" val="398625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F63D-2E81-0A2B-B0E4-24F656F803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33AD76-62F7-9F26-9B0C-B59C41AB9B13}"/>
              </a:ext>
            </a:extLst>
          </p:cNvPr>
          <p:cNvPicPr>
            <a:picLocks noChangeAspect="1"/>
          </p:cNvPicPr>
          <p:nvPr/>
        </p:nvPicPr>
        <p:blipFill>
          <a:blip r:embed="rId2"/>
          <a:stretch>
            <a:fillRect/>
          </a:stretch>
        </p:blipFill>
        <p:spPr>
          <a:xfrm>
            <a:off x="0" y="76201"/>
            <a:ext cx="9144000" cy="6550396"/>
          </a:xfrm>
          <a:prstGeom prst="rect">
            <a:avLst/>
          </a:prstGeom>
        </p:spPr>
      </p:pic>
    </p:spTree>
    <p:extLst>
      <p:ext uri="{BB962C8B-B14F-4D97-AF65-F5344CB8AC3E}">
        <p14:creationId xmlns:p14="http://schemas.microsoft.com/office/powerpoint/2010/main" val="262291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Rectangle 2"/>
          <p:cNvSpPr>
            <a:spLocks noGrp="1" noChangeArrowheads="1"/>
          </p:cNvSpPr>
          <p:nvPr>
            <p:ph type="title" idx="4294967295"/>
          </p:nvPr>
        </p:nvSpPr>
        <p:spPr/>
        <p:txBody>
          <a:bodyPr anchor="ctr"/>
          <a:lstStyle/>
          <a:p>
            <a:pPr eaLnBrk="1" hangingPunct="1"/>
            <a:r>
              <a:rPr lang="en-US" dirty="0"/>
              <a:t>The Solow Neoclassical Growth Model</a:t>
            </a:r>
            <a:endParaRPr lang="en-GB" dirty="0"/>
          </a:p>
        </p:txBody>
      </p:sp>
      <p:graphicFrame>
        <p:nvGraphicFramePr>
          <p:cNvPr id="37890" name="Object 15"/>
          <p:cNvGraphicFramePr>
            <a:graphicFrameLocks noChangeAspect="1"/>
          </p:cNvGraphicFramePr>
          <p:nvPr>
            <p:extLst>
              <p:ext uri="{D42A27DB-BD31-4B8C-83A1-F6EECF244321}">
                <p14:modId xmlns:p14="http://schemas.microsoft.com/office/powerpoint/2010/main" val="1608351902"/>
              </p:ext>
            </p:extLst>
          </p:nvPr>
        </p:nvGraphicFramePr>
        <p:xfrm>
          <a:off x="2962275" y="2335213"/>
          <a:ext cx="3119437" cy="750887"/>
        </p:xfrm>
        <a:graphic>
          <a:graphicData uri="http://schemas.openxmlformats.org/presentationml/2006/ole">
            <mc:AlternateContent xmlns:mc="http://schemas.openxmlformats.org/markup-compatibility/2006">
              <mc:Choice xmlns:v="urn:schemas-microsoft-com:vml" Requires="v">
                <p:oleObj name="Equation" r:id="rId3" imgW="1054497" imgH="254397" progId="Equation.DSMT4">
                  <p:embed/>
                </p:oleObj>
              </mc:Choice>
              <mc:Fallback>
                <p:oleObj name="Equation" r:id="rId3" imgW="1054497" imgH="25439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2335213"/>
                        <a:ext cx="3119437" cy="75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1" name="Object 16"/>
          <p:cNvGraphicFramePr>
            <a:graphicFrameLocks noChangeAspect="1"/>
          </p:cNvGraphicFramePr>
          <p:nvPr>
            <p:extLst>
              <p:ext uri="{D42A27DB-BD31-4B8C-83A1-F6EECF244321}">
                <p14:modId xmlns:p14="http://schemas.microsoft.com/office/powerpoint/2010/main" val="511262157"/>
              </p:ext>
            </p:extLst>
          </p:nvPr>
        </p:nvGraphicFramePr>
        <p:xfrm>
          <a:off x="1816100" y="3181350"/>
          <a:ext cx="5411787" cy="750888"/>
        </p:xfrm>
        <a:graphic>
          <a:graphicData uri="http://schemas.openxmlformats.org/presentationml/2006/ole">
            <mc:AlternateContent xmlns:mc="http://schemas.openxmlformats.org/markup-compatibility/2006">
              <mc:Choice xmlns:v="urn:schemas-microsoft-com:vml" Requires="v">
                <p:oleObj name="Equation" r:id="rId5" imgW="1829196" imgH="254397" progId="Equation.DSMT4">
                  <p:embed/>
                </p:oleObj>
              </mc:Choice>
              <mc:Fallback>
                <p:oleObj name="Equation" r:id="rId5" imgW="1829196" imgH="25439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3181350"/>
                        <a:ext cx="5411787" cy="750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2" name="Object 17"/>
          <p:cNvGraphicFramePr>
            <a:graphicFrameLocks noChangeAspect="1"/>
          </p:cNvGraphicFramePr>
          <p:nvPr>
            <p:extLst>
              <p:ext uri="{D42A27DB-BD31-4B8C-83A1-F6EECF244321}">
                <p14:modId xmlns:p14="http://schemas.microsoft.com/office/powerpoint/2010/main" val="2388829753"/>
              </p:ext>
            </p:extLst>
          </p:nvPr>
        </p:nvGraphicFramePr>
        <p:xfrm>
          <a:off x="3733800" y="4027488"/>
          <a:ext cx="1577975" cy="676275"/>
        </p:xfrm>
        <a:graphic>
          <a:graphicData uri="http://schemas.openxmlformats.org/presentationml/2006/ole">
            <mc:AlternateContent xmlns:mc="http://schemas.openxmlformats.org/markup-compatibility/2006">
              <mc:Choice xmlns:v="urn:schemas-microsoft-com:vml" Requires="v">
                <p:oleObj name="Equation" r:id="rId7" imgW="533565" imgH="228898" progId="Equation.DSMT4">
                  <p:embed/>
                </p:oleObj>
              </mc:Choice>
              <mc:Fallback>
                <p:oleObj name="Equation" r:id="rId7" imgW="533565" imgH="22889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027488"/>
                        <a:ext cx="1577975" cy="67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3" name="Object 18"/>
          <p:cNvGraphicFramePr>
            <a:graphicFrameLocks noChangeAspect="1"/>
          </p:cNvGraphicFramePr>
          <p:nvPr>
            <p:extLst>
              <p:ext uri="{D42A27DB-BD31-4B8C-83A1-F6EECF244321}">
                <p14:modId xmlns:p14="http://schemas.microsoft.com/office/powerpoint/2010/main" val="1216343506"/>
              </p:ext>
            </p:extLst>
          </p:nvPr>
        </p:nvGraphicFramePr>
        <p:xfrm>
          <a:off x="2868612" y="5495925"/>
          <a:ext cx="3306763" cy="676275"/>
        </p:xfrm>
        <a:graphic>
          <a:graphicData uri="http://schemas.openxmlformats.org/presentationml/2006/ole">
            <mc:AlternateContent xmlns:mc="http://schemas.openxmlformats.org/markup-compatibility/2006">
              <mc:Choice xmlns:v="urn:schemas-microsoft-com:vml" Requires="v">
                <p:oleObj name="Equation" r:id="rId9" imgW="1117997" imgH="228997" progId="Equation.DSMT4">
                  <p:embed/>
                </p:oleObj>
              </mc:Choice>
              <mc:Fallback>
                <p:oleObj name="Equation" r:id="rId9" imgW="1117997" imgH="22899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8612" y="5495925"/>
                        <a:ext cx="3306763" cy="67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4" name="Object 19"/>
          <p:cNvGraphicFramePr>
            <a:graphicFrameLocks noChangeAspect="1"/>
          </p:cNvGraphicFramePr>
          <p:nvPr>
            <p:extLst>
              <p:ext uri="{D42A27DB-BD31-4B8C-83A1-F6EECF244321}">
                <p14:modId xmlns:p14="http://schemas.microsoft.com/office/powerpoint/2010/main" val="480152591"/>
              </p:ext>
            </p:extLst>
          </p:nvPr>
        </p:nvGraphicFramePr>
        <p:xfrm>
          <a:off x="2549525" y="4799013"/>
          <a:ext cx="3944937" cy="601662"/>
        </p:xfrm>
        <a:graphic>
          <a:graphicData uri="http://schemas.openxmlformats.org/presentationml/2006/ole">
            <mc:AlternateContent xmlns:mc="http://schemas.openxmlformats.org/markup-compatibility/2006">
              <mc:Choice xmlns:v="urn:schemas-microsoft-com:vml" Requires="v">
                <p:oleObj name="Equation" r:id="rId11" imgW="1333896" imgH="203597" progId="Equation.DSMT4">
                  <p:embed/>
                </p:oleObj>
              </mc:Choice>
              <mc:Fallback>
                <p:oleObj name="Equation" r:id="rId11" imgW="1333896" imgH="20359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9525" y="4799013"/>
                        <a:ext cx="3944937" cy="601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5" name="Object 20"/>
          <p:cNvGraphicFramePr>
            <a:graphicFrameLocks noChangeAspect="1"/>
          </p:cNvGraphicFramePr>
          <p:nvPr>
            <p:extLst>
              <p:ext uri="{D42A27DB-BD31-4B8C-83A1-F6EECF244321}">
                <p14:modId xmlns:p14="http://schemas.microsoft.com/office/powerpoint/2010/main" val="3359991580"/>
              </p:ext>
            </p:extLst>
          </p:nvPr>
        </p:nvGraphicFramePr>
        <p:xfrm>
          <a:off x="2286000" y="1447800"/>
          <a:ext cx="4473575" cy="793750"/>
        </p:xfrm>
        <a:graphic>
          <a:graphicData uri="http://schemas.openxmlformats.org/presentationml/2006/ole">
            <mc:AlternateContent xmlns:mc="http://schemas.openxmlformats.org/markup-compatibility/2006">
              <mc:Choice xmlns:v="urn:schemas-microsoft-com:vml" Requires="v">
                <p:oleObj name="Equation" r:id="rId13" imgW="1575196" imgH="279797" progId="Equation.DSMT4">
                  <p:embed/>
                </p:oleObj>
              </mc:Choice>
              <mc:Fallback>
                <p:oleObj name="Equation" r:id="rId13" imgW="1575196" imgH="27979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1447800"/>
                        <a:ext cx="4473575" cy="793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idx="4294967295"/>
          </p:nvPr>
        </p:nvSpPr>
        <p:spPr/>
        <p:txBody>
          <a:bodyPr anchor="ctr"/>
          <a:lstStyle/>
          <a:p>
            <a:pPr eaLnBrk="1" hangingPunct="1"/>
            <a:r>
              <a:rPr lang="en-US" dirty="0"/>
              <a:t>The Solow Neoclassical Growth Model</a:t>
            </a:r>
            <a:endParaRPr lang="en-GB" dirty="0"/>
          </a:p>
        </p:txBody>
      </p:sp>
      <p:graphicFrame>
        <p:nvGraphicFramePr>
          <p:cNvPr id="38914" name="Object 3"/>
          <p:cNvGraphicFramePr>
            <a:graphicFrameLocks noGrp="1" noChangeAspect="1"/>
          </p:cNvGraphicFramePr>
          <p:nvPr>
            <p:ph idx="4294967295"/>
          </p:nvPr>
        </p:nvGraphicFramePr>
        <p:xfrm>
          <a:off x="1119188" y="2625725"/>
          <a:ext cx="6113462" cy="509588"/>
        </p:xfrm>
        <a:graphic>
          <a:graphicData uri="http://schemas.openxmlformats.org/presentationml/2006/ole">
            <mc:AlternateContent xmlns:mc="http://schemas.openxmlformats.org/markup-compatibility/2006">
              <mc:Choice xmlns:v="urn:schemas-microsoft-com:vml" Requires="v">
                <p:oleObj name="Equation" r:id="rId3" imgW="6312296" imgH="495697" progId="Equation.DSMT4">
                  <p:embed/>
                </p:oleObj>
              </mc:Choice>
              <mc:Fallback>
                <p:oleObj name="Equation" r:id="rId3" imgW="6312296" imgH="49569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2625725"/>
                        <a:ext cx="6113462" cy="509588"/>
                      </a:xfrm>
                      <a:prstGeom prst="rect">
                        <a:avLst/>
                      </a:prstGeom>
                      <a:noFill/>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idx="4294967295"/>
          </p:nvPr>
        </p:nvSpPr>
        <p:spPr/>
        <p:txBody>
          <a:bodyPr anchor="ctr"/>
          <a:lstStyle/>
          <a:p>
            <a:pPr eaLnBrk="1" hangingPunct="1"/>
            <a:r>
              <a:rPr lang="en-US" dirty="0"/>
              <a:t>Appendix 3.2 The Solow Neoclassical Growth Model</a:t>
            </a:r>
            <a:endParaRPr lang="en-GB" dirty="0"/>
          </a:p>
        </p:txBody>
      </p:sp>
      <p:graphicFrame>
        <p:nvGraphicFramePr>
          <p:cNvPr id="39938" name="Object 5"/>
          <p:cNvGraphicFramePr>
            <a:graphicFrameLocks noGrp="1" noChangeAspect="1"/>
          </p:cNvGraphicFramePr>
          <p:nvPr>
            <p:ph idx="4294967295"/>
          </p:nvPr>
        </p:nvGraphicFramePr>
        <p:xfrm>
          <a:off x="1352550" y="2625725"/>
          <a:ext cx="5646738" cy="509588"/>
        </p:xfrm>
        <a:graphic>
          <a:graphicData uri="http://schemas.openxmlformats.org/presentationml/2006/ole">
            <mc:AlternateContent xmlns:mc="http://schemas.openxmlformats.org/markup-compatibility/2006">
              <mc:Choice xmlns:v="urn:schemas-microsoft-com:vml" Requires="v">
                <p:oleObj name="Equation" r:id="rId3" imgW="5829696" imgH="495697" progId="Equation.DSMT4">
                  <p:embed/>
                </p:oleObj>
              </mc:Choice>
              <mc:Fallback>
                <p:oleObj name="Equation" r:id="rId3" imgW="5829696" imgH="49569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625725"/>
                        <a:ext cx="5646738" cy="509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p:txBody>
          <a:bodyPr anchor="ctr"/>
          <a:lstStyle/>
          <a:p>
            <a:pPr eaLnBrk="1" hangingPunct="1"/>
            <a:r>
              <a:rPr lang="en-US"/>
              <a:t>Figure A3.2.1  </a:t>
            </a:r>
            <a:r>
              <a:rPr lang="en-US" b="0"/>
              <a:t>Equilibrium in the Solow Growth Model</a:t>
            </a:r>
            <a:endParaRPr lang="en-GB"/>
          </a:p>
        </p:txBody>
      </p:sp>
      <p:pic>
        <p:nvPicPr>
          <p:cNvPr id="2" name="Picture 1" descr="figA3_2_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077200" cy="4610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p:txBody>
          <a:bodyPr anchor="ctr"/>
          <a:lstStyle/>
          <a:p>
            <a:pPr eaLnBrk="1" hangingPunct="1"/>
            <a:r>
              <a:rPr lang="en-US" sz="2400"/>
              <a:t>Figure A3.2.2  </a:t>
            </a:r>
            <a:r>
              <a:rPr lang="en-US" sz="2400" b="0"/>
              <a:t>The Long-Run Effect of Changing the Saving Rate in the Solow Model</a:t>
            </a:r>
            <a:endParaRPr lang="en-GB" sz="2400"/>
          </a:p>
        </p:txBody>
      </p:sp>
      <p:pic>
        <p:nvPicPr>
          <p:cNvPr id="2" name="Picture 1" descr="figA3_2_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7823200" cy="4597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262E0-AEEA-B59B-B3A4-35C67395953D}"/>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251F3DB6-777C-A3C1-34CD-A36F6A8F498F}"/>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4" name="TextBox 3">
            <a:extLst>
              <a:ext uri="{FF2B5EF4-FFF2-40B4-BE49-F238E27FC236}">
                <a16:creationId xmlns:a16="http://schemas.microsoft.com/office/drawing/2014/main" id="{AC76FABA-FBBB-CAE4-EF5F-01DC8DDA2DF9}"/>
              </a:ext>
            </a:extLst>
          </p:cNvPr>
          <p:cNvSpPr txBox="1"/>
          <p:nvPr/>
        </p:nvSpPr>
        <p:spPr>
          <a:xfrm>
            <a:off x="533400" y="1143000"/>
            <a:ext cx="8229600" cy="4832092"/>
          </a:xfrm>
          <a:prstGeom prst="rect">
            <a:avLst/>
          </a:prstGeom>
          <a:noFill/>
        </p:spPr>
        <p:txBody>
          <a:bodyPr wrap="square">
            <a:spAutoFit/>
          </a:bodyPr>
          <a:lstStyle/>
          <a:p>
            <a:r>
              <a:rPr lang="en-US" sz="2800" dirty="0"/>
              <a:t>Assume for simplicity that population is constant and that there is no depreciation. </a:t>
            </a:r>
          </a:p>
          <a:p>
            <a:endParaRPr lang="en-US" sz="2800" dirty="0"/>
          </a:p>
          <a:p>
            <a:r>
              <a:rPr lang="en-US" sz="2800" dirty="0"/>
              <a:t>Augment the Solow model by introducing human capital.</a:t>
            </a:r>
          </a:p>
          <a:p>
            <a:endParaRPr lang="en-US" sz="2800" dirty="0"/>
          </a:p>
          <a:p>
            <a:r>
              <a:rPr lang="en-US" sz="2800" dirty="0"/>
              <a:t> </a:t>
            </a:r>
          </a:p>
          <a:p>
            <a:endParaRPr lang="en-US" sz="2800" dirty="0"/>
          </a:p>
          <a:p>
            <a:r>
              <a:rPr lang="en-US" sz="2800" dirty="0"/>
              <a:t>Human capital, in contrast to labor, is </a:t>
            </a:r>
            <a:r>
              <a:rPr lang="en-US" sz="2800" dirty="0">
                <a:solidFill>
                  <a:srgbClr val="FF0000"/>
                </a:solidFill>
              </a:rPr>
              <a:t>deliberately accumulated</a:t>
            </a:r>
            <a:r>
              <a:rPr lang="en-US" sz="2800" dirty="0"/>
              <a:t> and is not the simple outcome of population growth.</a:t>
            </a:r>
          </a:p>
        </p:txBody>
      </p:sp>
      <p:pic>
        <p:nvPicPr>
          <p:cNvPr id="6" name="Picture 5">
            <a:extLst>
              <a:ext uri="{FF2B5EF4-FFF2-40B4-BE49-F238E27FC236}">
                <a16:creationId xmlns:a16="http://schemas.microsoft.com/office/drawing/2014/main" id="{122CCA5C-20DD-9A96-0CE7-1938377376FD}"/>
              </a:ext>
            </a:extLst>
          </p:cNvPr>
          <p:cNvPicPr>
            <a:picLocks noChangeAspect="1"/>
          </p:cNvPicPr>
          <p:nvPr/>
        </p:nvPicPr>
        <p:blipFill>
          <a:blip r:embed="rId3"/>
          <a:stretch>
            <a:fillRect/>
          </a:stretch>
        </p:blipFill>
        <p:spPr>
          <a:xfrm>
            <a:off x="2743200" y="3581400"/>
            <a:ext cx="1724025" cy="447675"/>
          </a:xfrm>
          <a:prstGeom prst="rect">
            <a:avLst/>
          </a:prstGeom>
        </p:spPr>
      </p:pic>
    </p:spTree>
    <p:extLst>
      <p:ext uri="{BB962C8B-B14F-4D97-AF65-F5344CB8AC3E}">
        <p14:creationId xmlns:p14="http://schemas.microsoft.com/office/powerpoint/2010/main" val="87349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2879-B8E2-7E95-3FA0-5B98F3C4D6BD}"/>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F24F6677-7E17-66D7-59CE-B6A76100324B}"/>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4" name="TextBox 3">
            <a:extLst>
              <a:ext uri="{FF2B5EF4-FFF2-40B4-BE49-F238E27FC236}">
                <a16:creationId xmlns:a16="http://schemas.microsoft.com/office/drawing/2014/main" id="{6BAD6FFD-F6FF-9B76-3146-56A456C30E60}"/>
              </a:ext>
            </a:extLst>
          </p:cNvPr>
          <p:cNvSpPr txBox="1"/>
          <p:nvPr/>
        </p:nvSpPr>
        <p:spPr>
          <a:xfrm>
            <a:off x="533400" y="1143000"/>
            <a:ext cx="8382000" cy="3108543"/>
          </a:xfrm>
          <a:prstGeom prst="rect">
            <a:avLst/>
          </a:prstGeom>
          <a:noFill/>
        </p:spPr>
        <p:txBody>
          <a:bodyPr wrap="square">
            <a:spAutoFit/>
          </a:bodyPr>
          <a:lstStyle/>
          <a:p>
            <a:r>
              <a:rPr lang="en-US" sz="2800" dirty="0"/>
              <a:t>Allow individuals to save in two forms</a:t>
            </a:r>
          </a:p>
          <a:p>
            <a:pPr marL="914400" lvl="1" indent="-457200">
              <a:buFont typeface="Wingdings" panose="05000000000000000000" pitchFamily="2" charset="2"/>
              <a:buChar char="§"/>
            </a:pPr>
            <a:r>
              <a:rPr lang="en-US" sz="2800" dirty="0"/>
              <a:t> Physical capital</a:t>
            </a:r>
          </a:p>
          <a:p>
            <a:pPr marL="914400" lvl="1" indent="-457200">
              <a:buFont typeface="Wingdings" panose="05000000000000000000" pitchFamily="2" charset="2"/>
              <a:buChar char="§"/>
            </a:pPr>
            <a:r>
              <a:rPr lang="en-US" sz="2800" dirty="0"/>
              <a:t> Human capital.</a:t>
            </a:r>
          </a:p>
          <a:p>
            <a:pPr lvl="1"/>
            <a:endParaRPr lang="en-US" sz="2800" dirty="0"/>
          </a:p>
          <a:p>
            <a:r>
              <a:rPr lang="en-US" sz="2800" dirty="0"/>
              <a:t> </a:t>
            </a:r>
          </a:p>
          <a:p>
            <a:endParaRPr lang="en-US" sz="2800" dirty="0"/>
          </a:p>
          <a:p>
            <a:r>
              <a:rPr lang="en-US" sz="2800" dirty="0"/>
              <a:t>Define </a:t>
            </a:r>
          </a:p>
        </p:txBody>
      </p:sp>
      <p:pic>
        <p:nvPicPr>
          <p:cNvPr id="3" name="Picture 2">
            <a:extLst>
              <a:ext uri="{FF2B5EF4-FFF2-40B4-BE49-F238E27FC236}">
                <a16:creationId xmlns:a16="http://schemas.microsoft.com/office/drawing/2014/main" id="{D75614BC-5D41-4BCE-064F-6ED656FBE2AE}"/>
              </a:ext>
            </a:extLst>
          </p:cNvPr>
          <p:cNvPicPr>
            <a:picLocks noChangeAspect="1"/>
          </p:cNvPicPr>
          <p:nvPr/>
        </p:nvPicPr>
        <p:blipFill>
          <a:blip r:embed="rId3"/>
          <a:stretch>
            <a:fillRect/>
          </a:stretch>
        </p:blipFill>
        <p:spPr>
          <a:xfrm>
            <a:off x="1600200" y="2590800"/>
            <a:ext cx="3581400" cy="1066800"/>
          </a:xfrm>
          <a:prstGeom prst="rect">
            <a:avLst/>
          </a:prstGeom>
        </p:spPr>
      </p:pic>
      <p:pic>
        <p:nvPicPr>
          <p:cNvPr id="7" name="Picture 6">
            <a:extLst>
              <a:ext uri="{FF2B5EF4-FFF2-40B4-BE49-F238E27FC236}">
                <a16:creationId xmlns:a16="http://schemas.microsoft.com/office/drawing/2014/main" id="{8143A4DB-4C3C-62D2-A0A5-9E55D3F33D4C}"/>
              </a:ext>
            </a:extLst>
          </p:cNvPr>
          <p:cNvPicPr>
            <a:picLocks noChangeAspect="1"/>
          </p:cNvPicPr>
          <p:nvPr/>
        </p:nvPicPr>
        <p:blipFill>
          <a:blip r:embed="rId4"/>
          <a:stretch>
            <a:fillRect/>
          </a:stretch>
        </p:blipFill>
        <p:spPr>
          <a:xfrm>
            <a:off x="1752600" y="3754546"/>
            <a:ext cx="1343025" cy="400050"/>
          </a:xfrm>
          <a:prstGeom prst="rect">
            <a:avLst/>
          </a:prstGeom>
        </p:spPr>
      </p:pic>
    </p:spTree>
    <p:extLst>
      <p:ext uri="{BB962C8B-B14F-4D97-AF65-F5344CB8AC3E}">
        <p14:creationId xmlns:p14="http://schemas.microsoft.com/office/powerpoint/2010/main" val="353966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idx="4294967295"/>
          </p:nvPr>
        </p:nvSpPr>
        <p:spPr/>
        <p:txBody>
          <a:bodyPr anchor="ctr"/>
          <a:lstStyle/>
          <a:p>
            <a:pPr eaLnBrk="1" hangingPunct="1"/>
            <a:r>
              <a:rPr lang="en-US" sz="2800" dirty="0"/>
              <a:t>Theories of Economic Development</a:t>
            </a:r>
          </a:p>
        </p:txBody>
      </p:sp>
      <p:sp>
        <p:nvSpPr>
          <p:cNvPr id="15365" name="Rectangle 5"/>
          <p:cNvSpPr>
            <a:spLocks noGrp="1" noChangeArrowheads="1"/>
          </p:cNvSpPr>
          <p:nvPr>
            <p:ph type="body" idx="4294967295"/>
          </p:nvPr>
        </p:nvSpPr>
        <p:spPr/>
        <p:txBody>
          <a:bodyPr rIns="91440"/>
          <a:lstStyle/>
          <a:p>
            <a:pPr eaLnBrk="1" hangingPunct="1"/>
            <a:r>
              <a:rPr lang="en-US" dirty="0"/>
              <a:t>Implications of Harrod-</a:t>
            </a:r>
            <a:r>
              <a:rPr lang="en-US" dirty="0" err="1"/>
              <a:t>Domar</a:t>
            </a:r>
            <a:r>
              <a:rPr lang="en-US" dirty="0"/>
              <a:t> Model</a:t>
            </a:r>
          </a:p>
          <a:p>
            <a:pPr eaLnBrk="1" hangingPunct="1"/>
            <a:r>
              <a:rPr lang="en-US" dirty="0"/>
              <a:t>The Neoclassical Growth Theory </a:t>
            </a:r>
          </a:p>
          <a:p>
            <a:pPr eaLnBrk="1" hangingPunct="1"/>
            <a:r>
              <a:rPr lang="en-US" dirty="0"/>
              <a:t>Human Capital and Growth </a:t>
            </a:r>
          </a:p>
          <a:p>
            <a:r>
              <a:rPr lang="en-US" dirty="0"/>
              <a:t>International-dependence revolution</a:t>
            </a:r>
          </a:p>
          <a:p>
            <a:pPr lvl="1">
              <a:buFont typeface="Wingdings" panose="05000000000000000000" pitchFamily="2" charset="2"/>
              <a:buChar char="§"/>
            </a:pPr>
            <a:r>
              <a:rPr lang="en-US" dirty="0"/>
              <a:t>Neoclassical dependence model</a:t>
            </a:r>
          </a:p>
          <a:p>
            <a:pPr lvl="1">
              <a:buFont typeface="Wingdings" panose="05000000000000000000" pitchFamily="2" charset="2"/>
              <a:buChar char="§"/>
            </a:pPr>
            <a:r>
              <a:rPr lang="en-US" dirty="0"/>
              <a:t>False paradigm model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ED86C-F068-3CB9-F5B5-A9713418A374}"/>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34C3D215-961B-882D-2AEE-691D9B2FD026}"/>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4" name="TextBox 3">
            <a:extLst>
              <a:ext uri="{FF2B5EF4-FFF2-40B4-BE49-F238E27FC236}">
                <a16:creationId xmlns:a16="http://schemas.microsoft.com/office/drawing/2014/main" id="{3F55BF7D-2FC3-D69E-A670-83FF849E4E70}"/>
              </a:ext>
            </a:extLst>
          </p:cNvPr>
          <p:cNvSpPr txBox="1"/>
          <p:nvPr/>
        </p:nvSpPr>
        <p:spPr>
          <a:xfrm>
            <a:off x="533400" y="1143000"/>
            <a:ext cx="8382000" cy="1384995"/>
          </a:xfrm>
          <a:prstGeom prst="rect">
            <a:avLst/>
          </a:prstGeom>
          <a:noFill/>
        </p:spPr>
        <p:txBody>
          <a:bodyPr wrap="square">
            <a:spAutoFit/>
          </a:bodyPr>
          <a:lstStyle/>
          <a:p>
            <a:r>
              <a:rPr lang="en-US" sz="2800" dirty="0"/>
              <a:t>Let’s figure out the growth rate in k, h and y.</a:t>
            </a:r>
          </a:p>
          <a:p>
            <a:endParaRPr lang="en-US" sz="2800" dirty="0"/>
          </a:p>
          <a:p>
            <a:endParaRPr lang="en-US" sz="2800" dirty="0"/>
          </a:p>
        </p:txBody>
      </p:sp>
      <p:pic>
        <p:nvPicPr>
          <p:cNvPr id="5" name="Picture 4">
            <a:extLst>
              <a:ext uri="{FF2B5EF4-FFF2-40B4-BE49-F238E27FC236}">
                <a16:creationId xmlns:a16="http://schemas.microsoft.com/office/drawing/2014/main" id="{033612A5-F81D-7F95-F817-02E3CECBACB8}"/>
              </a:ext>
            </a:extLst>
          </p:cNvPr>
          <p:cNvPicPr>
            <a:picLocks noChangeAspect="1"/>
          </p:cNvPicPr>
          <p:nvPr/>
        </p:nvPicPr>
        <p:blipFill>
          <a:blip r:embed="rId3"/>
          <a:stretch>
            <a:fillRect/>
          </a:stretch>
        </p:blipFill>
        <p:spPr>
          <a:xfrm>
            <a:off x="1143001" y="2424112"/>
            <a:ext cx="5624512" cy="2009775"/>
          </a:xfrm>
          <a:prstGeom prst="rect">
            <a:avLst/>
          </a:prstGeom>
        </p:spPr>
      </p:pic>
    </p:spTree>
    <p:extLst>
      <p:ext uri="{BB962C8B-B14F-4D97-AF65-F5344CB8AC3E}">
        <p14:creationId xmlns:p14="http://schemas.microsoft.com/office/powerpoint/2010/main" val="61043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BCDFD-1CF9-8B22-B3D5-3303BE9E92BC}"/>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8FC1AB4B-A93C-289C-AC4D-EF4494C206AF}"/>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4" name="TextBox 3">
            <a:extLst>
              <a:ext uri="{FF2B5EF4-FFF2-40B4-BE49-F238E27FC236}">
                <a16:creationId xmlns:a16="http://schemas.microsoft.com/office/drawing/2014/main" id="{06EF75D6-AEE9-7951-2A7D-1F8B4BBDCCEF}"/>
              </a:ext>
            </a:extLst>
          </p:cNvPr>
          <p:cNvSpPr txBox="1"/>
          <p:nvPr/>
        </p:nvSpPr>
        <p:spPr>
          <a:xfrm>
            <a:off x="533400" y="1143000"/>
            <a:ext cx="8382000" cy="3539430"/>
          </a:xfrm>
          <a:prstGeom prst="rect">
            <a:avLst/>
          </a:prstGeom>
          <a:noFill/>
        </p:spPr>
        <p:txBody>
          <a:bodyPr wrap="square">
            <a:spAutoFit/>
          </a:bodyPr>
          <a:lstStyle/>
          <a:p>
            <a:r>
              <a:rPr lang="en-US" sz="2800" dirty="0"/>
              <a:t>Let’s figure out the growth rate in k, h and y.</a:t>
            </a:r>
          </a:p>
          <a:p>
            <a:endParaRPr lang="en-US" sz="2800" dirty="0"/>
          </a:p>
          <a:p>
            <a:r>
              <a:rPr lang="en-US" sz="2800" dirty="0"/>
              <a:t>At steady-state, both h and k should be growing at the same rate. </a:t>
            </a:r>
          </a:p>
          <a:p>
            <a:endParaRPr lang="en-US" sz="2800" dirty="0"/>
          </a:p>
          <a:p>
            <a:r>
              <a:rPr lang="en-US" sz="2800" dirty="0"/>
              <a:t>Therefore we can write </a:t>
            </a:r>
          </a:p>
          <a:p>
            <a:endParaRPr lang="en-US" sz="2800" dirty="0"/>
          </a:p>
          <a:p>
            <a:endParaRPr lang="en-US" sz="2800" dirty="0"/>
          </a:p>
        </p:txBody>
      </p:sp>
      <p:pic>
        <p:nvPicPr>
          <p:cNvPr id="7" name="Picture 6">
            <a:extLst>
              <a:ext uri="{FF2B5EF4-FFF2-40B4-BE49-F238E27FC236}">
                <a16:creationId xmlns:a16="http://schemas.microsoft.com/office/drawing/2014/main" id="{255AAFB4-9E03-1610-E021-9E79A9624B8B}"/>
              </a:ext>
            </a:extLst>
          </p:cNvPr>
          <p:cNvPicPr>
            <a:picLocks noChangeAspect="1"/>
          </p:cNvPicPr>
          <p:nvPr/>
        </p:nvPicPr>
        <p:blipFill>
          <a:blip r:embed="rId3"/>
          <a:stretch>
            <a:fillRect/>
          </a:stretch>
        </p:blipFill>
        <p:spPr>
          <a:xfrm>
            <a:off x="1885950" y="4038600"/>
            <a:ext cx="5676900" cy="533399"/>
          </a:xfrm>
          <a:prstGeom prst="rect">
            <a:avLst/>
          </a:prstGeom>
        </p:spPr>
      </p:pic>
    </p:spTree>
    <p:extLst>
      <p:ext uri="{BB962C8B-B14F-4D97-AF65-F5344CB8AC3E}">
        <p14:creationId xmlns:p14="http://schemas.microsoft.com/office/powerpoint/2010/main" val="81399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86897-4771-35C5-1872-B92C26B4ABE6}"/>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BE488DE5-5B0E-7E3E-1987-8B92FA286956}"/>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3" name="TextBox 2">
            <a:extLst>
              <a:ext uri="{FF2B5EF4-FFF2-40B4-BE49-F238E27FC236}">
                <a16:creationId xmlns:a16="http://schemas.microsoft.com/office/drawing/2014/main" id="{DA8B6237-6EC4-8D5E-E142-CDC9FD156B16}"/>
              </a:ext>
            </a:extLst>
          </p:cNvPr>
          <p:cNvSpPr txBox="1"/>
          <p:nvPr/>
        </p:nvSpPr>
        <p:spPr>
          <a:xfrm>
            <a:off x="1143000" y="1447801"/>
            <a:ext cx="7543800" cy="5262979"/>
          </a:xfrm>
          <a:prstGeom prst="rect">
            <a:avLst/>
          </a:prstGeom>
          <a:noFill/>
        </p:spPr>
        <p:txBody>
          <a:bodyPr wrap="square">
            <a:spAutoFit/>
          </a:bodyPr>
          <a:lstStyle/>
          <a:p>
            <a:pPr marL="285750" indent="-285750">
              <a:buFont typeface="Wingdings" panose="05000000000000000000" pitchFamily="2" charset="2"/>
              <a:buChar char="§"/>
            </a:pPr>
            <a:r>
              <a:rPr lang="en-US" sz="2800" dirty="0"/>
              <a:t>We can now use this value of r to compute the long-run growth rate.</a:t>
            </a:r>
          </a:p>
          <a:p>
            <a:pPr marL="285750" indent="-285750">
              <a:buFont typeface="Wingdings" panose="05000000000000000000" pitchFamily="2" charset="2"/>
              <a:buChar char="§"/>
            </a:pPr>
            <a:r>
              <a:rPr lang="en-US" sz="2800" dirty="0"/>
              <a:t>Use any of the preceding growth-rate equations to do this, because all variables must grow at the same rate in the long run.</a:t>
            </a:r>
          </a:p>
          <a:p>
            <a:pPr marL="285750" indent="-285750">
              <a:buFont typeface="Wingdings" panose="05000000000000000000" pitchFamily="2" charset="2"/>
              <a:buChar char="§"/>
            </a:pPr>
            <a:r>
              <a:rPr lang="en-US" sz="2800" dirty="0"/>
              <a:t>For instance, the growth-rate equation for k tells us that</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n-US" sz="2800" dirty="0"/>
              <a:t>so that the long-run growth rate of all the variables, including per capita income, is given by the expression </a:t>
            </a:r>
          </a:p>
          <a:p>
            <a:pPr marL="285750" indent="-285750">
              <a:buFont typeface="Wingdings" panose="05000000000000000000" pitchFamily="2" charset="2"/>
              <a:buChar char="§"/>
            </a:pPr>
            <a:endParaRPr lang="en-US" sz="2800" dirty="0"/>
          </a:p>
        </p:txBody>
      </p:sp>
      <p:pic>
        <p:nvPicPr>
          <p:cNvPr id="6" name="Picture 5">
            <a:extLst>
              <a:ext uri="{FF2B5EF4-FFF2-40B4-BE49-F238E27FC236}">
                <a16:creationId xmlns:a16="http://schemas.microsoft.com/office/drawing/2014/main" id="{8E765448-47ED-EC6A-7F7B-6F85E568459E}"/>
              </a:ext>
            </a:extLst>
          </p:cNvPr>
          <p:cNvPicPr>
            <a:picLocks noChangeAspect="1"/>
          </p:cNvPicPr>
          <p:nvPr/>
        </p:nvPicPr>
        <p:blipFill>
          <a:blip r:embed="rId3"/>
          <a:stretch>
            <a:fillRect/>
          </a:stretch>
        </p:blipFill>
        <p:spPr>
          <a:xfrm>
            <a:off x="3196188" y="3962400"/>
            <a:ext cx="4806433" cy="838200"/>
          </a:xfrm>
          <a:prstGeom prst="rect">
            <a:avLst/>
          </a:prstGeom>
        </p:spPr>
      </p:pic>
      <p:pic>
        <p:nvPicPr>
          <p:cNvPr id="9" name="Picture 8">
            <a:extLst>
              <a:ext uri="{FF2B5EF4-FFF2-40B4-BE49-F238E27FC236}">
                <a16:creationId xmlns:a16="http://schemas.microsoft.com/office/drawing/2014/main" id="{2BD926B2-C13A-9AA0-8B80-6C94D134EC0D}"/>
              </a:ext>
            </a:extLst>
          </p:cNvPr>
          <p:cNvPicPr>
            <a:picLocks noChangeAspect="1"/>
          </p:cNvPicPr>
          <p:nvPr/>
        </p:nvPicPr>
        <p:blipFill>
          <a:blip r:embed="rId4"/>
          <a:stretch>
            <a:fillRect/>
          </a:stretch>
        </p:blipFill>
        <p:spPr>
          <a:xfrm>
            <a:off x="4672012" y="5791200"/>
            <a:ext cx="1195388" cy="457200"/>
          </a:xfrm>
          <a:prstGeom prst="rect">
            <a:avLst/>
          </a:prstGeom>
        </p:spPr>
      </p:pic>
    </p:spTree>
    <p:extLst>
      <p:ext uri="{BB962C8B-B14F-4D97-AF65-F5344CB8AC3E}">
        <p14:creationId xmlns:p14="http://schemas.microsoft.com/office/powerpoint/2010/main" val="269825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A8E9E-11DB-7E8B-A86D-575C88109ABC}"/>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15E97A39-E4D5-91E0-5EE2-C5618E027201}"/>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3" name="TextBox 2">
            <a:extLst>
              <a:ext uri="{FF2B5EF4-FFF2-40B4-BE49-F238E27FC236}">
                <a16:creationId xmlns:a16="http://schemas.microsoft.com/office/drawing/2014/main" id="{9DD10855-6890-1939-A7F3-97C4ACBD40D5}"/>
              </a:ext>
            </a:extLst>
          </p:cNvPr>
          <p:cNvSpPr txBox="1"/>
          <p:nvPr/>
        </p:nvSpPr>
        <p:spPr>
          <a:xfrm>
            <a:off x="1143000" y="1447801"/>
            <a:ext cx="7543800" cy="5262979"/>
          </a:xfrm>
          <a:prstGeom prst="rect">
            <a:avLst/>
          </a:prstGeom>
          <a:noFill/>
        </p:spPr>
        <p:txBody>
          <a:bodyPr wrap="square">
            <a:spAutoFit/>
          </a:bodyPr>
          <a:lstStyle/>
          <a:p>
            <a:r>
              <a:rPr lang="en-US" sz="2800" dirty="0"/>
              <a:t>The steady-state growth rate of variables h, k and y is</a:t>
            </a:r>
          </a:p>
          <a:p>
            <a:endParaRPr lang="en-US" sz="2800" dirty="0"/>
          </a:p>
          <a:p>
            <a:endParaRPr lang="en-US" sz="2800" dirty="0"/>
          </a:p>
          <a:p>
            <a:r>
              <a:rPr lang="en-US" sz="2800" dirty="0"/>
              <a:t>With CRS, the s and q parameters have growth-rate effects, and not just level effects.</a:t>
            </a:r>
          </a:p>
          <a:p>
            <a:r>
              <a:rPr lang="en-US" sz="2800" dirty="0"/>
              <a:t>In other words, the long-run growth rate is determined from within the model, by the </a:t>
            </a:r>
          </a:p>
          <a:p>
            <a:r>
              <a:rPr lang="en-US" sz="2800" dirty="0"/>
              <a:t>parameters of the model.</a:t>
            </a:r>
          </a:p>
          <a:p>
            <a:r>
              <a:rPr lang="en-US" sz="2800" dirty="0"/>
              <a:t>This is why we call such models endogenous growth theories. </a:t>
            </a:r>
          </a:p>
          <a:p>
            <a:endParaRPr lang="en-US" sz="2800" dirty="0"/>
          </a:p>
        </p:txBody>
      </p:sp>
      <p:pic>
        <p:nvPicPr>
          <p:cNvPr id="4" name="Picture 3">
            <a:extLst>
              <a:ext uri="{FF2B5EF4-FFF2-40B4-BE49-F238E27FC236}">
                <a16:creationId xmlns:a16="http://schemas.microsoft.com/office/drawing/2014/main" id="{D8639CB5-C036-7078-31C2-45293BDB0BD3}"/>
              </a:ext>
            </a:extLst>
          </p:cNvPr>
          <p:cNvPicPr>
            <a:picLocks noChangeAspect="1"/>
          </p:cNvPicPr>
          <p:nvPr/>
        </p:nvPicPr>
        <p:blipFill>
          <a:blip r:embed="rId3"/>
          <a:stretch>
            <a:fillRect/>
          </a:stretch>
        </p:blipFill>
        <p:spPr>
          <a:xfrm>
            <a:off x="2286000" y="2355742"/>
            <a:ext cx="3952875" cy="647700"/>
          </a:xfrm>
          <a:prstGeom prst="rect">
            <a:avLst/>
          </a:prstGeom>
        </p:spPr>
      </p:pic>
    </p:spTree>
    <p:extLst>
      <p:ext uri="{BB962C8B-B14F-4D97-AF65-F5344CB8AC3E}">
        <p14:creationId xmlns:p14="http://schemas.microsoft.com/office/powerpoint/2010/main" val="1618967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E53F-C98E-DB3B-DB37-C9537984DB42}"/>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1D7417C0-3EAD-5D39-1761-9239BC2C11C8}"/>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3" name="TextBox 2">
            <a:extLst>
              <a:ext uri="{FF2B5EF4-FFF2-40B4-BE49-F238E27FC236}">
                <a16:creationId xmlns:a16="http://schemas.microsoft.com/office/drawing/2014/main" id="{C4AFFF50-002C-B036-B8EC-736108875B6F}"/>
              </a:ext>
            </a:extLst>
          </p:cNvPr>
          <p:cNvSpPr txBox="1"/>
          <p:nvPr/>
        </p:nvSpPr>
        <p:spPr>
          <a:xfrm>
            <a:off x="1143000" y="1447801"/>
            <a:ext cx="7543800" cy="3539430"/>
          </a:xfrm>
          <a:prstGeom prst="rect">
            <a:avLst/>
          </a:prstGeom>
          <a:noFill/>
        </p:spPr>
        <p:txBody>
          <a:bodyPr wrap="square">
            <a:spAutoFit/>
          </a:bodyPr>
          <a:lstStyle/>
          <a:p>
            <a:r>
              <a:rPr lang="en-US" sz="2800" dirty="0"/>
              <a:t>The steady-state growth rate of variables h, k and y is</a:t>
            </a:r>
          </a:p>
          <a:p>
            <a:endParaRPr lang="en-US" sz="2800" dirty="0"/>
          </a:p>
          <a:p>
            <a:endParaRPr lang="en-US" sz="2800" dirty="0"/>
          </a:p>
          <a:p>
            <a:r>
              <a:rPr lang="en-US" sz="2800" dirty="0"/>
              <a:t>In the long-run, the ratio of h to k is known (q/s). </a:t>
            </a:r>
          </a:p>
          <a:p>
            <a:r>
              <a:rPr lang="en-US" sz="2800" dirty="0"/>
              <a:t>This means that if a country has a low level of k relative to its h, it will tend to grow faster in per capita terms, ceteris paribus. </a:t>
            </a:r>
          </a:p>
        </p:txBody>
      </p:sp>
      <p:pic>
        <p:nvPicPr>
          <p:cNvPr id="4" name="Picture 3">
            <a:extLst>
              <a:ext uri="{FF2B5EF4-FFF2-40B4-BE49-F238E27FC236}">
                <a16:creationId xmlns:a16="http://schemas.microsoft.com/office/drawing/2014/main" id="{53D36AC6-CE84-204E-C9AE-0F747F33DE98}"/>
              </a:ext>
            </a:extLst>
          </p:cNvPr>
          <p:cNvPicPr>
            <a:picLocks noChangeAspect="1"/>
          </p:cNvPicPr>
          <p:nvPr/>
        </p:nvPicPr>
        <p:blipFill>
          <a:blip r:embed="rId3"/>
          <a:stretch>
            <a:fillRect/>
          </a:stretch>
        </p:blipFill>
        <p:spPr>
          <a:xfrm>
            <a:off x="2286000" y="2355742"/>
            <a:ext cx="3952875" cy="647700"/>
          </a:xfrm>
          <a:prstGeom prst="rect">
            <a:avLst/>
          </a:prstGeom>
        </p:spPr>
      </p:pic>
    </p:spTree>
    <p:extLst>
      <p:ext uri="{BB962C8B-B14F-4D97-AF65-F5344CB8AC3E}">
        <p14:creationId xmlns:p14="http://schemas.microsoft.com/office/powerpoint/2010/main" val="404225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1898-1683-682C-4CFE-AA716E6A4B2D}"/>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E7652F5D-BC74-F188-8A5D-7BD7DD8CF195}"/>
              </a:ext>
            </a:extLst>
          </p:cNvPr>
          <p:cNvSpPr>
            <a:spLocks noGrp="1" noChangeArrowheads="1"/>
          </p:cNvSpPr>
          <p:nvPr>
            <p:ph type="title" idx="4294967295"/>
          </p:nvPr>
        </p:nvSpPr>
        <p:spPr/>
        <p:txBody>
          <a:bodyPr anchor="ctr"/>
          <a:lstStyle/>
          <a:p>
            <a:pPr eaLnBrk="1" hangingPunct="1"/>
            <a:r>
              <a:rPr lang="en-US" sz="2400" dirty="0"/>
              <a:t>Human Capital and Growth </a:t>
            </a:r>
            <a:endParaRPr lang="en-GB" sz="2400" dirty="0"/>
          </a:p>
        </p:txBody>
      </p:sp>
      <p:sp>
        <p:nvSpPr>
          <p:cNvPr id="2" name="TextBox 1">
            <a:extLst>
              <a:ext uri="{FF2B5EF4-FFF2-40B4-BE49-F238E27FC236}">
                <a16:creationId xmlns:a16="http://schemas.microsoft.com/office/drawing/2014/main" id="{6C197609-73C9-DB75-E5CB-091A9F8468AF}"/>
              </a:ext>
            </a:extLst>
          </p:cNvPr>
          <p:cNvSpPr txBox="1"/>
          <p:nvPr/>
        </p:nvSpPr>
        <p:spPr>
          <a:xfrm>
            <a:off x="838200" y="1371600"/>
            <a:ext cx="7162800" cy="1077218"/>
          </a:xfrm>
          <a:prstGeom prst="rect">
            <a:avLst/>
          </a:prstGeom>
          <a:noFill/>
        </p:spPr>
        <p:txBody>
          <a:bodyPr wrap="square" rtlCol="0">
            <a:spAutoFit/>
          </a:bodyPr>
          <a:lstStyle/>
          <a:p>
            <a:r>
              <a:rPr lang="en-US" sz="3200" dirty="0"/>
              <a:t>The empirical testing</a:t>
            </a:r>
          </a:p>
          <a:p>
            <a:endParaRPr lang="en-US" sz="3200" dirty="0"/>
          </a:p>
        </p:txBody>
      </p:sp>
    </p:spTree>
    <p:extLst>
      <p:ext uri="{BB962C8B-B14F-4D97-AF65-F5344CB8AC3E}">
        <p14:creationId xmlns:p14="http://schemas.microsoft.com/office/powerpoint/2010/main" val="335932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46F8-D90D-0FC4-CCCA-939294ADB35E}"/>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2AB3ACF6-456E-0CA7-CBD1-D9DDD23C779C}"/>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210EBFCB-AA90-3231-1FBC-504E587CADAB}"/>
              </a:ext>
            </a:extLst>
          </p:cNvPr>
          <p:cNvSpPr txBox="1"/>
          <p:nvPr/>
        </p:nvSpPr>
        <p:spPr>
          <a:xfrm>
            <a:off x="152400" y="1371600"/>
            <a:ext cx="8991600" cy="4524315"/>
          </a:xfrm>
          <a:prstGeom prst="rect">
            <a:avLst/>
          </a:prstGeom>
          <a:noFill/>
        </p:spPr>
        <p:txBody>
          <a:bodyPr wrap="square" rtlCol="0">
            <a:spAutoFit/>
          </a:bodyPr>
          <a:lstStyle/>
          <a:p>
            <a:r>
              <a:rPr lang="en-US" sz="3200" dirty="0"/>
              <a:t>Dependence </a:t>
            </a:r>
          </a:p>
          <a:p>
            <a:endParaRPr lang="en-US" sz="3200" dirty="0"/>
          </a:p>
          <a:p>
            <a:r>
              <a:rPr lang="en-US" sz="3200" dirty="0"/>
              <a:t>The reliance of developing countries on</a:t>
            </a:r>
          </a:p>
          <a:p>
            <a:r>
              <a:rPr lang="en-US" sz="3200" dirty="0"/>
              <a:t>developed-country economic policies to stimulate their own  economic growth. Dependence can also mean that the developing countries adopt</a:t>
            </a:r>
          </a:p>
          <a:p>
            <a:r>
              <a:rPr lang="en-US" sz="3200" dirty="0"/>
              <a:t>developed-country education systems, technology, economic and political systems, attitudes, consumption patterns, dress, and so on.</a:t>
            </a:r>
          </a:p>
        </p:txBody>
      </p:sp>
    </p:spTree>
    <p:extLst>
      <p:ext uri="{BB962C8B-B14F-4D97-AF65-F5344CB8AC3E}">
        <p14:creationId xmlns:p14="http://schemas.microsoft.com/office/powerpoint/2010/main" val="144921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9A84-BC59-C1B4-CECA-D554A40B66B8}"/>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307E4DCA-0265-56B8-A0B1-9BE95356B7E6}"/>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8B0A300F-B385-631E-AD42-3526000F1653}"/>
              </a:ext>
            </a:extLst>
          </p:cNvPr>
          <p:cNvSpPr txBox="1"/>
          <p:nvPr/>
        </p:nvSpPr>
        <p:spPr>
          <a:xfrm>
            <a:off x="152400" y="1371600"/>
            <a:ext cx="8991600" cy="4031873"/>
          </a:xfrm>
          <a:prstGeom prst="rect">
            <a:avLst/>
          </a:prstGeom>
          <a:noFill/>
        </p:spPr>
        <p:txBody>
          <a:bodyPr wrap="square" rtlCol="0">
            <a:spAutoFit/>
          </a:bodyPr>
          <a:lstStyle/>
          <a:p>
            <a:r>
              <a:rPr lang="en-US" sz="3200" dirty="0"/>
              <a:t>Dominance </a:t>
            </a:r>
          </a:p>
          <a:p>
            <a:endParaRPr lang="en-US" sz="3200" dirty="0"/>
          </a:p>
          <a:p>
            <a:r>
              <a:rPr lang="en-US" sz="3200" dirty="0"/>
              <a:t>In international affairs, a situation in which </a:t>
            </a:r>
          </a:p>
          <a:p>
            <a:r>
              <a:rPr lang="en-US" sz="3200" dirty="0"/>
              <a:t>the developed countries have much greater power than the less-developed countries in decisions affecting important international economic issues, </a:t>
            </a:r>
          </a:p>
          <a:p>
            <a:r>
              <a:rPr lang="en-US" sz="3200" dirty="0"/>
              <a:t>such as the prices of agricultural commodities and raw materials in world markets.</a:t>
            </a:r>
          </a:p>
        </p:txBody>
      </p:sp>
    </p:spTree>
    <p:extLst>
      <p:ext uri="{BB962C8B-B14F-4D97-AF65-F5344CB8AC3E}">
        <p14:creationId xmlns:p14="http://schemas.microsoft.com/office/powerpoint/2010/main" val="156699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EC66-AE49-9432-E03B-49523C58EA62}"/>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C4D3311E-2B6B-79A7-350F-15FD106CB06E}"/>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930EFBC0-C1EA-2607-547B-732109098772}"/>
              </a:ext>
            </a:extLst>
          </p:cNvPr>
          <p:cNvSpPr txBox="1"/>
          <p:nvPr/>
        </p:nvSpPr>
        <p:spPr>
          <a:xfrm>
            <a:off x="152400" y="1371600"/>
            <a:ext cx="8991600" cy="3539430"/>
          </a:xfrm>
          <a:prstGeom prst="rect">
            <a:avLst/>
          </a:prstGeom>
          <a:noFill/>
        </p:spPr>
        <p:txBody>
          <a:bodyPr wrap="square" rtlCol="0">
            <a:spAutoFit/>
          </a:bodyPr>
          <a:lstStyle/>
          <a:p>
            <a:r>
              <a:rPr lang="en-US" sz="3200" dirty="0"/>
              <a:t>Within this general approach are three major </a:t>
            </a:r>
          </a:p>
          <a:p>
            <a:r>
              <a:rPr lang="en-US" sz="3200" dirty="0"/>
              <a:t>streams of thought:</a:t>
            </a:r>
          </a:p>
          <a:p>
            <a:endParaRPr lang="en-US" sz="3200" dirty="0"/>
          </a:p>
          <a:p>
            <a:pPr marL="457200" indent="-457200">
              <a:buFont typeface="Wingdings" panose="05000000000000000000" pitchFamily="2" charset="2"/>
              <a:buChar char="§"/>
            </a:pPr>
            <a:r>
              <a:rPr lang="en-US" sz="3200" dirty="0"/>
              <a:t>the neocolonial dependence model, </a:t>
            </a:r>
          </a:p>
          <a:p>
            <a:pPr marL="457200" indent="-457200">
              <a:buFont typeface="Wingdings" panose="05000000000000000000" pitchFamily="2" charset="2"/>
              <a:buChar char="§"/>
            </a:pPr>
            <a:r>
              <a:rPr lang="en-US" sz="3200" dirty="0"/>
              <a:t>the false-paradigm model, and </a:t>
            </a:r>
          </a:p>
          <a:p>
            <a:pPr marL="457200" indent="-457200">
              <a:buFont typeface="Wingdings" panose="05000000000000000000" pitchFamily="2" charset="2"/>
              <a:buChar char="§"/>
            </a:pPr>
            <a:r>
              <a:rPr lang="en-US" sz="3200" dirty="0"/>
              <a:t>the dualistic-development thesis</a:t>
            </a:r>
          </a:p>
          <a:p>
            <a:endParaRPr lang="en-US" sz="3200" dirty="0"/>
          </a:p>
        </p:txBody>
      </p:sp>
    </p:spTree>
    <p:extLst>
      <p:ext uri="{BB962C8B-B14F-4D97-AF65-F5344CB8AC3E}">
        <p14:creationId xmlns:p14="http://schemas.microsoft.com/office/powerpoint/2010/main" val="120988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FDE9-5F97-E923-B8D5-AC08C6833836}"/>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CF2ECBB0-B58A-E310-EC1B-24A0785FB3B5}"/>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A6162367-64B5-A20B-9574-B3E921D052EA}"/>
              </a:ext>
            </a:extLst>
          </p:cNvPr>
          <p:cNvSpPr txBox="1"/>
          <p:nvPr/>
        </p:nvSpPr>
        <p:spPr>
          <a:xfrm>
            <a:off x="27562" y="1366897"/>
            <a:ext cx="8991600" cy="4031873"/>
          </a:xfrm>
          <a:prstGeom prst="rect">
            <a:avLst/>
          </a:prstGeom>
          <a:noFill/>
        </p:spPr>
        <p:txBody>
          <a:bodyPr wrap="square" rtlCol="0">
            <a:spAutoFit/>
          </a:bodyPr>
          <a:lstStyle/>
          <a:p>
            <a:r>
              <a:rPr lang="en-US" sz="3200" dirty="0"/>
              <a:t>The neocolonial dependence model</a:t>
            </a:r>
          </a:p>
          <a:p>
            <a:endParaRPr lang="en-US" sz="3200" dirty="0"/>
          </a:p>
          <a:p>
            <a:pPr algn="just"/>
            <a:r>
              <a:rPr lang="en-US" sz="3200" dirty="0"/>
              <a:t> A model whose main proposition is that</a:t>
            </a:r>
          </a:p>
          <a:p>
            <a:pPr algn="just"/>
            <a:r>
              <a:rPr lang="en-US" sz="3200" dirty="0"/>
              <a:t>underdevelopment exists in developing countries because of continuing exploitative economic, political, and cultural policies of former colonial </a:t>
            </a:r>
          </a:p>
          <a:p>
            <a:pPr algn="just"/>
            <a:r>
              <a:rPr lang="en-US" sz="3200" dirty="0"/>
              <a:t>rulers toward less-developed countries</a:t>
            </a:r>
          </a:p>
          <a:p>
            <a:endParaRPr lang="en-US" sz="3200" dirty="0"/>
          </a:p>
        </p:txBody>
      </p:sp>
    </p:spTree>
    <p:extLst>
      <p:ext uri="{BB962C8B-B14F-4D97-AF65-F5344CB8AC3E}">
        <p14:creationId xmlns:p14="http://schemas.microsoft.com/office/powerpoint/2010/main" val="118292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chor="ctr"/>
          <a:lstStyle/>
          <a:p>
            <a:r>
              <a:rPr lang="en-US" dirty="0"/>
              <a:t>Harrod-</a:t>
            </a:r>
            <a:r>
              <a:rPr lang="en-US" dirty="0" err="1"/>
              <a:t>Domar</a:t>
            </a:r>
            <a:r>
              <a:rPr lang="en-US" dirty="0"/>
              <a:t> Growth Model</a:t>
            </a:r>
            <a:br>
              <a:rPr lang="en-GB" sz="2800" dirty="0"/>
            </a:br>
            <a:endParaRPr lang="en-GB" sz="2800" dirty="0"/>
          </a:p>
        </p:txBody>
      </p:sp>
      <p:sp>
        <p:nvSpPr>
          <p:cNvPr id="16389" name="Rectangle 3"/>
          <p:cNvSpPr>
            <a:spLocks noGrp="1" noChangeArrowheads="1"/>
          </p:cNvSpPr>
          <p:nvPr>
            <p:ph type="body" idx="4294967295"/>
          </p:nvPr>
        </p:nvSpPr>
        <p:spPr>
          <a:xfrm>
            <a:off x="533400" y="1116724"/>
            <a:ext cx="8382000" cy="4953000"/>
          </a:xfrm>
        </p:spPr>
        <p:txBody>
          <a:bodyPr rIns="91440"/>
          <a:lstStyle/>
          <a:p>
            <a:pPr marL="514350" indent="-514350">
              <a:buAutoNum type="arabicPeriod"/>
            </a:pPr>
            <a:r>
              <a:rPr lang="en-US" dirty="0"/>
              <a:t>Net saving (S) is some proportion, s, of national income (Y) such that we have the simple equation</a:t>
            </a:r>
          </a:p>
          <a:p>
            <a:pPr marL="0" indent="0">
              <a:buNone/>
            </a:pPr>
            <a:r>
              <a:rPr lang="en-US" dirty="0"/>
              <a:t>   </a:t>
            </a:r>
          </a:p>
          <a:p>
            <a:pPr marL="0" indent="0">
              <a:buNone/>
            </a:pPr>
            <a:r>
              <a:rPr lang="en-US" dirty="0"/>
              <a:t>2. </a:t>
            </a:r>
            <a:endParaRPr lang="en-GB" dirty="0"/>
          </a:p>
        </p:txBody>
      </p:sp>
      <p:pic>
        <p:nvPicPr>
          <p:cNvPr id="2" name="Picture 1"/>
          <p:cNvPicPr>
            <a:picLocks noChangeAspect="1"/>
          </p:cNvPicPr>
          <p:nvPr/>
        </p:nvPicPr>
        <p:blipFill>
          <a:blip r:embed="rId3"/>
          <a:stretch>
            <a:fillRect/>
          </a:stretch>
        </p:blipFill>
        <p:spPr>
          <a:xfrm>
            <a:off x="3962400" y="1905000"/>
            <a:ext cx="2933700" cy="838200"/>
          </a:xfrm>
          <a:prstGeom prst="rect">
            <a:avLst/>
          </a:prstGeom>
        </p:spPr>
      </p:pic>
      <p:pic>
        <p:nvPicPr>
          <p:cNvPr id="3" name="Picture 2"/>
          <p:cNvPicPr>
            <a:picLocks noChangeAspect="1"/>
          </p:cNvPicPr>
          <p:nvPr/>
        </p:nvPicPr>
        <p:blipFill>
          <a:blip r:embed="rId4"/>
          <a:stretch>
            <a:fillRect/>
          </a:stretch>
        </p:blipFill>
        <p:spPr>
          <a:xfrm>
            <a:off x="1143000" y="2916621"/>
            <a:ext cx="7467600" cy="3276600"/>
          </a:xfrm>
          <a:prstGeom prst="rect">
            <a:avLst/>
          </a:prstGeom>
        </p:spPr>
      </p:pic>
      <p:pic>
        <p:nvPicPr>
          <p:cNvPr id="4" name="Picture 3"/>
          <p:cNvPicPr>
            <a:picLocks noChangeAspect="1"/>
          </p:cNvPicPr>
          <p:nvPr/>
        </p:nvPicPr>
        <p:blipFill>
          <a:blip r:embed="rId5"/>
          <a:stretch>
            <a:fillRect/>
          </a:stretch>
        </p:blipFill>
        <p:spPr>
          <a:xfrm>
            <a:off x="6172200" y="5562600"/>
            <a:ext cx="1165961" cy="507124"/>
          </a:xfrm>
          <a:prstGeom prst="rect">
            <a:avLst/>
          </a:prstGeom>
        </p:spPr>
      </p:pic>
    </p:spTree>
    <p:extLst>
      <p:ext uri="{BB962C8B-B14F-4D97-AF65-F5344CB8AC3E}">
        <p14:creationId xmlns:p14="http://schemas.microsoft.com/office/powerpoint/2010/main" val="93905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B7CF-7FD6-1E32-6DFD-2D933B16F348}"/>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4D9AA4A1-9745-6358-4915-B3AD7B285E53}"/>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A3B1DB2F-CC93-2537-EEA5-047FF8CE3B59}"/>
              </a:ext>
            </a:extLst>
          </p:cNvPr>
          <p:cNvSpPr txBox="1"/>
          <p:nvPr/>
        </p:nvSpPr>
        <p:spPr>
          <a:xfrm>
            <a:off x="27562" y="1366897"/>
            <a:ext cx="8991600" cy="5509200"/>
          </a:xfrm>
          <a:prstGeom prst="rect">
            <a:avLst/>
          </a:prstGeom>
          <a:noFill/>
        </p:spPr>
        <p:txBody>
          <a:bodyPr wrap="square" rtlCol="0">
            <a:spAutoFit/>
          </a:bodyPr>
          <a:lstStyle/>
          <a:p>
            <a:r>
              <a:rPr lang="en-US" sz="3200" dirty="0"/>
              <a:t>The neocolonial dependence model</a:t>
            </a:r>
          </a:p>
          <a:p>
            <a:endParaRPr lang="en-US" sz="3200" dirty="0"/>
          </a:p>
          <a:p>
            <a:pPr algn="just"/>
            <a:r>
              <a:rPr lang="en-US" sz="3200" dirty="0"/>
              <a:t>The dependency theory is originally Marxian in character for two reasons:</a:t>
            </a:r>
          </a:p>
          <a:p>
            <a:pPr marL="514350" indent="-514350" algn="just">
              <a:buAutoNum type="arabicParenBoth"/>
            </a:pPr>
            <a:r>
              <a:rPr lang="en-US" sz="3200" dirty="0"/>
              <a:t>It is based on the concept of exploitation of the poorer LDCs by the capitalist developed country</a:t>
            </a:r>
          </a:p>
          <a:p>
            <a:pPr marL="514350" indent="-514350" algn="just">
              <a:buAutoNum type="arabicParenBoth"/>
            </a:pPr>
            <a:r>
              <a:rPr lang="en-US" sz="3200" dirty="0"/>
              <a:t>It explains development and underdevelopment with reference to capitalist framework of the </a:t>
            </a:r>
            <a:r>
              <a:rPr lang="en-US" sz="3200" dirty="0" err="1"/>
              <a:t>centre</a:t>
            </a:r>
            <a:r>
              <a:rPr lang="en-US" sz="3200" dirty="0"/>
              <a:t> </a:t>
            </a:r>
          </a:p>
          <a:p>
            <a:pPr algn="just"/>
            <a:endParaRPr lang="en-US" sz="3200" dirty="0"/>
          </a:p>
          <a:p>
            <a:endParaRPr lang="en-US" sz="3200" dirty="0"/>
          </a:p>
        </p:txBody>
      </p:sp>
    </p:spTree>
    <p:extLst>
      <p:ext uri="{BB962C8B-B14F-4D97-AF65-F5344CB8AC3E}">
        <p14:creationId xmlns:p14="http://schemas.microsoft.com/office/powerpoint/2010/main" val="392151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6C041-15CB-2C8D-BD76-1CCB6A63FA72}"/>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00C017D4-C4AF-ED54-C715-0F5B712516EC}"/>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D9E7167B-9858-5104-4CFC-2A962EB5E7D4}"/>
              </a:ext>
            </a:extLst>
          </p:cNvPr>
          <p:cNvSpPr txBox="1"/>
          <p:nvPr/>
        </p:nvSpPr>
        <p:spPr>
          <a:xfrm>
            <a:off x="27562" y="1366897"/>
            <a:ext cx="8991600" cy="5016758"/>
          </a:xfrm>
          <a:prstGeom prst="rect">
            <a:avLst/>
          </a:prstGeom>
          <a:noFill/>
        </p:spPr>
        <p:txBody>
          <a:bodyPr wrap="square" rtlCol="0">
            <a:spAutoFit/>
          </a:bodyPr>
          <a:lstStyle/>
          <a:p>
            <a:r>
              <a:rPr lang="en-US" sz="3200" dirty="0"/>
              <a:t>The neocolonial dependence model</a:t>
            </a:r>
          </a:p>
          <a:p>
            <a:endParaRPr lang="en-US" sz="3200" dirty="0"/>
          </a:p>
          <a:p>
            <a:pPr marL="914400" lvl="1" indent="-457200">
              <a:buFont typeface="Wingdings" panose="05000000000000000000" pitchFamily="2" charset="2"/>
              <a:buChar char="§"/>
            </a:pPr>
            <a:r>
              <a:rPr lang="en-US" sz="3200" dirty="0"/>
              <a:t>Legacy of colonialism</a:t>
            </a:r>
          </a:p>
          <a:p>
            <a:pPr marL="914400" lvl="1" indent="-457200">
              <a:buFont typeface="Wingdings" panose="05000000000000000000" pitchFamily="2" charset="2"/>
              <a:buChar char="§"/>
            </a:pPr>
            <a:endParaRPr lang="en-US" sz="3200" dirty="0"/>
          </a:p>
          <a:p>
            <a:pPr marL="914400" lvl="1" indent="-457200">
              <a:buFont typeface="Wingdings" panose="05000000000000000000" pitchFamily="2" charset="2"/>
              <a:buChar char="§"/>
            </a:pPr>
            <a:r>
              <a:rPr lang="en-US" sz="3200" dirty="0"/>
              <a:t>Unequal power</a:t>
            </a:r>
          </a:p>
          <a:p>
            <a:pPr lvl="1"/>
            <a:endParaRPr lang="en-US" sz="3200" dirty="0"/>
          </a:p>
          <a:p>
            <a:pPr marL="914400" lvl="1" indent="-457200">
              <a:buFont typeface="Wingdings" panose="05000000000000000000" pitchFamily="2" charset="2"/>
              <a:buChar char="§"/>
            </a:pPr>
            <a:r>
              <a:rPr lang="en-US" sz="3200" dirty="0"/>
              <a:t>Core-periphery</a:t>
            </a:r>
          </a:p>
          <a:p>
            <a:endParaRPr lang="en-US" sz="3200" dirty="0"/>
          </a:p>
          <a:p>
            <a:endParaRPr lang="en-US" sz="3200" dirty="0"/>
          </a:p>
          <a:p>
            <a:endParaRPr lang="en-US" sz="3200" dirty="0"/>
          </a:p>
        </p:txBody>
      </p:sp>
    </p:spTree>
    <p:extLst>
      <p:ext uri="{BB962C8B-B14F-4D97-AF65-F5344CB8AC3E}">
        <p14:creationId xmlns:p14="http://schemas.microsoft.com/office/powerpoint/2010/main" val="708603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9699E-BA6F-1B06-94DF-82EFD25E280F}"/>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03A6DD0D-8D4E-5E7C-6663-0B4C0B186F20}"/>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39F72932-0D67-858F-FAB8-E12C91EACA67}"/>
              </a:ext>
            </a:extLst>
          </p:cNvPr>
          <p:cNvSpPr txBox="1"/>
          <p:nvPr/>
        </p:nvSpPr>
        <p:spPr>
          <a:xfrm>
            <a:off x="27562" y="1366897"/>
            <a:ext cx="8991600" cy="6494085"/>
          </a:xfrm>
          <a:prstGeom prst="rect">
            <a:avLst/>
          </a:prstGeom>
          <a:noFill/>
        </p:spPr>
        <p:txBody>
          <a:bodyPr wrap="square" rtlCol="0">
            <a:spAutoFit/>
          </a:bodyPr>
          <a:lstStyle/>
          <a:p>
            <a:r>
              <a:rPr lang="en-US" sz="3200" dirty="0"/>
              <a:t>The False-Paradigm Model</a:t>
            </a:r>
          </a:p>
          <a:p>
            <a:endParaRPr lang="en-US" sz="3200" dirty="0"/>
          </a:p>
          <a:p>
            <a:pPr algn="just"/>
            <a:r>
              <a:rPr lang="en-US" sz="3200" dirty="0"/>
              <a:t>The proposition that developing countries have failed to develop because their development strategies (usually given to them by Western economists) have been based on an incorrect model of</a:t>
            </a:r>
          </a:p>
          <a:p>
            <a:pPr algn="just"/>
            <a:r>
              <a:rPr lang="en-US" sz="3200" dirty="0"/>
              <a:t>development—one that, for example, overstresses capital accumulation or market </a:t>
            </a:r>
            <a:r>
              <a:rPr lang="en-US" sz="3200" dirty="0" err="1"/>
              <a:t>liberalisation</a:t>
            </a:r>
            <a:r>
              <a:rPr lang="en-US" sz="3200" dirty="0"/>
              <a:t> without giving due consideration to needed social </a:t>
            </a:r>
          </a:p>
          <a:p>
            <a:pPr algn="just"/>
            <a:r>
              <a:rPr lang="en-US" sz="3200" dirty="0"/>
              <a:t>and institutional change.</a:t>
            </a:r>
          </a:p>
          <a:p>
            <a:endParaRPr lang="en-US" sz="3200" dirty="0"/>
          </a:p>
          <a:p>
            <a:endParaRPr lang="en-US" sz="3200" dirty="0"/>
          </a:p>
          <a:p>
            <a:endParaRPr lang="en-US" sz="3200" dirty="0"/>
          </a:p>
        </p:txBody>
      </p:sp>
    </p:spTree>
    <p:extLst>
      <p:ext uri="{BB962C8B-B14F-4D97-AF65-F5344CB8AC3E}">
        <p14:creationId xmlns:p14="http://schemas.microsoft.com/office/powerpoint/2010/main" val="338146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B5C2-5753-6115-B7E8-6810AA20810B}"/>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68B6CD2A-3F9B-D8EA-8825-B9E5F4B5EF1B}"/>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25271D9F-C027-84F9-2F3F-729C0EA19716}"/>
              </a:ext>
            </a:extLst>
          </p:cNvPr>
          <p:cNvSpPr txBox="1"/>
          <p:nvPr/>
        </p:nvSpPr>
        <p:spPr>
          <a:xfrm>
            <a:off x="27562" y="1366897"/>
            <a:ext cx="8991600" cy="4524315"/>
          </a:xfrm>
          <a:prstGeom prst="rect">
            <a:avLst/>
          </a:prstGeom>
          <a:noFill/>
        </p:spPr>
        <p:txBody>
          <a:bodyPr wrap="square" rtlCol="0">
            <a:spAutoFit/>
          </a:bodyPr>
          <a:lstStyle/>
          <a:p>
            <a:r>
              <a:rPr lang="en-US" sz="3200" dirty="0"/>
              <a:t>The Dualistic-Development Thesis</a:t>
            </a:r>
          </a:p>
          <a:p>
            <a:endParaRPr lang="en-US" sz="3200" dirty="0"/>
          </a:p>
          <a:p>
            <a:pPr algn="just"/>
            <a:r>
              <a:rPr lang="en-US" sz="3200" dirty="0"/>
              <a:t>Dualism is the existence and persistence of substantial and even increasing divergences between rich and poor nations and rich and poor peoples on various levels.</a:t>
            </a:r>
          </a:p>
          <a:p>
            <a:endParaRPr lang="en-US" sz="3200" dirty="0"/>
          </a:p>
          <a:p>
            <a:endParaRPr lang="en-US" sz="3200" dirty="0"/>
          </a:p>
          <a:p>
            <a:endParaRPr lang="en-US" sz="3200" dirty="0"/>
          </a:p>
        </p:txBody>
      </p:sp>
    </p:spTree>
    <p:extLst>
      <p:ext uri="{BB962C8B-B14F-4D97-AF65-F5344CB8AC3E}">
        <p14:creationId xmlns:p14="http://schemas.microsoft.com/office/powerpoint/2010/main" val="1656754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BBD9-7C26-144A-9C40-A921638A1B16}"/>
            </a:ext>
          </a:extLst>
        </p:cNvPr>
        <p:cNvGrpSpPr/>
        <p:nvPr/>
      </p:nvGrpSpPr>
      <p:grpSpPr>
        <a:xfrm>
          <a:off x="0" y="0"/>
          <a:ext cx="0" cy="0"/>
          <a:chOff x="0" y="0"/>
          <a:chExt cx="0" cy="0"/>
        </a:xfrm>
      </p:grpSpPr>
      <p:sp>
        <p:nvSpPr>
          <p:cNvPr id="41988" name="Rectangle 2">
            <a:extLst>
              <a:ext uri="{FF2B5EF4-FFF2-40B4-BE49-F238E27FC236}">
                <a16:creationId xmlns:a16="http://schemas.microsoft.com/office/drawing/2014/main" id="{AF96F6A9-2AEA-5CAF-E688-60277E447A83}"/>
              </a:ext>
            </a:extLst>
          </p:cNvPr>
          <p:cNvSpPr>
            <a:spLocks noGrp="1" noChangeArrowheads="1"/>
          </p:cNvSpPr>
          <p:nvPr>
            <p:ph type="title" idx="4294967295"/>
          </p:nvPr>
        </p:nvSpPr>
        <p:spPr/>
        <p:txBody>
          <a:bodyPr anchor="ct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a:ln>
                  <a:noFill/>
                </a:ln>
                <a:effectLst/>
                <a:uLnTx/>
                <a:uFillTx/>
                <a:latin typeface="Verdana"/>
                <a:ea typeface="ヒラギノ角ゴ Pro W3" pitchFamily="-1" charset="-128"/>
              </a:rPr>
              <a:t>International-dependence revolution</a:t>
            </a:r>
          </a:p>
        </p:txBody>
      </p:sp>
      <p:sp>
        <p:nvSpPr>
          <p:cNvPr id="2" name="TextBox 1">
            <a:extLst>
              <a:ext uri="{FF2B5EF4-FFF2-40B4-BE49-F238E27FC236}">
                <a16:creationId xmlns:a16="http://schemas.microsoft.com/office/drawing/2014/main" id="{214AD722-C29D-0104-A8E1-013646F93140}"/>
              </a:ext>
            </a:extLst>
          </p:cNvPr>
          <p:cNvSpPr txBox="1"/>
          <p:nvPr/>
        </p:nvSpPr>
        <p:spPr>
          <a:xfrm>
            <a:off x="27562" y="1366897"/>
            <a:ext cx="8991600" cy="5509200"/>
          </a:xfrm>
          <a:prstGeom prst="rect">
            <a:avLst/>
          </a:prstGeom>
          <a:noFill/>
        </p:spPr>
        <p:txBody>
          <a:bodyPr wrap="square" rtlCol="0">
            <a:spAutoFit/>
          </a:bodyPr>
          <a:lstStyle/>
          <a:p>
            <a:r>
              <a:rPr lang="en-US" sz="3200" dirty="0"/>
              <a:t>The Dualistic-Development Thesis</a:t>
            </a:r>
          </a:p>
          <a:p>
            <a:endParaRPr lang="en-US" sz="3200" dirty="0"/>
          </a:p>
          <a:p>
            <a:pPr algn="just"/>
            <a:r>
              <a:rPr lang="en-US" sz="3200" dirty="0"/>
              <a:t>The coexistence of  two situations or phenomena </a:t>
            </a:r>
          </a:p>
          <a:p>
            <a:pPr algn="just"/>
            <a:r>
              <a:rPr lang="en-US" sz="3200" dirty="0"/>
              <a:t>(one desirable and the other not) that are mutually exclusive to different groups of society—for example, extreme poverty and affluence, modern and traditional economic sectors, growth and stagnation, and higher education for a few amid large-scale </a:t>
            </a:r>
          </a:p>
          <a:p>
            <a:pPr algn="just"/>
            <a:r>
              <a:rPr lang="en-US" sz="3200" dirty="0"/>
              <a:t>illiteracy</a:t>
            </a:r>
          </a:p>
          <a:p>
            <a:endParaRPr lang="en-US" sz="3200" dirty="0"/>
          </a:p>
          <a:p>
            <a:endParaRPr lang="en-US" sz="3200" dirty="0"/>
          </a:p>
        </p:txBody>
      </p:sp>
    </p:spTree>
    <p:extLst>
      <p:ext uri="{BB962C8B-B14F-4D97-AF65-F5344CB8AC3E}">
        <p14:creationId xmlns:p14="http://schemas.microsoft.com/office/powerpoint/2010/main" val="391071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chor="ctr"/>
          <a:lstStyle/>
          <a:p>
            <a:r>
              <a:rPr lang="en-US" dirty="0"/>
              <a:t>3.2 </a:t>
            </a:r>
            <a:r>
              <a:rPr lang="en-US" dirty="0" err="1"/>
              <a:t>Harrod-Domar</a:t>
            </a:r>
            <a:r>
              <a:rPr lang="en-US" dirty="0"/>
              <a:t> Growth Model</a:t>
            </a:r>
            <a:br>
              <a:rPr lang="en-GB" sz="2800" dirty="0"/>
            </a:br>
            <a:endParaRPr lang="en-GB" sz="2800" dirty="0"/>
          </a:p>
        </p:txBody>
      </p:sp>
      <p:pic>
        <p:nvPicPr>
          <p:cNvPr id="4" name="Picture 3"/>
          <p:cNvPicPr>
            <a:picLocks noChangeAspect="1"/>
          </p:cNvPicPr>
          <p:nvPr/>
        </p:nvPicPr>
        <p:blipFill>
          <a:blip r:embed="rId3"/>
          <a:stretch>
            <a:fillRect/>
          </a:stretch>
        </p:blipFill>
        <p:spPr>
          <a:xfrm>
            <a:off x="457200" y="914400"/>
            <a:ext cx="8077200" cy="5458611"/>
          </a:xfrm>
          <a:prstGeom prst="rect">
            <a:avLst/>
          </a:prstGeom>
        </p:spPr>
      </p:pic>
    </p:spTree>
    <p:extLst>
      <p:ext uri="{BB962C8B-B14F-4D97-AF65-F5344CB8AC3E}">
        <p14:creationId xmlns:p14="http://schemas.microsoft.com/office/powerpoint/2010/main" val="416961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chor="ctr"/>
          <a:lstStyle/>
          <a:p>
            <a:r>
              <a:rPr lang="en-US" dirty="0"/>
              <a:t>3.2 </a:t>
            </a:r>
            <a:r>
              <a:rPr lang="en-US" dirty="0" err="1"/>
              <a:t>Harrod-Domar</a:t>
            </a:r>
            <a:r>
              <a:rPr lang="en-US" dirty="0"/>
              <a:t> Growth Model</a:t>
            </a:r>
            <a:br>
              <a:rPr lang="en-GB" sz="2800" dirty="0"/>
            </a:br>
            <a:endParaRPr lang="en-GB" sz="2800" dirty="0"/>
          </a:p>
        </p:txBody>
      </p:sp>
      <p:pic>
        <p:nvPicPr>
          <p:cNvPr id="2" name="Picture 1"/>
          <p:cNvPicPr>
            <a:picLocks noChangeAspect="1"/>
          </p:cNvPicPr>
          <p:nvPr/>
        </p:nvPicPr>
        <p:blipFill>
          <a:blip r:embed="rId3"/>
          <a:stretch>
            <a:fillRect/>
          </a:stretch>
        </p:blipFill>
        <p:spPr>
          <a:xfrm>
            <a:off x="609600" y="1066800"/>
            <a:ext cx="8305800" cy="5257800"/>
          </a:xfrm>
          <a:prstGeom prst="rect">
            <a:avLst/>
          </a:prstGeom>
        </p:spPr>
      </p:pic>
    </p:spTree>
    <p:extLst>
      <p:ext uri="{BB962C8B-B14F-4D97-AF65-F5344CB8AC3E}">
        <p14:creationId xmlns:p14="http://schemas.microsoft.com/office/powerpoint/2010/main" val="232722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4953000"/>
          </a:xfrm>
        </p:spPr>
        <p:txBody>
          <a:bodyPr/>
          <a:lstStyle/>
          <a:p>
            <a:r>
              <a:rPr lang="en-US" sz="2400" dirty="0"/>
              <a:t>Equation 3.7 is also often expressed in terms of gross savings, in which case the growth rate is given by</a:t>
            </a:r>
            <a:br>
              <a:rPr lang="en-US" sz="2400" dirty="0"/>
            </a:br>
            <a:endParaRPr lang="en-US" sz="2400" dirty="0"/>
          </a:p>
          <a:p>
            <a:pPr marL="457200" lvl="1" indent="0">
              <a:buNone/>
            </a:pPr>
            <a:r>
              <a:rPr lang="en-US" dirty="0"/>
              <a:t>					     (3.7’)</a:t>
            </a:r>
          </a:p>
          <a:p>
            <a:pPr marL="457200" lvl="1" indent="0">
              <a:buNone/>
            </a:pPr>
            <a:endParaRPr lang="en-US" dirty="0"/>
          </a:p>
          <a:p>
            <a:pPr marL="457200" lvl="1" indent="0">
              <a:buNone/>
            </a:pPr>
            <a:r>
              <a:rPr lang="en-US" dirty="0"/>
              <a:t>where </a:t>
            </a:r>
            <a:r>
              <a:rPr lang="en-US" dirty="0" err="1"/>
              <a:t>δ</a:t>
            </a:r>
            <a:r>
              <a:rPr lang="en-US" dirty="0"/>
              <a:t>  is the rate of capital depreciation </a:t>
            </a:r>
          </a:p>
          <a:p>
            <a:r>
              <a:rPr lang="en-US" sz="2400" dirty="0"/>
              <a:t>But there is now growing evidence of “per capita income convergence,” weighting changes in per capita income by population size</a:t>
            </a:r>
          </a:p>
          <a:p>
            <a:endParaRPr lang="en-US" sz="2400" dirty="0"/>
          </a:p>
        </p:txBody>
      </p:sp>
      <p:sp>
        <p:nvSpPr>
          <p:cNvPr id="4" name="Rectangle 16"/>
          <p:cNvSpPr txBox="1">
            <a:spLocks noChangeArrowheads="1"/>
          </p:cNvSpPr>
          <p:nvPr/>
        </p:nvSpPr>
        <p:spPr bwMode="auto">
          <a:xfrm>
            <a:off x="1219200" y="0"/>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800" dirty="0"/>
              <a:t>The </a:t>
            </a:r>
            <a:r>
              <a:rPr lang="en-US" sz="2800" dirty="0" err="1"/>
              <a:t>Harrod-Domar</a:t>
            </a:r>
            <a:r>
              <a:rPr lang="en-US" sz="2800" dirty="0"/>
              <a:t> Model – Incorporating Capital Depreciation </a:t>
            </a:r>
          </a:p>
        </p:txBody>
      </p:sp>
      <p:pic>
        <p:nvPicPr>
          <p:cNvPr id="5" name="Picture 4" descr="Screen Shot 2014-05-28 at 2.11.2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19400" y="2286000"/>
            <a:ext cx="2362200" cy="1159495"/>
          </a:xfrm>
          <a:prstGeom prst="rect">
            <a:avLst/>
          </a:prstGeom>
        </p:spPr>
      </p:pic>
    </p:spTree>
    <p:extLst>
      <p:ext uri="{BB962C8B-B14F-4D97-AF65-F5344CB8AC3E}">
        <p14:creationId xmlns:p14="http://schemas.microsoft.com/office/powerpoint/2010/main" val="16741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ED45D-8C07-082F-4EAE-03F6084FD717}"/>
            </a:ext>
          </a:extLst>
        </p:cNvPr>
        <p:cNvGrpSpPr/>
        <p:nvPr/>
      </p:nvGrpSpPr>
      <p:grpSpPr>
        <a:xfrm>
          <a:off x="0" y="0"/>
          <a:ext cx="0" cy="0"/>
          <a:chOff x="0" y="0"/>
          <a:chExt cx="0" cy="0"/>
        </a:xfrm>
      </p:grpSpPr>
      <p:sp>
        <p:nvSpPr>
          <p:cNvPr id="4" name="Rectangle 16">
            <a:extLst>
              <a:ext uri="{FF2B5EF4-FFF2-40B4-BE49-F238E27FC236}">
                <a16:creationId xmlns:a16="http://schemas.microsoft.com/office/drawing/2014/main" id="{A5C9C62D-BABF-755F-A52D-351A9FE6E415}"/>
              </a:ext>
            </a:extLst>
          </p:cNvPr>
          <p:cNvSpPr txBox="1">
            <a:spLocks noChangeArrowheads="1"/>
          </p:cNvSpPr>
          <p:nvPr/>
        </p:nvSpPr>
        <p:spPr bwMode="auto">
          <a:xfrm>
            <a:off x="1219200" y="0"/>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800" dirty="0"/>
              <a:t>The Solow Growth Model </a:t>
            </a:r>
          </a:p>
        </p:txBody>
      </p:sp>
      <p:pic>
        <p:nvPicPr>
          <p:cNvPr id="2" name="Picture 1">
            <a:extLst>
              <a:ext uri="{FF2B5EF4-FFF2-40B4-BE49-F238E27FC236}">
                <a16:creationId xmlns:a16="http://schemas.microsoft.com/office/drawing/2014/main" id="{5B2D6531-599B-E517-3DAA-A50AB0849141}"/>
              </a:ext>
            </a:extLst>
          </p:cNvPr>
          <p:cNvPicPr>
            <a:picLocks noChangeAspect="1"/>
          </p:cNvPicPr>
          <p:nvPr/>
        </p:nvPicPr>
        <p:blipFill>
          <a:blip r:embed="rId2"/>
          <a:stretch>
            <a:fillRect/>
          </a:stretch>
        </p:blipFill>
        <p:spPr>
          <a:xfrm>
            <a:off x="457200" y="1143001"/>
            <a:ext cx="8077200" cy="5086350"/>
          </a:xfrm>
          <a:prstGeom prst="rect">
            <a:avLst/>
          </a:prstGeom>
        </p:spPr>
      </p:pic>
    </p:spTree>
    <p:extLst>
      <p:ext uri="{BB962C8B-B14F-4D97-AF65-F5344CB8AC3E}">
        <p14:creationId xmlns:p14="http://schemas.microsoft.com/office/powerpoint/2010/main" val="115435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CADA-D136-5701-AE6F-F7ACD11CE1C5}"/>
            </a:ext>
          </a:extLst>
        </p:cNvPr>
        <p:cNvGrpSpPr/>
        <p:nvPr/>
      </p:nvGrpSpPr>
      <p:grpSpPr>
        <a:xfrm>
          <a:off x="0" y="0"/>
          <a:ext cx="0" cy="0"/>
          <a:chOff x="0" y="0"/>
          <a:chExt cx="0" cy="0"/>
        </a:xfrm>
      </p:grpSpPr>
      <p:sp>
        <p:nvSpPr>
          <p:cNvPr id="4" name="Rectangle 16">
            <a:extLst>
              <a:ext uri="{FF2B5EF4-FFF2-40B4-BE49-F238E27FC236}">
                <a16:creationId xmlns:a16="http://schemas.microsoft.com/office/drawing/2014/main" id="{AFE32D25-74A2-3B99-62E5-F6ECB7350F2F}"/>
              </a:ext>
            </a:extLst>
          </p:cNvPr>
          <p:cNvSpPr txBox="1">
            <a:spLocks noChangeArrowheads="1"/>
          </p:cNvSpPr>
          <p:nvPr/>
        </p:nvSpPr>
        <p:spPr bwMode="auto">
          <a:xfrm>
            <a:off x="1219200" y="0"/>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800" dirty="0"/>
              <a:t>The Solow Growth Model </a:t>
            </a:r>
          </a:p>
        </p:txBody>
      </p:sp>
      <p:pic>
        <p:nvPicPr>
          <p:cNvPr id="3" name="Picture 2">
            <a:extLst>
              <a:ext uri="{FF2B5EF4-FFF2-40B4-BE49-F238E27FC236}">
                <a16:creationId xmlns:a16="http://schemas.microsoft.com/office/drawing/2014/main" id="{0974910E-293A-AC01-1B5D-51929B5F389D}"/>
              </a:ext>
            </a:extLst>
          </p:cNvPr>
          <p:cNvPicPr>
            <a:picLocks noChangeAspect="1"/>
          </p:cNvPicPr>
          <p:nvPr/>
        </p:nvPicPr>
        <p:blipFill>
          <a:blip r:embed="rId2"/>
          <a:stretch>
            <a:fillRect/>
          </a:stretch>
        </p:blipFill>
        <p:spPr>
          <a:xfrm>
            <a:off x="0" y="76200"/>
            <a:ext cx="8915400" cy="6781800"/>
          </a:xfrm>
          <a:prstGeom prst="rect">
            <a:avLst/>
          </a:prstGeom>
        </p:spPr>
      </p:pic>
    </p:spTree>
    <p:extLst>
      <p:ext uri="{BB962C8B-B14F-4D97-AF65-F5344CB8AC3E}">
        <p14:creationId xmlns:p14="http://schemas.microsoft.com/office/powerpoint/2010/main" val="38310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BF80-7F58-B326-6F6F-5CC1DCC6BE80}"/>
            </a:ext>
          </a:extLst>
        </p:cNvPr>
        <p:cNvGrpSpPr/>
        <p:nvPr/>
      </p:nvGrpSpPr>
      <p:grpSpPr>
        <a:xfrm>
          <a:off x="0" y="0"/>
          <a:ext cx="0" cy="0"/>
          <a:chOff x="0" y="0"/>
          <a:chExt cx="0" cy="0"/>
        </a:xfrm>
      </p:grpSpPr>
      <p:sp>
        <p:nvSpPr>
          <p:cNvPr id="4" name="Rectangle 16">
            <a:extLst>
              <a:ext uri="{FF2B5EF4-FFF2-40B4-BE49-F238E27FC236}">
                <a16:creationId xmlns:a16="http://schemas.microsoft.com/office/drawing/2014/main" id="{38B01464-1FB5-64F0-12E3-1E708990DB36}"/>
              </a:ext>
            </a:extLst>
          </p:cNvPr>
          <p:cNvSpPr txBox="1">
            <a:spLocks noChangeArrowheads="1"/>
          </p:cNvSpPr>
          <p:nvPr/>
        </p:nvSpPr>
        <p:spPr bwMode="auto">
          <a:xfrm>
            <a:off x="1219200" y="0"/>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800" dirty="0"/>
              <a:t>The Solow Growth Model </a:t>
            </a:r>
          </a:p>
        </p:txBody>
      </p:sp>
      <p:pic>
        <p:nvPicPr>
          <p:cNvPr id="2" name="Picture 1">
            <a:extLst>
              <a:ext uri="{FF2B5EF4-FFF2-40B4-BE49-F238E27FC236}">
                <a16:creationId xmlns:a16="http://schemas.microsoft.com/office/drawing/2014/main" id="{B9798F33-0141-5D44-BBE2-E4D34BDDF19D}"/>
              </a:ext>
            </a:extLst>
          </p:cNvPr>
          <p:cNvPicPr>
            <a:picLocks noChangeAspect="1"/>
          </p:cNvPicPr>
          <p:nvPr/>
        </p:nvPicPr>
        <p:blipFill>
          <a:blip r:embed="rId2"/>
          <a:stretch>
            <a:fillRect/>
          </a:stretch>
        </p:blipFill>
        <p:spPr>
          <a:xfrm>
            <a:off x="-76200" y="914400"/>
            <a:ext cx="9144000" cy="5867399"/>
          </a:xfrm>
          <a:prstGeom prst="rect">
            <a:avLst/>
          </a:prstGeom>
        </p:spPr>
      </p:pic>
    </p:spTree>
    <p:extLst>
      <p:ext uri="{BB962C8B-B14F-4D97-AF65-F5344CB8AC3E}">
        <p14:creationId xmlns:p14="http://schemas.microsoft.com/office/powerpoint/2010/main" val="4140701378"/>
      </p:ext>
    </p:extLst>
  </p:cSld>
  <p:clrMapOvr>
    <a:masterClrMapping/>
  </p:clrMapOvr>
</p:sld>
</file>

<file path=ppt/theme/theme1.xml><?xml version="1.0" encoding="utf-8"?>
<a:theme xmlns:a="http://schemas.openxmlformats.org/drawingml/2006/main" name="Template_Todaro_Smith">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9E7097F-9856-40DC-8290-A1A5C6C44773}">
  <ds:schemaRefs>
    <ds:schemaRef ds:uri="http://schemas.microsoft.com/sharepoint/v3/contenttype/forms"/>
  </ds:schemaRefs>
</ds:datastoreItem>
</file>

<file path=customXml/itemProps2.xml><?xml version="1.0" encoding="utf-8"?>
<ds:datastoreItem xmlns:ds="http://schemas.openxmlformats.org/officeDocument/2006/customXml" ds:itemID="{03939370-AF3B-472E-AD67-555EA3B84237}">
  <ds:schemaRefs>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6E5828E-FFA5-44E3-8358-B2167CDB2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Template_Todaro_Smith.pot</Template>
  <TotalTime>1199</TotalTime>
  <Words>894</Words>
  <Application>Microsoft Office PowerPoint</Application>
  <PresentationFormat>On-screen Show (4:3)</PresentationFormat>
  <Paragraphs>134</Paragraphs>
  <Slides>34</Slides>
  <Notes>28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Adobe Jenson Italic</vt:lpstr>
      <vt:lpstr>Arial</vt:lpstr>
      <vt:lpstr>Calibri</vt:lpstr>
      <vt:lpstr>Calibri Light</vt:lpstr>
      <vt:lpstr>Times New Roman</vt:lpstr>
      <vt:lpstr>Verdana</vt:lpstr>
      <vt:lpstr>Wingdings</vt:lpstr>
      <vt:lpstr>Template_Todaro_Smith</vt:lpstr>
      <vt:lpstr>Office Theme</vt:lpstr>
      <vt:lpstr>Equation</vt:lpstr>
      <vt:lpstr>PowerPoint Presentation</vt:lpstr>
      <vt:lpstr>Theories of Economic Development</vt:lpstr>
      <vt:lpstr>Harrod-Domar Growth Model </vt:lpstr>
      <vt:lpstr>3.2 Harrod-Domar Growth Model </vt:lpstr>
      <vt:lpstr>3.2 Harrod-Domar Growth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Solow Neoclassical Growth Model</vt:lpstr>
      <vt:lpstr>The Solow Neoclassical Growth Model</vt:lpstr>
      <vt:lpstr>Appendix 3.2 The Solow Neoclassical Growth Model</vt:lpstr>
      <vt:lpstr>Figure A3.2.1  Equilibrium in the Solow Growth Model</vt:lpstr>
      <vt:lpstr>Figure A3.2.2  The Long-Run Effect of Changing the Saving Rate in the Solow Model</vt:lpstr>
      <vt:lpstr>Human Capital and Growth </vt:lpstr>
      <vt:lpstr>Human Capital and Growth </vt:lpstr>
      <vt:lpstr>Human Capital and Growth </vt:lpstr>
      <vt:lpstr>Human Capital and Growth </vt:lpstr>
      <vt:lpstr>Human Capital and Growth </vt:lpstr>
      <vt:lpstr>Human Capital and Growth </vt:lpstr>
      <vt:lpstr>Human Capital and Growth </vt:lpstr>
      <vt:lpstr>Human Capital and Growth </vt:lpstr>
      <vt:lpstr>International-dependence revolution</vt:lpstr>
      <vt:lpstr>International-dependence revolution</vt:lpstr>
      <vt:lpstr>International-dependence revolution</vt:lpstr>
      <vt:lpstr>International-dependence revolution</vt:lpstr>
      <vt:lpstr>International-dependence revolution</vt:lpstr>
      <vt:lpstr>International-dependence revolution</vt:lpstr>
      <vt:lpstr>International-dependence revolution</vt:lpstr>
      <vt:lpstr>International-dependence revolution</vt:lpstr>
      <vt:lpstr>International-dependence revolution</vt:lpstr>
    </vt:vector>
  </TitlesOfParts>
  <Manager/>
  <Company>Copyright ©2015 Pearson Education, Inc.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subject>Economic Development, 12e</dc:subject>
  <dc:creator>Todaro, Smith</dc:creator>
  <cp:keywords/>
  <dc:description/>
  <cp:lastModifiedBy>Rashid Sarker</cp:lastModifiedBy>
  <cp:revision>38</cp:revision>
  <dcterms:created xsi:type="dcterms:W3CDTF">2013-04-22T16:46:23Z</dcterms:created>
  <dcterms:modified xsi:type="dcterms:W3CDTF">2024-10-23T17:26:52Z</dcterms:modified>
  <cp:category/>
</cp:coreProperties>
</file>