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4"/>
  </p:sldMasterIdLst>
  <p:notesMasterIdLst>
    <p:notesMasterId r:id="rId39"/>
  </p:notesMasterIdLst>
  <p:sldIdLst>
    <p:sldId id="256" r:id="rId5"/>
    <p:sldId id="259" r:id="rId6"/>
    <p:sldId id="260" r:id="rId7"/>
    <p:sldId id="261" r:id="rId8"/>
    <p:sldId id="262" r:id="rId9"/>
    <p:sldId id="263" r:id="rId10"/>
    <p:sldId id="264" r:id="rId11"/>
    <p:sldId id="265" r:id="rId12"/>
    <p:sldId id="286" r:id="rId13"/>
    <p:sldId id="290"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3" r:id="rId31"/>
    <p:sldId id="287" r:id="rId32"/>
    <p:sldId id="288" r:id="rId33"/>
    <p:sldId id="289" r:id="rId34"/>
    <p:sldId id="291" r:id="rId35"/>
    <p:sldId id="292" r:id="rId36"/>
    <p:sldId id="284" r:id="rId37"/>
    <p:sldId id="28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5pPr>
    <a:lvl6pPr marL="2286000" algn="l" defTabSz="457200" rtl="0" eaLnBrk="1" latinLnBrk="0" hangingPunct="1">
      <a:defRPr kern="1200">
        <a:solidFill>
          <a:schemeClr val="tx1"/>
        </a:solidFill>
        <a:latin typeface="Adobe Jenson Italic" charset="0"/>
        <a:ea typeface="ＭＳ Ｐゴシック" charset="0"/>
        <a:cs typeface="ＭＳ Ｐゴシック" charset="0"/>
      </a:defRPr>
    </a:lvl6pPr>
    <a:lvl7pPr marL="2743200" algn="l" defTabSz="457200" rtl="0" eaLnBrk="1" latinLnBrk="0" hangingPunct="1">
      <a:defRPr kern="1200">
        <a:solidFill>
          <a:schemeClr val="tx1"/>
        </a:solidFill>
        <a:latin typeface="Adobe Jenson Italic" charset="0"/>
        <a:ea typeface="ＭＳ Ｐゴシック" charset="0"/>
        <a:cs typeface="ＭＳ Ｐゴシック" charset="0"/>
      </a:defRPr>
    </a:lvl7pPr>
    <a:lvl8pPr marL="3200400" algn="l" defTabSz="457200" rtl="0" eaLnBrk="1" latinLnBrk="0" hangingPunct="1">
      <a:defRPr kern="1200">
        <a:solidFill>
          <a:schemeClr val="tx1"/>
        </a:solidFill>
        <a:latin typeface="Adobe Jenson Italic" charset="0"/>
        <a:ea typeface="ＭＳ Ｐゴシック" charset="0"/>
        <a:cs typeface="ＭＳ Ｐゴシック" charset="0"/>
      </a:defRPr>
    </a:lvl8pPr>
    <a:lvl9pPr marL="3657600" algn="l" defTabSz="457200" rtl="0" eaLnBrk="1" latinLnBrk="0" hangingPunct="1">
      <a:defRPr kern="1200">
        <a:solidFill>
          <a:schemeClr val="tx1"/>
        </a:solidFill>
        <a:latin typeface="Adobe Jenson Ital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Napolitano" initials="" lastIdx="6" clrIdx="0"/>
  <p:cmAuthor id="1" name="Skaalrud, Andr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1F22"/>
    <a:srgbClr val="B1BA77"/>
    <a:srgbClr val="004B2C"/>
    <a:srgbClr val="0B74D2"/>
    <a:srgbClr val="97BCD9"/>
    <a:srgbClr val="CEF2F2"/>
    <a:srgbClr val="CDD9A3"/>
    <a:srgbClr val="DEE3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Urban population (% of total population) in Bangladesh </a:t>
            </a:r>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Sheet2!$B$1</c:f>
              <c:strCache>
                <c:ptCount val="1"/>
                <c:pt idx="0">
                  <c:v>Urban population (% of total population)</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Sheet2!$A$2:$A$16384</c:f>
              <c:numCache>
                <c:formatCode>General</c:formatCode>
                <c:ptCount val="1638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numCache>
            </c:numRef>
          </c:xVal>
          <c:yVal>
            <c:numRef>
              <c:f>Sheet2!$B$2:$B$16384</c:f>
              <c:numCache>
                <c:formatCode>0</c:formatCode>
                <c:ptCount val="16383"/>
                <c:pt idx="0">
                  <c:v>5.1349999999999998</c:v>
                </c:pt>
                <c:pt idx="1">
                  <c:v>5.2779999999999996</c:v>
                </c:pt>
                <c:pt idx="2">
                  <c:v>5.4980000000000002</c:v>
                </c:pt>
                <c:pt idx="3">
                  <c:v>5.7270000000000003</c:v>
                </c:pt>
                <c:pt idx="4">
                  <c:v>5.9640000000000004</c:v>
                </c:pt>
                <c:pt idx="5">
                  <c:v>6.2110000000000003</c:v>
                </c:pt>
                <c:pt idx="6">
                  <c:v>6.4669999999999996</c:v>
                </c:pt>
                <c:pt idx="7">
                  <c:v>6.7329999999999997</c:v>
                </c:pt>
                <c:pt idx="8">
                  <c:v>7.0090000000000003</c:v>
                </c:pt>
                <c:pt idx="9">
                  <c:v>7.2960000000000003</c:v>
                </c:pt>
                <c:pt idx="10">
                  <c:v>7.593</c:v>
                </c:pt>
                <c:pt idx="11">
                  <c:v>7.9009999999999998</c:v>
                </c:pt>
                <c:pt idx="12">
                  <c:v>8.2210000000000001</c:v>
                </c:pt>
                <c:pt idx="13">
                  <c:v>8.5530000000000008</c:v>
                </c:pt>
                <c:pt idx="14">
                  <c:v>9.0340000000000007</c:v>
                </c:pt>
                <c:pt idx="15">
                  <c:v>9.8360000000000003</c:v>
                </c:pt>
                <c:pt idx="16">
                  <c:v>10.701000000000001</c:v>
                </c:pt>
                <c:pt idx="17">
                  <c:v>11.63</c:v>
                </c:pt>
                <c:pt idx="18">
                  <c:v>12.629</c:v>
                </c:pt>
                <c:pt idx="19">
                  <c:v>13.701000000000001</c:v>
                </c:pt>
                <c:pt idx="20">
                  <c:v>14.851000000000001</c:v>
                </c:pt>
                <c:pt idx="21">
                  <c:v>15.801</c:v>
                </c:pt>
                <c:pt idx="22">
                  <c:v>16.212</c:v>
                </c:pt>
                <c:pt idx="23">
                  <c:v>16.631</c:v>
                </c:pt>
                <c:pt idx="24">
                  <c:v>17.059999999999999</c:v>
                </c:pt>
                <c:pt idx="25">
                  <c:v>17.495999999999999</c:v>
                </c:pt>
                <c:pt idx="26">
                  <c:v>17.940999999999999</c:v>
                </c:pt>
                <c:pt idx="27">
                  <c:v>18.395</c:v>
                </c:pt>
                <c:pt idx="28">
                  <c:v>18.859000000000002</c:v>
                </c:pt>
                <c:pt idx="29">
                  <c:v>19.329999999999998</c:v>
                </c:pt>
                <c:pt idx="30">
                  <c:v>19.811</c:v>
                </c:pt>
                <c:pt idx="31">
                  <c:v>20.257000000000001</c:v>
                </c:pt>
                <c:pt idx="32">
                  <c:v>20.61</c:v>
                </c:pt>
                <c:pt idx="33">
                  <c:v>20.966000000000001</c:v>
                </c:pt>
                <c:pt idx="34">
                  <c:v>21.327999999999999</c:v>
                </c:pt>
                <c:pt idx="35">
                  <c:v>21.693000000000001</c:v>
                </c:pt>
                <c:pt idx="36">
                  <c:v>22.064</c:v>
                </c:pt>
                <c:pt idx="37">
                  <c:v>22.437999999999999</c:v>
                </c:pt>
                <c:pt idx="38">
                  <c:v>22.818000000000001</c:v>
                </c:pt>
                <c:pt idx="39">
                  <c:v>23.202000000000002</c:v>
                </c:pt>
                <c:pt idx="40">
                  <c:v>23.59</c:v>
                </c:pt>
                <c:pt idx="41">
                  <c:v>24.096</c:v>
                </c:pt>
                <c:pt idx="42">
                  <c:v>24.756</c:v>
                </c:pt>
                <c:pt idx="43">
                  <c:v>25.428999999999998</c:v>
                </c:pt>
                <c:pt idx="44">
                  <c:v>26.114000000000001</c:v>
                </c:pt>
                <c:pt idx="45">
                  <c:v>26.809000000000001</c:v>
                </c:pt>
                <c:pt idx="46">
                  <c:v>27.516999999999999</c:v>
                </c:pt>
                <c:pt idx="47">
                  <c:v>28.236999999999998</c:v>
                </c:pt>
                <c:pt idx="48">
                  <c:v>28.968</c:v>
                </c:pt>
                <c:pt idx="49">
                  <c:v>29.709</c:v>
                </c:pt>
                <c:pt idx="50">
                  <c:v>30.462</c:v>
                </c:pt>
                <c:pt idx="51">
                  <c:v>31.225000000000001</c:v>
                </c:pt>
                <c:pt idx="52">
                  <c:v>31.992999999999999</c:v>
                </c:pt>
                <c:pt idx="53">
                  <c:v>32.762</c:v>
                </c:pt>
                <c:pt idx="54">
                  <c:v>33.534999999999997</c:v>
                </c:pt>
                <c:pt idx="55">
                  <c:v>34.308</c:v>
                </c:pt>
                <c:pt idx="56">
                  <c:v>35.082999999999998</c:v>
                </c:pt>
                <c:pt idx="57">
                  <c:v>35.857999999999997</c:v>
                </c:pt>
                <c:pt idx="58">
                  <c:v>36.631999999999998</c:v>
                </c:pt>
                <c:pt idx="59">
                  <c:v>37.405000000000001</c:v>
                </c:pt>
                <c:pt idx="60">
                  <c:v>38.177</c:v>
                </c:pt>
                <c:pt idx="61">
                  <c:v>38.945999999999998</c:v>
                </c:pt>
                <c:pt idx="62">
                  <c:v>39.710999999999999</c:v>
                </c:pt>
                <c:pt idx="63">
                  <c:v>40.472999999999999</c:v>
                </c:pt>
              </c:numCache>
            </c:numRef>
          </c:yVal>
          <c:smooth val="0"/>
          <c:extLst>
            <c:ext xmlns:c16="http://schemas.microsoft.com/office/drawing/2014/chart" uri="{C3380CC4-5D6E-409C-BE32-E72D297353CC}">
              <c16:uniqueId val="{00000000-4319-4B26-B996-2EBB6B48C813}"/>
            </c:ext>
          </c:extLst>
        </c:ser>
        <c:dLbls>
          <c:showLegendKey val="0"/>
          <c:showVal val="0"/>
          <c:showCatName val="0"/>
          <c:showSerName val="0"/>
          <c:showPercent val="0"/>
          <c:showBubbleSize val="0"/>
        </c:dLbls>
        <c:axId val="220557375"/>
        <c:axId val="403889695"/>
      </c:scatterChart>
      <c:valAx>
        <c:axId val="220557375"/>
        <c:scaling>
          <c:orientation val="minMax"/>
          <c:max val="2030"/>
          <c:min val="1960"/>
        </c:scaling>
        <c:delete val="0"/>
        <c:axPos val="b"/>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1400" b="0" i="0" u="none" strike="noStrike" kern="1200" spc="0" baseline="0">
                <a:solidFill>
                  <a:schemeClr val="dk1">
                    <a:lumMod val="65000"/>
                    <a:lumOff val="35000"/>
                  </a:schemeClr>
                </a:solidFill>
                <a:latin typeface="+mn-lt"/>
                <a:ea typeface="+mn-ea"/>
                <a:cs typeface="+mn-cs"/>
              </a:defRPr>
            </a:pPr>
            <a:endParaRPr lang="en-US"/>
          </a:p>
        </c:txPr>
        <c:crossAx val="403889695"/>
        <c:crosses val="autoZero"/>
        <c:crossBetween val="midCat"/>
      </c:valAx>
      <c:valAx>
        <c:axId val="403889695"/>
        <c:scaling>
          <c:orientation val="minMax"/>
          <c:max val="40"/>
          <c:min val="5"/>
        </c:scaling>
        <c:delete val="0"/>
        <c:axPos val="l"/>
        <c:numFmt formatCode="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400" b="0" i="0" u="none" strike="noStrike" kern="1200" spc="0" baseline="0">
                <a:solidFill>
                  <a:schemeClr val="dk1">
                    <a:lumMod val="65000"/>
                    <a:lumOff val="35000"/>
                  </a:schemeClr>
                </a:solidFill>
                <a:latin typeface="+mn-lt"/>
                <a:ea typeface="+mn-ea"/>
                <a:cs typeface="+mn-cs"/>
              </a:defRPr>
            </a:pPr>
            <a:endParaRPr lang="en-US"/>
          </a:p>
        </c:txPr>
        <c:crossAx val="220557375"/>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C6BD1C7-BF85-C94C-A0C7-CE0750382A19}" type="datetime1">
              <a:rPr lang="en-US"/>
              <a:pPr>
                <a:defRPr/>
              </a:pPr>
              <a:t>9/16/2024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8F422796-A022-934D-8A1E-574BEA000426}" type="slidenum">
              <a:rPr lang="en-US"/>
              <a:pPr>
                <a:defRPr/>
              </a:pPr>
              <a:t>‹#›</a:t>
            </a:fld>
            <a:endParaRPr lang="en-US" dirty="0"/>
          </a:p>
        </p:txBody>
      </p:sp>
    </p:spTree>
    <p:extLst>
      <p:ext uri="{BB962C8B-B14F-4D97-AF65-F5344CB8AC3E}">
        <p14:creationId xmlns:p14="http://schemas.microsoft.com/office/powerpoint/2010/main" val="3692893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A925FFE-8905-4EAC-A468-0B3EBE91339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227979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25FFE-8905-4EAC-A468-0B3EBE91339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23049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25FFE-8905-4EAC-A468-0B3EBE91339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406076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B1BA7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98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25FFE-8905-4EAC-A468-0B3EBE91339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114692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25FFE-8905-4EAC-A468-0B3EBE91339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214666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925FFE-8905-4EAC-A468-0B3EBE913394}"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147728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925FFE-8905-4EAC-A468-0B3EBE913394}"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169059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25FFE-8905-4EAC-A468-0B3EBE913394}"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311193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25FFE-8905-4EAC-A468-0B3EBE913394}"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339533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A925FFE-8905-4EAC-A468-0B3EBE913394}"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135923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A925FFE-8905-4EAC-A468-0B3EBE913394}"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D2C95-EF03-43E7-B068-2CF16B58B7BD}" type="slidenum">
              <a:rPr lang="en-US" smtClean="0"/>
              <a:t>‹#›</a:t>
            </a:fld>
            <a:endParaRPr lang="en-US"/>
          </a:p>
        </p:txBody>
      </p:sp>
    </p:spTree>
    <p:extLst>
      <p:ext uri="{BB962C8B-B14F-4D97-AF65-F5344CB8AC3E}">
        <p14:creationId xmlns:p14="http://schemas.microsoft.com/office/powerpoint/2010/main" val="92996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A925FFE-8905-4EAC-A468-0B3EBE913394}" type="datetimeFigureOut">
              <a:rPr lang="en-US" smtClean="0"/>
              <a:t>9/16/2024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6D2C95-EF03-43E7-B068-2CF16B58B7BD}" type="slidenum">
              <a:rPr lang="en-US" smtClean="0"/>
              <a:t>‹#›</a:t>
            </a:fld>
            <a:endParaRPr lang="en-US"/>
          </a:p>
        </p:txBody>
      </p:sp>
    </p:spTree>
    <p:extLst>
      <p:ext uri="{BB962C8B-B14F-4D97-AF65-F5344CB8AC3E}">
        <p14:creationId xmlns:p14="http://schemas.microsoft.com/office/powerpoint/2010/main" val="63764677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idx="4294967295"/>
          </p:nvPr>
        </p:nvSpPr>
        <p:spPr>
          <a:xfrm>
            <a:off x="304800" y="2057400"/>
            <a:ext cx="8839200" cy="2971800"/>
          </a:xfrm>
        </p:spPr>
        <p:txBody>
          <a:bodyPr anchor="t"/>
          <a:lstStyle/>
          <a:p>
            <a:r>
              <a:rPr lang="en-US" sz="2800" dirty="0"/>
              <a:t>Urbanization  and Rural-Urban Migration</a:t>
            </a:r>
            <a:br>
              <a:rPr lang="en-US" sz="2800" dirty="0"/>
            </a:br>
            <a:br>
              <a:rPr lang="en-US" sz="2800" dirty="0"/>
            </a:br>
            <a:r>
              <a:rPr lang="en-US" sz="2800" dirty="0"/>
              <a:t>----Theory and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E318811-4C4F-3781-6C04-6D86D433E44D}"/>
              </a:ext>
            </a:extLst>
          </p:cNvPr>
          <p:cNvGraphicFramePr>
            <a:graphicFrameLocks/>
          </p:cNvGraphicFramePr>
          <p:nvPr>
            <p:extLst>
              <p:ext uri="{D42A27DB-BD31-4B8C-83A1-F6EECF244321}">
                <p14:modId xmlns:p14="http://schemas.microsoft.com/office/powerpoint/2010/main" val="2998219998"/>
              </p:ext>
            </p:extLst>
          </p:nvPr>
        </p:nvGraphicFramePr>
        <p:xfrm>
          <a:off x="533400" y="609600"/>
          <a:ext cx="83820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134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idx="4294967295"/>
          </p:nvPr>
        </p:nvSpPr>
        <p:spPr>
          <a:xfrm>
            <a:off x="1600200" y="0"/>
            <a:ext cx="7543800" cy="1143000"/>
          </a:xfrm>
        </p:spPr>
        <p:txBody>
          <a:bodyPr anchor="ctr"/>
          <a:lstStyle/>
          <a:p>
            <a:pPr eaLnBrk="1" hangingPunct="1"/>
            <a:r>
              <a:rPr lang="en-US" dirty="0"/>
              <a:t>7.2 The Role of Cities</a:t>
            </a:r>
          </a:p>
        </p:txBody>
      </p:sp>
      <p:sp>
        <p:nvSpPr>
          <p:cNvPr id="22533" name="Rectangle 5"/>
          <p:cNvSpPr>
            <a:spLocks noGrp="1" noChangeArrowheads="1"/>
          </p:cNvSpPr>
          <p:nvPr>
            <p:ph type="body" idx="4294967295"/>
          </p:nvPr>
        </p:nvSpPr>
        <p:spPr>
          <a:xfrm>
            <a:off x="0" y="1295400"/>
            <a:ext cx="8382000" cy="4648200"/>
          </a:xfrm>
        </p:spPr>
        <p:txBody>
          <a:bodyPr rIns="91440"/>
          <a:lstStyle/>
          <a:p>
            <a:pPr eaLnBrk="1" hangingPunct="1"/>
            <a:r>
              <a:rPr lang="en-US" sz="2300" dirty="0"/>
              <a:t>Agglomeration economies: Urbanization (general) economies, localization (industry or sector) economies</a:t>
            </a:r>
          </a:p>
          <a:p>
            <a:pPr eaLnBrk="1" hangingPunct="1"/>
            <a:r>
              <a:rPr lang="en-US" sz="2300" dirty="0"/>
              <a:t>Saving on firm-to-firm, firm-to-consumer transportation</a:t>
            </a:r>
          </a:p>
          <a:p>
            <a:pPr eaLnBrk="1" hangingPunct="1"/>
            <a:r>
              <a:rPr lang="en-US" sz="2300" dirty="0"/>
              <a:t>Firms locating near workers with skills they need</a:t>
            </a:r>
          </a:p>
          <a:p>
            <a:pPr eaLnBrk="1" hangingPunct="1"/>
            <a:r>
              <a:rPr lang="en-US" sz="2300" dirty="0"/>
              <a:t>Workers locating near firms that need their skills</a:t>
            </a:r>
          </a:p>
          <a:p>
            <a:pPr eaLnBrk="1" hangingPunct="1"/>
            <a:r>
              <a:rPr lang="en-US" sz="2300" dirty="0"/>
              <a:t>Firms benefit from (perhaps specialized) infrastructure</a:t>
            </a:r>
          </a:p>
          <a:p>
            <a:pPr eaLnBrk="1" hangingPunct="1"/>
            <a:r>
              <a:rPr lang="en-US" sz="2300" dirty="0"/>
              <a:t>Firms benefit from knowledge spillovers in their and related industries</a:t>
            </a:r>
          </a:p>
          <a:p>
            <a:pPr eaLnBrk="1" hangingPunct="1"/>
            <a:r>
              <a:rPr lang="en-US" sz="2300" dirty="0"/>
              <a:t>(Also: consumers may benefit from urban amenities)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chor="ctr"/>
          <a:lstStyle/>
          <a:p>
            <a:r>
              <a:rPr lang="en-US" dirty="0"/>
              <a:t>Industrial Districts and Clustering</a:t>
            </a:r>
          </a:p>
        </p:txBody>
      </p:sp>
      <p:sp>
        <p:nvSpPr>
          <p:cNvPr id="23555" name="Content Placeholder 2"/>
          <p:cNvSpPr>
            <a:spLocks noGrp="1"/>
          </p:cNvSpPr>
          <p:nvPr>
            <p:ph idx="1"/>
          </p:nvPr>
        </p:nvSpPr>
        <p:spPr/>
        <p:txBody>
          <a:bodyPr rIns="91440"/>
          <a:lstStyle/>
          <a:p>
            <a:pPr eaLnBrk="1" hangingPunct="1"/>
            <a:r>
              <a:rPr lang="en-US" dirty="0"/>
              <a:t>Quality of clusters, or Industrial Districts, is a key to sectoral efficiency</a:t>
            </a:r>
          </a:p>
          <a:p>
            <a:pPr eaLnBrk="1" hangingPunct="1"/>
            <a:r>
              <a:rPr lang="en-US" dirty="0"/>
              <a:t>Unfortunately a majority of developing countries have made only limited progress</a:t>
            </a:r>
          </a:p>
          <a:p>
            <a:r>
              <a:rPr lang="en-US" dirty="0"/>
              <a:t>China: a country that has made huge strides in generating industrial districts over the last decade (Findings Box 7.1)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600200" y="0"/>
            <a:ext cx="7543800" cy="1143000"/>
          </a:xfrm>
        </p:spPr>
        <p:txBody>
          <a:bodyPr anchor="ctr"/>
          <a:lstStyle/>
          <a:p>
            <a:r>
              <a:rPr lang="en-US" dirty="0"/>
              <a:t>Urbanization Costs, and Efficient Urban Scale</a:t>
            </a:r>
          </a:p>
        </p:txBody>
      </p:sp>
      <p:sp>
        <p:nvSpPr>
          <p:cNvPr id="24579" name="Content Placeholder 2"/>
          <p:cNvSpPr>
            <a:spLocks noGrp="1"/>
          </p:cNvSpPr>
          <p:nvPr>
            <p:ph idx="4294967295"/>
          </p:nvPr>
        </p:nvSpPr>
        <p:spPr>
          <a:xfrm>
            <a:off x="0" y="1447800"/>
            <a:ext cx="8382000" cy="4648200"/>
          </a:xfrm>
        </p:spPr>
        <p:txBody>
          <a:bodyPr rIns="91440"/>
          <a:lstStyle/>
          <a:p>
            <a:r>
              <a:rPr lang="en-US" sz="2600" dirty="0"/>
              <a:t>But, cities also entail </a:t>
            </a:r>
            <a:r>
              <a:rPr lang="ja-JP" altLang="en-US" sz="2600" dirty="0"/>
              <a:t>“</a:t>
            </a:r>
            <a:r>
              <a:rPr lang="en-US" sz="2600" dirty="0"/>
              <a:t>congestion costs</a:t>
            </a:r>
            <a:r>
              <a:rPr lang="ja-JP" altLang="en-US" sz="2600" dirty="0"/>
              <a:t>”</a:t>
            </a:r>
            <a:endParaRPr lang="en-US" sz="2600" dirty="0"/>
          </a:p>
          <a:p>
            <a:r>
              <a:rPr lang="en-US" sz="2600" dirty="0"/>
              <a:t>Economically efficient urban scale (from point of view of productive efficiency) found where average costs for industries are lowest</a:t>
            </a:r>
          </a:p>
          <a:p>
            <a:r>
              <a:rPr lang="en-US" sz="2600" dirty="0"/>
              <a:t>Generally, differing efficient scales for different industrial specializations imply different city sizes</a:t>
            </a:r>
          </a:p>
          <a:p>
            <a:r>
              <a:rPr lang="en-US" sz="2600" dirty="0"/>
              <a:t>More extensive (expensive) capital, infrastructure required in urban areas</a:t>
            </a:r>
          </a:p>
          <a:p>
            <a:r>
              <a:rPr lang="en-US" sz="2600" dirty="0"/>
              <a:t>Smaller cities may be expected in labor-intensive developing countries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1600200" y="0"/>
            <a:ext cx="7543800" cy="1143000"/>
          </a:xfrm>
        </p:spPr>
        <p:txBody>
          <a:bodyPr anchor="ctr"/>
          <a:lstStyle/>
          <a:p>
            <a:pPr eaLnBrk="1" hangingPunct="1"/>
            <a:r>
              <a:rPr lang="en-US" sz="2800" dirty="0"/>
              <a:t>7.3 The Urban Giantism Problem</a:t>
            </a:r>
            <a:endParaRPr lang="en-GB" sz="2800" dirty="0"/>
          </a:p>
        </p:txBody>
      </p:sp>
      <p:sp>
        <p:nvSpPr>
          <p:cNvPr id="25605" name="Rectangle 3"/>
          <p:cNvSpPr>
            <a:spLocks noGrp="1" noChangeArrowheads="1"/>
          </p:cNvSpPr>
          <p:nvPr>
            <p:ph type="body" idx="4294967295"/>
          </p:nvPr>
        </p:nvSpPr>
        <p:spPr>
          <a:xfrm>
            <a:off x="0" y="1447800"/>
            <a:ext cx="8382000" cy="4648200"/>
          </a:xfrm>
        </p:spPr>
        <p:txBody>
          <a:bodyPr rIns="91440"/>
          <a:lstStyle/>
          <a:p>
            <a:pPr eaLnBrk="1" hangingPunct="1"/>
            <a:r>
              <a:rPr lang="en-US" sz="2400" dirty="0"/>
              <a:t>There may be general urban bias</a:t>
            </a:r>
          </a:p>
          <a:p>
            <a:r>
              <a:rPr lang="en-US" sz="2400" dirty="0"/>
              <a:t>Cities are capital intensive, so may expect that large cities are commonly located in developed countries</a:t>
            </a:r>
          </a:p>
          <a:p>
            <a:pPr eaLnBrk="1" hangingPunct="1"/>
            <a:r>
              <a:rPr lang="en-US" sz="2400" dirty="0"/>
              <a:t>But urbanization in developing countries has taken place at unexpectedly rapid pace</a:t>
            </a:r>
          </a:p>
          <a:p>
            <a:pPr eaLnBrk="1" hangingPunct="1"/>
            <a:r>
              <a:rPr lang="en-US" sz="2400" dirty="0"/>
              <a:t>Huge informal sectors in shantytowns, favelas</a:t>
            </a:r>
          </a:p>
          <a:p>
            <a:pPr eaLnBrk="1" hangingPunct="1"/>
            <a:r>
              <a:rPr lang="en-US" sz="2400" dirty="0"/>
              <a:t>Large fraction of workers outside formal sector</a:t>
            </a:r>
          </a:p>
          <a:p>
            <a:pPr eaLnBrk="1" hangingPunct="1"/>
            <a:r>
              <a:rPr lang="en-US" sz="2400" dirty="0"/>
              <a:t>Much urban growth is in mid-size cities, but urban bias remains a serious issue in many developing countries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1600200" y="0"/>
            <a:ext cx="7543800" cy="1143000"/>
          </a:xfrm>
        </p:spPr>
        <p:txBody>
          <a:bodyPr anchor="ctr"/>
          <a:lstStyle/>
          <a:p>
            <a:pPr eaLnBrk="1" hangingPunct="1"/>
            <a:r>
              <a:rPr lang="en-US" sz="2800" dirty="0"/>
              <a:t>7.3 The Urban Giantism Problem</a:t>
            </a:r>
            <a:endParaRPr lang="en-GB" sz="2800" dirty="0"/>
          </a:p>
        </p:txBody>
      </p:sp>
      <p:sp>
        <p:nvSpPr>
          <p:cNvPr id="26629" name="Rectangle 3"/>
          <p:cNvSpPr>
            <a:spLocks noGrp="1" noChangeArrowheads="1"/>
          </p:cNvSpPr>
          <p:nvPr>
            <p:ph type="body" idx="4294967295"/>
          </p:nvPr>
        </p:nvSpPr>
        <p:spPr>
          <a:xfrm>
            <a:off x="0" y="1447800"/>
            <a:ext cx="8382000" cy="4648200"/>
          </a:xfrm>
        </p:spPr>
        <p:txBody>
          <a:bodyPr rIns="91440"/>
          <a:lstStyle/>
          <a:p>
            <a:pPr eaLnBrk="1" hangingPunct="1">
              <a:lnSpc>
                <a:spcPct val="90000"/>
              </a:lnSpc>
            </a:pPr>
            <a:r>
              <a:rPr lang="en-US" sz="2400" dirty="0"/>
              <a:t>There may be First-City Bias (favoring largest city)</a:t>
            </a:r>
          </a:p>
          <a:p>
            <a:pPr eaLnBrk="1" hangingPunct="1">
              <a:lnSpc>
                <a:spcPct val="90000"/>
              </a:lnSpc>
            </a:pPr>
            <a:r>
              <a:rPr lang="en-US" sz="2400" dirty="0"/>
              <a:t>Causes of Urban Giantism:</a:t>
            </a:r>
          </a:p>
          <a:p>
            <a:pPr lvl="1" eaLnBrk="1" hangingPunct="1">
              <a:lnSpc>
                <a:spcPct val="90000"/>
              </a:lnSpc>
            </a:pPr>
            <a:r>
              <a:rPr lang="en-US" dirty="0"/>
              <a:t>Import substitution industrialization: less trade, incentive to concentrate in a single city largely to avoid transportation costs</a:t>
            </a:r>
          </a:p>
          <a:p>
            <a:pPr lvl="1" eaLnBrk="1" hangingPunct="1">
              <a:lnSpc>
                <a:spcPct val="90000"/>
              </a:lnSpc>
            </a:pPr>
            <a:r>
              <a:rPr lang="ja-JP" altLang="en-US" dirty="0"/>
              <a:t>“</a:t>
            </a:r>
            <a:r>
              <a:rPr lang="en-US" dirty="0"/>
              <a:t>Bread and circuses</a:t>
            </a:r>
            <a:r>
              <a:rPr lang="ja-JP" altLang="en-US" dirty="0"/>
              <a:t>”</a:t>
            </a:r>
            <a:r>
              <a:rPr lang="en-US" dirty="0"/>
              <a:t> to prevent unrest (evidence: stable democracies vs. unstable dictatorships)</a:t>
            </a:r>
          </a:p>
          <a:p>
            <a:pPr lvl="1" eaLnBrk="1" hangingPunct="1">
              <a:lnSpc>
                <a:spcPct val="90000"/>
              </a:lnSpc>
            </a:pPr>
            <a:r>
              <a:rPr lang="en-US" dirty="0"/>
              <a:t>Hub and spoke transportation system (rather than web) makes transport costs high for small cities</a:t>
            </a:r>
          </a:p>
          <a:p>
            <a:pPr lvl="1" eaLnBrk="1" hangingPunct="1">
              <a:lnSpc>
                <a:spcPct val="90000"/>
              </a:lnSpc>
            </a:pPr>
            <a:r>
              <a:rPr lang="en-US" dirty="0"/>
              <a:t>Compounding effect of locating the national capital in the largest city</a:t>
            </a:r>
          </a:p>
          <a:p>
            <a:pPr lvl="1" eaLnBrk="1" hangingPunct="1">
              <a:lnSpc>
                <a:spcPct val="90000"/>
              </a:lnSpc>
            </a:pPr>
            <a:endParaRPr lang="en-US" sz="2000" dirty="0"/>
          </a:p>
          <a:p>
            <a:pPr eaLnBrk="1" hangingPunct="1">
              <a:lnSpc>
                <a:spcPct val="90000"/>
              </a:lnSpc>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idx="4294967295"/>
          </p:nvPr>
        </p:nvSpPr>
        <p:spPr>
          <a:xfrm>
            <a:off x="1600200" y="0"/>
            <a:ext cx="7543800" cy="1143000"/>
          </a:xfrm>
        </p:spPr>
        <p:txBody>
          <a:bodyPr anchor="ctr"/>
          <a:lstStyle/>
          <a:p>
            <a:pPr eaLnBrk="1" hangingPunct="1"/>
            <a:r>
              <a:rPr lang="en-US" sz="2400" dirty="0"/>
              <a:t>Table 7.1  </a:t>
            </a:r>
            <a:r>
              <a:rPr lang="en-US" sz="2400" b="0" dirty="0"/>
              <a:t>Population of the Largest and Second-Largest Cities in Selected Countries (millions)</a:t>
            </a:r>
            <a:endParaRPr lang="en-GB" sz="1400" dirty="0"/>
          </a:p>
        </p:txBody>
      </p:sp>
      <p:pic>
        <p:nvPicPr>
          <p:cNvPr id="3" name="Picture 2" descr="tbl07_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09800"/>
            <a:ext cx="8458200" cy="25493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p:txBody>
          <a:bodyPr anchor="ctr"/>
          <a:lstStyle/>
          <a:p>
            <a:r>
              <a:rPr lang="en-US" sz="2800" dirty="0"/>
              <a:t>Figure 7.8 </a:t>
            </a:r>
            <a:r>
              <a:rPr lang="en-US" sz="2800" b="0" dirty="0"/>
              <a:t>Politics and Urban Concentration</a:t>
            </a:r>
          </a:p>
        </p:txBody>
      </p:sp>
      <p:pic>
        <p:nvPicPr>
          <p:cNvPr id="5" name="Picture 4" descr="fig07_0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7467600" cy="47645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idx="4294967295"/>
          </p:nvPr>
        </p:nvSpPr>
        <p:spPr>
          <a:xfrm>
            <a:off x="1600200" y="0"/>
            <a:ext cx="7543800" cy="1143000"/>
          </a:xfrm>
        </p:spPr>
        <p:txBody>
          <a:bodyPr anchor="ctr"/>
          <a:lstStyle/>
          <a:p>
            <a:pPr eaLnBrk="1" hangingPunct="1"/>
            <a:r>
              <a:rPr lang="en-US" dirty="0"/>
              <a:t>7.4 The Urban Informal Sector</a:t>
            </a:r>
            <a:endParaRPr lang="en-GB" dirty="0"/>
          </a:p>
        </p:txBody>
      </p:sp>
      <p:sp>
        <p:nvSpPr>
          <p:cNvPr id="28677" name="Rectangle 3"/>
          <p:cNvSpPr>
            <a:spLocks noGrp="1" noChangeArrowheads="1"/>
          </p:cNvSpPr>
          <p:nvPr>
            <p:ph type="body" idx="4294967295"/>
          </p:nvPr>
        </p:nvSpPr>
        <p:spPr>
          <a:xfrm>
            <a:off x="0" y="1447800"/>
            <a:ext cx="8382000" cy="4648200"/>
          </a:xfrm>
        </p:spPr>
        <p:txBody>
          <a:bodyPr rIns="91440"/>
          <a:lstStyle/>
          <a:p>
            <a:pPr>
              <a:lnSpc>
                <a:spcPct val="90000"/>
              </a:lnSpc>
            </a:pPr>
            <a:r>
              <a:rPr lang="en-US" sz="3200" dirty="0"/>
              <a:t>Why promote the urban informal sector?</a:t>
            </a:r>
          </a:p>
          <a:p>
            <a:pPr lvl="1" eaLnBrk="1" hangingPunct="1">
              <a:lnSpc>
                <a:spcPct val="90000"/>
              </a:lnSpc>
            </a:pPr>
            <a:r>
              <a:rPr lang="en-US" dirty="0"/>
              <a:t>Generates surplus despite hostile environment</a:t>
            </a:r>
          </a:p>
          <a:p>
            <a:pPr lvl="1" eaLnBrk="1" hangingPunct="1">
              <a:lnSpc>
                <a:spcPct val="90000"/>
              </a:lnSpc>
            </a:pPr>
            <a:r>
              <a:rPr lang="en-US" dirty="0"/>
              <a:t>Creating jobs due to low capital intensivity</a:t>
            </a:r>
          </a:p>
          <a:p>
            <a:pPr lvl="1" eaLnBrk="1" hangingPunct="1">
              <a:lnSpc>
                <a:spcPct val="90000"/>
              </a:lnSpc>
            </a:pPr>
            <a:r>
              <a:rPr lang="en-US" dirty="0"/>
              <a:t>Access to (informal) training, and apprenticeships</a:t>
            </a:r>
          </a:p>
          <a:p>
            <a:pPr lvl="1" eaLnBrk="1" hangingPunct="1">
              <a:lnSpc>
                <a:spcPct val="90000"/>
              </a:lnSpc>
            </a:pPr>
            <a:r>
              <a:rPr lang="en-US" dirty="0"/>
              <a:t>Creates demand for less- or un- skilled workers</a:t>
            </a:r>
          </a:p>
          <a:p>
            <a:pPr lvl="1" eaLnBrk="1" hangingPunct="1">
              <a:lnSpc>
                <a:spcPct val="90000"/>
              </a:lnSpc>
            </a:pPr>
            <a:r>
              <a:rPr lang="en-US" dirty="0"/>
              <a:t>Uses appropriate technologies, local resources</a:t>
            </a:r>
          </a:p>
          <a:p>
            <a:pPr lvl="1" eaLnBrk="1" hangingPunct="1">
              <a:lnSpc>
                <a:spcPct val="90000"/>
              </a:lnSpc>
            </a:pPr>
            <a:r>
              <a:rPr lang="en-US" dirty="0"/>
              <a:t>Recycling of waste materials</a:t>
            </a:r>
          </a:p>
          <a:p>
            <a:pPr lvl="1" eaLnBrk="1" hangingPunct="1">
              <a:lnSpc>
                <a:spcPct val="90000"/>
              </a:lnSpc>
            </a:pPr>
            <a:r>
              <a:rPr lang="en-US" dirty="0"/>
              <a:t>More benefits to poor, especially women who are concentrated in the informal sector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idx="4294967295"/>
          </p:nvPr>
        </p:nvSpPr>
        <p:spPr>
          <a:xfrm>
            <a:off x="1600200" y="0"/>
            <a:ext cx="7543800" cy="1143000"/>
          </a:xfrm>
        </p:spPr>
        <p:txBody>
          <a:bodyPr anchor="ctr"/>
          <a:lstStyle/>
          <a:p>
            <a:pPr eaLnBrk="1" hangingPunct="1"/>
            <a:r>
              <a:rPr lang="en-US" dirty="0"/>
              <a:t>7.4 The Urban Informal Sector</a:t>
            </a:r>
            <a:endParaRPr lang="en-GB" dirty="0"/>
          </a:p>
        </p:txBody>
      </p:sp>
      <p:sp>
        <p:nvSpPr>
          <p:cNvPr id="29701" name="Rectangle 3"/>
          <p:cNvSpPr>
            <a:spLocks noGrp="1" noChangeArrowheads="1"/>
          </p:cNvSpPr>
          <p:nvPr>
            <p:ph type="body" idx="4294967295"/>
          </p:nvPr>
        </p:nvSpPr>
        <p:spPr>
          <a:xfrm>
            <a:off x="0" y="1447800"/>
            <a:ext cx="8382000" cy="4648200"/>
          </a:xfrm>
        </p:spPr>
        <p:txBody>
          <a:bodyPr rIns="91440"/>
          <a:lstStyle/>
          <a:p>
            <a:pPr eaLnBrk="1" hangingPunct="1"/>
            <a:r>
              <a:rPr lang="en-US" dirty="0"/>
              <a:t>Policies for the Urban Informal Sector</a:t>
            </a:r>
          </a:p>
          <a:p>
            <a:pPr eaLnBrk="1" hangingPunct="1"/>
            <a:r>
              <a:rPr lang="en-US" dirty="0"/>
              <a:t>Women in the Informal Sector</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4"/>
          <p:cNvSpPr>
            <a:spLocks noGrp="1" noChangeArrowheads="1"/>
          </p:cNvSpPr>
          <p:nvPr>
            <p:ph type="title" idx="4294967295"/>
          </p:nvPr>
        </p:nvSpPr>
        <p:spPr>
          <a:xfrm>
            <a:off x="1600200" y="0"/>
            <a:ext cx="7543800" cy="1143000"/>
          </a:xfrm>
        </p:spPr>
        <p:txBody>
          <a:bodyPr anchor="ctr"/>
          <a:lstStyle/>
          <a:p>
            <a:r>
              <a:rPr lang="en-US" dirty="0"/>
              <a:t>7.1 Urbanization: Trends and Living Conditions</a:t>
            </a:r>
          </a:p>
        </p:txBody>
      </p:sp>
      <p:sp>
        <p:nvSpPr>
          <p:cNvPr id="15365" name="Rectangle 5"/>
          <p:cNvSpPr>
            <a:spLocks noGrp="1" noChangeArrowheads="1"/>
          </p:cNvSpPr>
          <p:nvPr>
            <p:ph type="body" idx="4294967295"/>
          </p:nvPr>
        </p:nvSpPr>
        <p:spPr>
          <a:xfrm>
            <a:off x="0" y="1447800"/>
            <a:ext cx="8382000" cy="4648200"/>
          </a:xfrm>
        </p:spPr>
        <p:txBody>
          <a:bodyPr rIns="91440"/>
          <a:lstStyle/>
          <a:p>
            <a:pPr eaLnBrk="1" hangingPunct="1"/>
            <a:r>
              <a:rPr lang="en-US" sz="3000" dirty="0"/>
              <a:t>As a pattern of development, the more developed the economy, the more urbanized</a:t>
            </a:r>
          </a:p>
          <a:p>
            <a:pPr eaLnBrk="1" hangingPunct="1"/>
            <a:r>
              <a:rPr lang="en-US" sz="3000" dirty="0"/>
              <a:t>But many argue developing countries are often excessively urbanized or too-rapidly urbanizing</a:t>
            </a:r>
          </a:p>
          <a:p>
            <a:pPr eaLnBrk="1" hangingPunct="1"/>
            <a:r>
              <a:rPr lang="en-US" sz="3000" dirty="0"/>
              <a:t>This combination suggests the migration and urbanization dilemma</a:t>
            </a:r>
          </a:p>
          <a:p>
            <a:pPr eaLnBrk="1" hangingPunct="1"/>
            <a:r>
              <a:rPr lang="en-US" sz="3000" dirty="0"/>
              <a:t>Urbanization: Trends and Projections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a:xfrm>
            <a:off x="1600200" y="0"/>
            <a:ext cx="7543800" cy="1143000"/>
          </a:xfrm>
        </p:spPr>
        <p:txBody>
          <a:bodyPr anchor="ctr"/>
          <a:lstStyle/>
          <a:p>
            <a:r>
              <a:rPr lang="en-US" sz="2800" dirty="0"/>
              <a:t>Figure 7.9 </a:t>
            </a:r>
            <a:r>
              <a:rPr lang="en-US" sz="2800" b="0" dirty="0"/>
              <a:t>Importance of Informal Employment in Selected Cities</a:t>
            </a:r>
            <a:endParaRPr lang="en-GB" sz="2800" dirty="0"/>
          </a:p>
        </p:txBody>
      </p:sp>
      <p:pic>
        <p:nvPicPr>
          <p:cNvPr id="2" name="Picture 1" descr="fig07_09.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1295400"/>
            <a:ext cx="7772400" cy="49711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chor="ctr"/>
          <a:lstStyle/>
          <a:p>
            <a:r>
              <a:rPr lang="en-US" sz="2800" dirty="0"/>
              <a:t>Figure 7.10 </a:t>
            </a:r>
            <a:r>
              <a:rPr lang="en-US" sz="2800" b="0" dirty="0"/>
              <a:t>Youth Unemployment Rates, 1995 and 2005</a:t>
            </a:r>
            <a:endParaRPr lang="en-GB" sz="2800" dirty="0"/>
          </a:p>
        </p:txBody>
      </p:sp>
      <p:pic>
        <p:nvPicPr>
          <p:cNvPr id="3" name="Picture 2" descr="fig07_10.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524000"/>
            <a:ext cx="7543800" cy="45036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1600200" y="0"/>
            <a:ext cx="7543800" cy="1143000"/>
          </a:xfrm>
        </p:spPr>
        <p:txBody>
          <a:bodyPr anchor="ctr"/>
          <a:lstStyle/>
          <a:p>
            <a:pPr eaLnBrk="1" hangingPunct="1"/>
            <a:r>
              <a:rPr lang="en-US" dirty="0"/>
              <a:t>7.5 Migration and Development</a:t>
            </a:r>
          </a:p>
        </p:txBody>
      </p:sp>
      <p:sp>
        <p:nvSpPr>
          <p:cNvPr id="32773" name="Rectangle 5"/>
          <p:cNvSpPr>
            <a:spLocks noGrp="1" noChangeArrowheads="1"/>
          </p:cNvSpPr>
          <p:nvPr>
            <p:ph type="body" idx="4294967295"/>
          </p:nvPr>
        </p:nvSpPr>
        <p:spPr>
          <a:xfrm>
            <a:off x="0" y="1447800"/>
            <a:ext cx="8382000" cy="4648200"/>
          </a:xfrm>
        </p:spPr>
        <p:txBody>
          <a:bodyPr rIns="91440"/>
          <a:lstStyle/>
          <a:p>
            <a:pPr eaLnBrk="1" hangingPunct="1"/>
            <a:r>
              <a:rPr lang="en-US" dirty="0"/>
              <a:t>Rural-to-urban migration was viewed positively until recently</a:t>
            </a:r>
          </a:p>
          <a:p>
            <a:pPr eaLnBrk="1" hangingPunct="1"/>
            <a:r>
              <a:rPr lang="en-US" dirty="0"/>
              <a:t>The current view is that this migration is greater than the urban areas</a:t>
            </a:r>
            <a:r>
              <a:rPr lang="ja-JP" altLang="en-US"/>
              <a:t>’</a:t>
            </a:r>
            <a:r>
              <a:rPr lang="en-US" dirty="0"/>
              <a:t> abilities to</a:t>
            </a:r>
          </a:p>
          <a:p>
            <a:pPr lvl="1" eaLnBrk="1" hangingPunct="1"/>
            <a:r>
              <a:rPr lang="en-US" dirty="0"/>
              <a:t>Create jobs</a:t>
            </a:r>
          </a:p>
          <a:p>
            <a:pPr lvl="1" eaLnBrk="1" hangingPunct="1"/>
            <a:r>
              <a:rPr lang="en-US" dirty="0"/>
              <a:t>Provide social services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a:xfrm>
            <a:off x="1600200" y="0"/>
            <a:ext cx="7543800" cy="1143000"/>
          </a:xfrm>
        </p:spPr>
        <p:txBody>
          <a:bodyPr anchor="ctr"/>
          <a:lstStyle/>
          <a:p>
            <a:r>
              <a:rPr lang="en-US" sz="2800" dirty="0"/>
              <a:t>Figure 7.11 </a:t>
            </a:r>
            <a:r>
              <a:rPr lang="en-US" sz="2800" b="0" dirty="0"/>
              <a:t>Components of Migration in Selected Countries</a:t>
            </a:r>
            <a:endParaRPr lang="en-GB" sz="2800" dirty="0"/>
          </a:p>
        </p:txBody>
      </p:sp>
      <p:pic>
        <p:nvPicPr>
          <p:cNvPr id="2" name="Picture 1" descr="fig07_11.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0" y="1219200"/>
            <a:ext cx="4823060" cy="4953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4"/>
          <p:cNvSpPr>
            <a:spLocks noGrp="1" noChangeArrowheads="1"/>
          </p:cNvSpPr>
          <p:nvPr>
            <p:ph type="title" idx="4294967295"/>
          </p:nvPr>
        </p:nvSpPr>
        <p:spPr>
          <a:xfrm>
            <a:off x="1600200" y="0"/>
            <a:ext cx="7543800" cy="1143000"/>
          </a:xfrm>
        </p:spPr>
        <p:txBody>
          <a:bodyPr anchor="ctr"/>
          <a:lstStyle/>
          <a:p>
            <a:pPr eaLnBrk="1" hangingPunct="1"/>
            <a:r>
              <a:rPr lang="en-US" dirty="0"/>
              <a:t>7.6 Toward an Economic Theory of Rural-Urban Migration</a:t>
            </a:r>
          </a:p>
        </p:txBody>
      </p:sp>
      <p:sp>
        <p:nvSpPr>
          <p:cNvPr id="34821" name="Rectangle 5"/>
          <p:cNvSpPr>
            <a:spLocks noGrp="1" noChangeArrowheads="1"/>
          </p:cNvSpPr>
          <p:nvPr>
            <p:ph type="body" idx="4294967295"/>
          </p:nvPr>
        </p:nvSpPr>
        <p:spPr>
          <a:xfrm>
            <a:off x="0" y="1447800"/>
            <a:ext cx="8382000" cy="4648200"/>
          </a:xfrm>
        </p:spPr>
        <p:txBody>
          <a:bodyPr rIns="91440"/>
          <a:lstStyle/>
          <a:p>
            <a:pPr eaLnBrk="1" hangingPunct="1"/>
            <a:r>
              <a:rPr lang="en-US" dirty="0"/>
              <a:t>A Verbal Description of the Todaro Model</a:t>
            </a:r>
          </a:p>
          <a:p>
            <a:pPr lvl="1" eaLnBrk="1" hangingPunct="1"/>
            <a:r>
              <a:rPr lang="en-US" dirty="0"/>
              <a:t>Migration is a rational decision</a:t>
            </a:r>
          </a:p>
          <a:p>
            <a:pPr lvl="1" eaLnBrk="1" hangingPunct="1"/>
            <a:r>
              <a:rPr lang="en-US" dirty="0"/>
              <a:t>The decision depends on expected rather than actual wage differentials</a:t>
            </a:r>
          </a:p>
          <a:p>
            <a:pPr lvl="1" eaLnBrk="1" hangingPunct="1"/>
            <a:r>
              <a:rPr lang="en-US" dirty="0"/>
              <a:t>The probability of obtaining a city job is inversely related to the urban unemployment rate</a:t>
            </a:r>
          </a:p>
          <a:p>
            <a:pPr lvl="1" eaLnBrk="1" hangingPunct="1"/>
            <a:r>
              <a:rPr lang="en-US" dirty="0"/>
              <a:t>High rates of migration are outcomes of rural urban imbalances </a:t>
            </a:r>
          </a:p>
          <a:p>
            <a:pPr eaLnBrk="1" hangingPunct="1"/>
            <a:r>
              <a:rPr lang="en-US" dirty="0"/>
              <a:t>A Diagrammatic Presentation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a:xfrm>
            <a:off x="1600200" y="0"/>
            <a:ext cx="7543800" cy="1143000"/>
          </a:xfrm>
        </p:spPr>
        <p:txBody>
          <a:bodyPr anchor="ctr"/>
          <a:lstStyle/>
          <a:p>
            <a:r>
              <a:rPr lang="en-US" sz="2800" dirty="0"/>
              <a:t>Figure 7.12 </a:t>
            </a:r>
            <a:r>
              <a:rPr lang="en-US" sz="2800" b="0" dirty="0"/>
              <a:t>The Harris-Todaro Migration Model</a:t>
            </a:r>
            <a:endParaRPr lang="en-GB" sz="2800" dirty="0"/>
          </a:p>
        </p:txBody>
      </p:sp>
      <p:pic>
        <p:nvPicPr>
          <p:cNvPr id="5" name="Picture 4" descr="fig07_1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43000"/>
            <a:ext cx="5827479" cy="5105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idx="4294967295"/>
          </p:nvPr>
        </p:nvSpPr>
        <p:spPr>
          <a:xfrm>
            <a:off x="1600200" y="0"/>
            <a:ext cx="7543800" cy="1143000"/>
          </a:xfrm>
        </p:spPr>
        <p:txBody>
          <a:bodyPr anchor="ctr"/>
          <a:lstStyle/>
          <a:p>
            <a:pPr eaLnBrk="1" hangingPunct="1"/>
            <a:r>
              <a:rPr lang="en-US" sz="2800" dirty="0"/>
              <a:t>7.6 Toward an Economic Theory of Rural-Urban Migration (cont</a:t>
            </a:r>
            <a:r>
              <a:rPr lang="ja-JP" altLang="en-US" sz="2800"/>
              <a:t>’</a:t>
            </a:r>
            <a:r>
              <a:rPr lang="en-US" sz="2800" dirty="0"/>
              <a:t>d)</a:t>
            </a:r>
          </a:p>
        </p:txBody>
      </p:sp>
      <p:graphicFrame>
        <p:nvGraphicFramePr>
          <p:cNvPr id="37890" name="Object 2"/>
          <p:cNvGraphicFramePr>
            <a:graphicFrameLocks noChangeAspect="1"/>
          </p:cNvGraphicFramePr>
          <p:nvPr>
            <p:extLst>
              <p:ext uri="{D42A27DB-BD31-4B8C-83A1-F6EECF244321}">
                <p14:modId xmlns:p14="http://schemas.microsoft.com/office/powerpoint/2010/main" val="3899650200"/>
              </p:ext>
            </p:extLst>
          </p:nvPr>
        </p:nvGraphicFramePr>
        <p:xfrm>
          <a:off x="3051175" y="1981200"/>
          <a:ext cx="3040063" cy="1303338"/>
        </p:xfrm>
        <a:graphic>
          <a:graphicData uri="http://schemas.openxmlformats.org/presentationml/2006/ole">
            <mc:AlternateContent xmlns:mc="http://schemas.openxmlformats.org/markup-compatibility/2006">
              <mc:Choice xmlns:v="urn:schemas-microsoft-com:vml" Requires="v">
                <p:oleObj name="Equation" r:id="rId3" imgW="914400" imgH="393700" progId="Equation.3">
                  <p:embed/>
                </p:oleObj>
              </mc:Choice>
              <mc:Fallback>
                <p:oleObj name="Equation" r:id="rId3" imgW="914400" imgH="393700" progId="Equation.3">
                  <p:embed/>
                  <p:pic>
                    <p:nvPicPr>
                      <p:cNvPr id="0" name=""/>
                      <p:cNvPicPr>
                        <a:picLocks noChangeAspect="1" noChangeArrowheads="1"/>
                      </p:cNvPicPr>
                      <p:nvPr/>
                    </p:nvPicPr>
                    <p:blipFill>
                      <a:blip r:embed="rId4"/>
                      <a:srcRect/>
                      <a:stretch>
                        <a:fillRect/>
                      </a:stretch>
                    </p:blipFill>
                    <p:spPr bwMode="auto">
                      <a:xfrm>
                        <a:off x="3051175" y="1981200"/>
                        <a:ext cx="3040063" cy="1303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894" name="Text Box 4"/>
          <p:cNvSpPr txBox="1">
            <a:spLocks noChangeArrowheads="1"/>
          </p:cNvSpPr>
          <p:nvPr/>
        </p:nvSpPr>
        <p:spPr bwMode="auto">
          <a:xfrm>
            <a:off x="1449388" y="3657600"/>
            <a:ext cx="6218237"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dirty="0">
                <a:latin typeface="Times New Roman" charset="0"/>
              </a:rPr>
              <a:t>Where	</a:t>
            </a:r>
          </a:p>
          <a:p>
            <a:r>
              <a:rPr lang="en-US" sz="2800" dirty="0">
                <a:latin typeface="Times New Roman" charset="0"/>
              </a:rPr>
              <a:t>	</a:t>
            </a:r>
            <a:r>
              <a:rPr lang="en-US" sz="2800" i="1" dirty="0">
                <a:latin typeface="Times New Roman" charset="0"/>
              </a:rPr>
              <a:t>W</a:t>
            </a:r>
            <a:r>
              <a:rPr lang="en-US" sz="2800" i="1" baseline="-25000" dirty="0">
                <a:latin typeface="Times New Roman" charset="0"/>
              </a:rPr>
              <a:t>A</a:t>
            </a:r>
            <a:r>
              <a:rPr lang="en-US" sz="2800" dirty="0">
                <a:latin typeface="Times New Roman" charset="0"/>
              </a:rPr>
              <a:t> is agricultural income, </a:t>
            </a:r>
          </a:p>
          <a:p>
            <a:r>
              <a:rPr lang="en-US" sz="2800" dirty="0">
                <a:latin typeface="Times New Roman" charset="0"/>
              </a:rPr>
              <a:t>	</a:t>
            </a:r>
            <a:r>
              <a:rPr lang="en-US" sz="2800" i="1" dirty="0">
                <a:latin typeface="Times New Roman" charset="0"/>
              </a:rPr>
              <a:t>L</a:t>
            </a:r>
            <a:r>
              <a:rPr lang="en-US" sz="2800" i="1" baseline="-25000" dirty="0">
                <a:latin typeface="Times New Roman" charset="0"/>
              </a:rPr>
              <a:t>M</a:t>
            </a:r>
            <a:r>
              <a:rPr lang="en-US" sz="2800" dirty="0">
                <a:latin typeface="Times New Roman" charset="0"/>
              </a:rPr>
              <a:t> is employment in manufacturing</a:t>
            </a:r>
          </a:p>
          <a:p>
            <a:r>
              <a:rPr lang="en-US" sz="2800" dirty="0">
                <a:latin typeface="Times New Roman" charset="0"/>
              </a:rPr>
              <a:t>	</a:t>
            </a:r>
            <a:r>
              <a:rPr lang="en-US" sz="2800" i="1" dirty="0">
                <a:latin typeface="Times New Roman" charset="0"/>
              </a:rPr>
              <a:t>L</a:t>
            </a:r>
            <a:r>
              <a:rPr lang="en-US" sz="2800" i="1" baseline="-25000" dirty="0">
                <a:latin typeface="Times New Roman" charset="0"/>
              </a:rPr>
              <a:t>US</a:t>
            </a:r>
            <a:r>
              <a:rPr lang="en-US" sz="2800" dirty="0">
                <a:latin typeface="Times New Roman" charset="0"/>
              </a:rPr>
              <a:t> is total urban labor pool</a:t>
            </a:r>
          </a:p>
          <a:p>
            <a:r>
              <a:rPr lang="en-US" sz="2800" dirty="0">
                <a:latin typeface="Times New Roman" charset="0"/>
              </a:rPr>
              <a:t>	</a:t>
            </a:r>
            <a:r>
              <a:rPr lang="en-US" sz="2800" i="1" dirty="0">
                <a:latin typeface="Times New Roman" charset="0"/>
              </a:rPr>
              <a:t>W</a:t>
            </a:r>
            <a:r>
              <a:rPr lang="en-US" sz="2800" i="1" baseline="-25000" dirty="0">
                <a:latin typeface="Times New Roman" charset="0"/>
              </a:rPr>
              <a:t>M</a:t>
            </a:r>
            <a:r>
              <a:rPr lang="en-US" sz="2800" dirty="0">
                <a:latin typeface="Times New Roman" charset="0"/>
              </a:rPr>
              <a:t> is the urban minimum wage</a:t>
            </a:r>
            <a:endParaRPr lang="en-US" dirty="0">
              <a:latin typeface="Times New Roman"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a:xfrm>
            <a:off x="1600200" y="0"/>
            <a:ext cx="7543800" cy="1143000"/>
          </a:xfrm>
        </p:spPr>
        <p:txBody>
          <a:bodyPr anchor="ctr"/>
          <a:lstStyle/>
          <a:p>
            <a:pPr eaLnBrk="1" hangingPunct="1"/>
            <a:r>
              <a:rPr lang="en-US" sz="2800" dirty="0"/>
              <a:t>7.6 Toward an Economic Theory of Rural-Urban Migration (cont</a:t>
            </a:r>
            <a:r>
              <a:rPr lang="ja-JP" altLang="en-US" sz="2800" dirty="0"/>
              <a:t>’</a:t>
            </a:r>
            <a:r>
              <a:rPr lang="en-US" sz="2800" dirty="0"/>
              <a:t>d)</a:t>
            </a:r>
            <a:endParaRPr lang="en-GB" sz="2800" dirty="0"/>
          </a:p>
        </p:txBody>
      </p:sp>
      <p:sp>
        <p:nvSpPr>
          <p:cNvPr id="38917" name="Rectangle 3"/>
          <p:cNvSpPr>
            <a:spLocks noGrp="1" noChangeArrowheads="1"/>
          </p:cNvSpPr>
          <p:nvPr>
            <p:ph type="body" idx="4294967295"/>
          </p:nvPr>
        </p:nvSpPr>
        <p:spPr>
          <a:xfrm>
            <a:off x="0" y="1447800"/>
            <a:ext cx="8382000" cy="4648200"/>
          </a:xfrm>
        </p:spPr>
        <p:txBody>
          <a:bodyPr rIns="91440"/>
          <a:lstStyle/>
          <a:p>
            <a:pPr eaLnBrk="1" hangingPunct="1">
              <a:lnSpc>
                <a:spcPct val="90000"/>
              </a:lnSpc>
            </a:pPr>
            <a:r>
              <a:rPr lang="en-US" sz="3200" dirty="0"/>
              <a:t>Five Policy Implications</a:t>
            </a:r>
          </a:p>
          <a:p>
            <a:pPr lvl="1" eaLnBrk="1" hangingPunct="1">
              <a:lnSpc>
                <a:spcPct val="90000"/>
              </a:lnSpc>
            </a:pPr>
            <a:r>
              <a:rPr lang="en-US" sz="2800" dirty="0"/>
              <a:t>Reduction of urban bias</a:t>
            </a:r>
          </a:p>
          <a:p>
            <a:pPr lvl="1" eaLnBrk="1" hangingPunct="1">
              <a:lnSpc>
                <a:spcPct val="90000"/>
              </a:lnSpc>
            </a:pPr>
            <a:r>
              <a:rPr lang="en-US" sz="2800" dirty="0"/>
              <a:t>Imbalances in expected income opportunities is crucial</a:t>
            </a:r>
          </a:p>
          <a:p>
            <a:pPr lvl="1" eaLnBrk="1" hangingPunct="1">
              <a:lnSpc>
                <a:spcPct val="90000"/>
              </a:lnSpc>
            </a:pPr>
            <a:r>
              <a:rPr lang="en-US" sz="2800" dirty="0"/>
              <a:t>Indiscriminate educational expansion fosters increased migration and unemployment</a:t>
            </a:r>
          </a:p>
          <a:p>
            <a:pPr lvl="1" eaLnBrk="1" hangingPunct="1">
              <a:lnSpc>
                <a:spcPct val="90000"/>
              </a:lnSpc>
            </a:pPr>
            <a:r>
              <a:rPr lang="en-US" sz="2800" dirty="0"/>
              <a:t>Wage subsidies and scarcity factor pricing can be counterproductive</a:t>
            </a:r>
          </a:p>
          <a:p>
            <a:pPr lvl="1" eaLnBrk="1" hangingPunct="1">
              <a:lnSpc>
                <a:spcPct val="90000"/>
              </a:lnSpc>
            </a:pPr>
            <a:r>
              <a:rPr lang="en-US" sz="2800" dirty="0"/>
              <a:t>Programs of integrated rural development should be encouraged</a:t>
            </a:r>
          </a:p>
          <a:p>
            <a:pPr lvl="1" eaLnBrk="1" hangingPunct="1">
              <a:lnSpc>
                <a:spcPct val="90000"/>
              </a:lnSpc>
            </a:pP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458200" cy="4801315"/>
          </a:xfrm>
          <a:prstGeom prst="rect">
            <a:avLst/>
          </a:prstGeom>
        </p:spPr>
        <p:txBody>
          <a:bodyPr wrap="square">
            <a:spAutoFit/>
          </a:bodyPr>
          <a:lstStyle/>
          <a:p>
            <a:pPr marL="457200" indent="-457200">
              <a:buFont typeface="Arial"/>
              <a:buChar char="•"/>
              <a:defRPr/>
            </a:pPr>
            <a:r>
              <a:rPr lang="en-US" sz="2600" dirty="0"/>
              <a:t>If informal-sector income is greater than zero, we include it as a weighted component of expected urban income (on the right side of Equation 7.1), specifically we add (as in Endnote 30): </a:t>
            </a:r>
          </a:p>
          <a:p>
            <a:pPr marL="457200" indent="-457200">
              <a:buFont typeface="Arial"/>
              <a:buChar char="•"/>
              <a:defRPr/>
            </a:pPr>
            <a:r>
              <a:rPr lang="en-US" sz="2600" dirty="0"/>
              <a:t>The informal-sector wage </a:t>
            </a:r>
            <a:r>
              <a:rPr lang="en-US" sz="2600" i="1" dirty="0"/>
              <a:t>WUI </a:t>
            </a:r>
            <a:r>
              <a:rPr lang="en-US" sz="2600" dirty="0"/>
              <a:t>times the probability of receiving it:</a:t>
            </a:r>
          </a:p>
          <a:p>
            <a:pPr marL="1257300" lvl="2" indent="-342900">
              <a:buFontTx/>
              <a:buChar char="-"/>
              <a:defRPr/>
            </a:pPr>
            <a:r>
              <a:rPr lang="en-US" sz="2400" i="1" dirty="0"/>
              <a:t>W</a:t>
            </a:r>
            <a:r>
              <a:rPr lang="en-US" sz="1600" i="1" dirty="0"/>
              <a:t>UI</a:t>
            </a:r>
            <a:r>
              <a:rPr lang="en-US" sz="2400" dirty="0"/>
              <a:t>(1 - </a:t>
            </a:r>
            <a:r>
              <a:rPr lang="en-US" sz="2400" i="1" dirty="0"/>
              <a:t>L</a:t>
            </a:r>
            <a:r>
              <a:rPr lang="en-US" sz="1600" i="1" dirty="0"/>
              <a:t>M</a:t>
            </a:r>
            <a:r>
              <a:rPr lang="en-US" sz="2400" dirty="0"/>
              <a:t>/</a:t>
            </a:r>
            <a:r>
              <a:rPr lang="en-US" sz="2400" i="1" dirty="0"/>
              <a:t>L</a:t>
            </a:r>
            <a:r>
              <a:rPr lang="en-US" sz="1600" i="1" dirty="0"/>
              <a:t>US</a:t>
            </a:r>
            <a:r>
              <a:rPr lang="en-US" sz="2400" dirty="0"/>
              <a:t>)</a:t>
            </a:r>
          </a:p>
          <a:p>
            <a:pPr marL="1257300" lvl="2" indent="-342900">
              <a:buFontTx/>
              <a:buChar char="-"/>
              <a:defRPr/>
            </a:pPr>
            <a:r>
              <a:rPr lang="en-US" sz="2400" dirty="0"/>
              <a:t>where (1 - </a:t>
            </a:r>
            <a:r>
              <a:rPr lang="en-US" sz="2400" i="1" dirty="0"/>
              <a:t>L</a:t>
            </a:r>
            <a:r>
              <a:rPr lang="en-US" sz="1600" i="1" dirty="0"/>
              <a:t>M</a:t>
            </a:r>
            <a:r>
              <a:rPr lang="en-US" sz="2400" dirty="0"/>
              <a:t>/</a:t>
            </a:r>
            <a:r>
              <a:rPr lang="en-US" sz="2400" i="1" dirty="0"/>
              <a:t>L</a:t>
            </a:r>
            <a:r>
              <a:rPr lang="en-US" sz="1600" i="1" dirty="0"/>
              <a:t>US</a:t>
            </a:r>
            <a:r>
              <a:rPr lang="en-US" sz="2400" dirty="0"/>
              <a:t>) is the probability of </a:t>
            </a:r>
            <a:r>
              <a:rPr lang="en-US" sz="2400" u="sng" dirty="0"/>
              <a:t>not</a:t>
            </a:r>
            <a:r>
              <a:rPr lang="en-US" sz="2400" dirty="0"/>
              <a:t> receiving the preferred urban formal wage. </a:t>
            </a:r>
            <a:endParaRPr lang="en-US" sz="2800" dirty="0"/>
          </a:p>
          <a:p>
            <a:pPr marL="342900" lvl="1" indent="-342900">
              <a:buFontTx/>
              <a:buChar char="•"/>
              <a:defRPr/>
            </a:pPr>
            <a:r>
              <a:rPr lang="en-US" sz="2600" dirty="0"/>
              <a:t>We can further elaborate with other wages for different activities - and probabilities of receiving them - in this period; and, more generally, in future periods</a:t>
            </a:r>
          </a:p>
        </p:txBody>
      </p:sp>
      <p:sp>
        <p:nvSpPr>
          <p:cNvPr id="3" name="TextBox 2"/>
          <p:cNvSpPr txBox="1"/>
          <p:nvPr/>
        </p:nvSpPr>
        <p:spPr>
          <a:xfrm>
            <a:off x="1143000" y="152400"/>
            <a:ext cx="7754121" cy="523220"/>
          </a:xfrm>
          <a:prstGeom prst="rect">
            <a:avLst/>
          </a:prstGeom>
          <a:noFill/>
        </p:spPr>
        <p:txBody>
          <a:bodyPr wrap="none" rtlCol="0">
            <a:spAutoFit/>
          </a:bodyPr>
          <a:lstStyle/>
          <a:p>
            <a:r>
              <a:rPr lang="en-US" sz="2800" b="1" dirty="0">
                <a:latin typeface="+mj-lt"/>
              </a:rPr>
              <a:t>Generalizing the Harris-</a:t>
            </a:r>
            <a:r>
              <a:rPr lang="en-US" sz="2800" b="1" dirty="0" err="1">
                <a:latin typeface="+mj-lt"/>
              </a:rPr>
              <a:t>Todaro</a:t>
            </a:r>
            <a:r>
              <a:rPr lang="en-US" sz="2800" b="1" dirty="0">
                <a:latin typeface="+mj-lt"/>
              </a:rPr>
              <a:t> Model</a:t>
            </a:r>
          </a:p>
        </p:txBody>
      </p:sp>
    </p:spTree>
    <p:extLst>
      <p:ext uri="{BB962C8B-B14F-4D97-AF65-F5344CB8AC3E}">
        <p14:creationId xmlns:p14="http://schemas.microsoft.com/office/powerpoint/2010/main" val="3539412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025644604"/>
              </p:ext>
            </p:extLst>
          </p:nvPr>
        </p:nvGraphicFramePr>
        <p:xfrm>
          <a:off x="1447800" y="2362200"/>
          <a:ext cx="6373813" cy="2011363"/>
        </p:xfrm>
        <a:graphic>
          <a:graphicData uri="http://schemas.openxmlformats.org/presentationml/2006/ole">
            <mc:AlternateContent xmlns:mc="http://schemas.openxmlformats.org/markup-compatibility/2006">
              <mc:Choice xmlns:v="urn:schemas-microsoft-com:vml" Requires="v">
                <p:oleObj name="Equation" r:id="rId2" imgW="1917700" imgH="584200" progId="Equation.3">
                  <p:embed/>
                </p:oleObj>
              </mc:Choice>
              <mc:Fallback>
                <p:oleObj name="Equation" r:id="rId2" imgW="1917700" imgH="584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62200"/>
                        <a:ext cx="6373813" cy="2011363"/>
                      </a:xfrm>
                      <a:prstGeom prst="rect">
                        <a:avLst/>
                      </a:prstGeom>
                      <a:noFill/>
                      <a:ln>
                        <a:noFill/>
                      </a:ln>
                      <a:effectLst/>
                    </p:spPr>
                  </p:pic>
                </p:oleObj>
              </mc:Fallback>
            </mc:AlternateContent>
          </a:graphicData>
        </a:graphic>
      </p:graphicFrame>
      <p:sp>
        <p:nvSpPr>
          <p:cNvPr id="3" name="TextBox 2"/>
          <p:cNvSpPr txBox="1"/>
          <p:nvPr/>
        </p:nvSpPr>
        <p:spPr>
          <a:xfrm>
            <a:off x="1143000" y="152400"/>
            <a:ext cx="7754121" cy="523220"/>
          </a:xfrm>
          <a:prstGeom prst="rect">
            <a:avLst/>
          </a:prstGeom>
          <a:noFill/>
        </p:spPr>
        <p:txBody>
          <a:bodyPr wrap="none" rtlCol="0">
            <a:spAutoFit/>
          </a:bodyPr>
          <a:lstStyle/>
          <a:p>
            <a:r>
              <a:rPr lang="en-US" sz="2800" b="1" dirty="0">
                <a:latin typeface="+mj-lt"/>
              </a:rPr>
              <a:t>Generalizing the Harris-</a:t>
            </a:r>
            <a:r>
              <a:rPr lang="en-US" sz="2800" b="1" dirty="0" err="1">
                <a:latin typeface="+mj-lt"/>
              </a:rPr>
              <a:t>Todaro</a:t>
            </a:r>
            <a:r>
              <a:rPr lang="en-US" sz="2800" b="1" dirty="0">
                <a:latin typeface="+mj-lt"/>
              </a:rPr>
              <a:t> Model</a:t>
            </a:r>
          </a:p>
        </p:txBody>
      </p:sp>
    </p:spTree>
    <p:extLst>
      <p:ext uri="{BB962C8B-B14F-4D97-AF65-F5344CB8AC3E}">
        <p14:creationId xmlns:p14="http://schemas.microsoft.com/office/powerpoint/2010/main" val="212690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a:xfrm>
            <a:off x="1600200" y="0"/>
            <a:ext cx="7543800" cy="1143000"/>
          </a:xfrm>
        </p:spPr>
        <p:txBody>
          <a:bodyPr anchor="ctr"/>
          <a:lstStyle/>
          <a:p>
            <a:r>
              <a:rPr lang="en-US" sz="2400" dirty="0"/>
              <a:t>Figure 7.1  </a:t>
            </a:r>
            <a:r>
              <a:rPr lang="en-US" sz="2400" b="0" dirty="0"/>
              <a:t>Changes in Urban and Rural Population by Major Areas between 2011 and</a:t>
            </a:r>
            <a:br>
              <a:rPr lang="en-US" sz="2400" b="0" dirty="0"/>
            </a:br>
            <a:r>
              <a:rPr lang="en-US" sz="2400" b="0" dirty="0"/>
              <a:t>2050 (in millions)</a:t>
            </a:r>
            <a:endParaRPr lang="en-GB" sz="1400" dirty="0"/>
          </a:p>
        </p:txBody>
      </p:sp>
      <p:pic>
        <p:nvPicPr>
          <p:cNvPr id="2" name="Picture 1" descr="fig07_01.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7672" y="1524000"/>
            <a:ext cx="8194328" cy="472167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1219200" y="76200"/>
            <a:ext cx="7620000" cy="762000"/>
          </a:xfrm>
          <a:prstGeom prst="rect">
            <a:avLst/>
          </a:prstGeom>
        </p:spPr>
        <p:txBody>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r>
              <a:rPr lang="en-US" sz="2800" dirty="0">
                <a:ea typeface="ＭＳ Ｐゴシック" charset="0"/>
                <a:cs typeface="ＭＳ Ｐゴシック" charset="0"/>
              </a:rPr>
              <a:t>In-Class Example of the Harris-</a:t>
            </a:r>
            <a:r>
              <a:rPr lang="en-US" sz="2800" dirty="0" err="1">
                <a:ea typeface="ＭＳ Ｐゴシック" charset="0"/>
                <a:cs typeface="ＭＳ Ｐゴシック" charset="0"/>
              </a:rPr>
              <a:t>Todaro</a:t>
            </a:r>
            <a:r>
              <a:rPr lang="en-US" sz="2800" dirty="0">
                <a:ea typeface="ＭＳ Ｐゴシック" charset="0"/>
                <a:cs typeface="ＭＳ Ｐゴシック" charset="0"/>
              </a:rPr>
              <a:t> Model</a:t>
            </a:r>
          </a:p>
        </p:txBody>
      </p:sp>
      <p:sp>
        <p:nvSpPr>
          <p:cNvPr id="4" name="Rectangle 5"/>
          <p:cNvSpPr txBox="1">
            <a:spLocks noChangeArrowheads="1"/>
          </p:cNvSpPr>
          <p:nvPr/>
        </p:nvSpPr>
        <p:spPr>
          <a:xfrm>
            <a:off x="228600" y="1066800"/>
            <a:ext cx="8610600" cy="52578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a:lstStyle>
          <a:p>
            <a:r>
              <a:rPr lang="en-US" sz="2300" dirty="0">
                <a:latin typeface="+mj-lt"/>
                <a:ea typeface="ＭＳ Ｐゴシック" charset="0"/>
                <a:cs typeface="ＭＳ Ｐゴシック" charset="0"/>
              </a:rPr>
              <a:t>Rural wage = $1.50 per day</a:t>
            </a:r>
          </a:p>
          <a:p>
            <a:r>
              <a:rPr lang="en-US" sz="2300" dirty="0">
                <a:latin typeface="+mj-lt"/>
                <a:ea typeface="ＭＳ Ｐゴシック" charset="0"/>
                <a:cs typeface="ＭＳ Ｐゴシック" charset="0"/>
              </a:rPr>
              <a:t>Urban modern wage = $3 per day</a:t>
            </a:r>
          </a:p>
          <a:p>
            <a:r>
              <a:rPr lang="en-US" sz="2300" dirty="0">
                <a:latin typeface="+mj-lt"/>
                <a:ea typeface="ＭＳ Ｐゴシック" charset="0"/>
                <a:cs typeface="ＭＳ Ｐゴシック" charset="0"/>
              </a:rPr>
              <a:t>Urban informal wage = $.25 per day</a:t>
            </a:r>
          </a:p>
          <a:p>
            <a:r>
              <a:rPr lang="en-US" sz="2300" dirty="0">
                <a:latin typeface="+mj-lt"/>
                <a:ea typeface="ＭＳ Ｐゴシック" charset="0"/>
                <a:cs typeface="ＭＳ Ｐゴシック" charset="0"/>
              </a:rPr>
              <a:t>Suppose there is a 0.5 probability of getting a modern job. Will there be migration?</a:t>
            </a:r>
          </a:p>
          <a:p>
            <a:r>
              <a:rPr lang="en-US" sz="2300" dirty="0">
                <a:solidFill>
                  <a:schemeClr val="bg1"/>
                </a:solidFill>
                <a:latin typeface="+mj-lt"/>
                <a:ea typeface="ＭＳ Ｐゴシック" charset="0"/>
                <a:cs typeface="ＭＳ Ｐゴシック" charset="0"/>
              </a:rPr>
              <a:t>Calculate expected urban income and compare to rural income. Important: you cannot work in two sectors at the same time!</a:t>
            </a:r>
          </a:p>
          <a:p>
            <a:r>
              <a:rPr lang="en-US" sz="2300" dirty="0">
                <a:solidFill>
                  <a:schemeClr val="bg1"/>
                </a:solidFill>
                <a:latin typeface="+mj-lt"/>
                <a:ea typeface="ＭＳ Ｐゴシック" charset="0"/>
                <a:cs typeface="ＭＳ Ｐゴシック" charset="0"/>
              </a:rPr>
              <a:t>E(Y</a:t>
            </a:r>
            <a:r>
              <a:rPr lang="en-US" sz="2300" baseline="30000" dirty="0">
                <a:solidFill>
                  <a:schemeClr val="bg1"/>
                </a:solidFill>
                <a:latin typeface="+mj-lt"/>
                <a:ea typeface="ＭＳ Ｐゴシック" charset="0"/>
                <a:cs typeface="ＭＳ Ｐゴシック" charset="0"/>
              </a:rPr>
              <a:t>URB</a:t>
            </a:r>
            <a:r>
              <a:rPr lang="en-US" sz="2300" dirty="0">
                <a:solidFill>
                  <a:schemeClr val="bg1"/>
                </a:solidFill>
                <a:latin typeface="+mj-lt"/>
                <a:ea typeface="ＭＳ Ｐゴシック" charset="0"/>
                <a:cs typeface="ＭＳ Ｐゴシック" charset="0"/>
              </a:rPr>
              <a:t>) = (.5)(3) + (.5)(.25) </a:t>
            </a:r>
          </a:p>
          <a:p>
            <a:r>
              <a:rPr lang="en-US" sz="2300" dirty="0">
                <a:solidFill>
                  <a:schemeClr val="bg1"/>
                </a:solidFill>
                <a:latin typeface="+mj-lt"/>
                <a:ea typeface="ＭＳ Ｐゴシック" charset="0"/>
                <a:cs typeface="ＭＳ Ｐゴシック" charset="0"/>
              </a:rPr>
              <a:t>= 1.50 + .125 = 1.625 &gt; 1.50 = Y</a:t>
            </a:r>
            <a:r>
              <a:rPr lang="en-US" sz="2300" baseline="30000" dirty="0">
                <a:solidFill>
                  <a:schemeClr val="bg1"/>
                </a:solidFill>
                <a:latin typeface="+mj-lt"/>
                <a:ea typeface="ＭＳ Ｐゴシック" charset="0"/>
                <a:cs typeface="ＭＳ Ｐゴシック" charset="0"/>
              </a:rPr>
              <a:t>RUR</a:t>
            </a:r>
            <a:endParaRPr lang="en-US" sz="2300" dirty="0">
              <a:solidFill>
                <a:schemeClr val="bg1"/>
              </a:solidFill>
              <a:latin typeface="+mj-lt"/>
              <a:ea typeface="ＭＳ Ｐゴシック" charset="0"/>
              <a:cs typeface="ＭＳ Ｐゴシック" charset="0"/>
            </a:endParaRPr>
          </a:p>
          <a:p>
            <a:r>
              <a:rPr lang="en-US" sz="2300" dirty="0">
                <a:solidFill>
                  <a:schemeClr val="bg1"/>
                </a:solidFill>
                <a:latin typeface="+mj-lt"/>
                <a:ea typeface="ＭＳ Ｐゴシック" charset="0"/>
                <a:cs typeface="ＭＳ Ｐゴシック" charset="0"/>
              </a:rPr>
              <a:t>So the individual migrates - even though half receives just a small fraction of the rural income.</a:t>
            </a:r>
          </a:p>
        </p:txBody>
      </p:sp>
    </p:spTree>
    <p:extLst>
      <p:ext uri="{BB962C8B-B14F-4D97-AF65-F5344CB8AC3E}">
        <p14:creationId xmlns:p14="http://schemas.microsoft.com/office/powerpoint/2010/main" val="1044897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1219200" y="76200"/>
            <a:ext cx="7620000" cy="762000"/>
          </a:xfrm>
          <a:prstGeom prst="rect">
            <a:avLst/>
          </a:prstGeom>
        </p:spPr>
        <p:txBody>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r>
              <a:rPr lang="en-US" sz="2800" dirty="0">
                <a:ea typeface="ＭＳ Ｐゴシック" charset="0"/>
                <a:cs typeface="ＭＳ Ｐゴシック" charset="0"/>
              </a:rPr>
              <a:t>Application of the Harris-Todaro Model</a:t>
            </a:r>
          </a:p>
        </p:txBody>
      </p:sp>
      <p:sp>
        <p:nvSpPr>
          <p:cNvPr id="4" name="Rectangle 5"/>
          <p:cNvSpPr txBox="1">
            <a:spLocks noChangeArrowheads="1"/>
          </p:cNvSpPr>
          <p:nvPr/>
        </p:nvSpPr>
        <p:spPr>
          <a:xfrm>
            <a:off x="228600" y="838200"/>
            <a:ext cx="8763000" cy="60960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a:lstStyle>
          <a:p>
            <a:pPr marL="0" indent="0">
              <a:buNone/>
            </a:pPr>
            <a:endParaRPr lang="en-US" sz="2300" dirty="0">
              <a:latin typeface="+mj-lt"/>
              <a:ea typeface="ＭＳ Ｐゴシック" charset="0"/>
              <a:cs typeface="ＭＳ Ｐゴシック" charset="0"/>
            </a:endParaRPr>
          </a:p>
        </p:txBody>
      </p:sp>
      <p:sp>
        <p:nvSpPr>
          <p:cNvPr id="5" name="TextBox 4">
            <a:extLst>
              <a:ext uri="{FF2B5EF4-FFF2-40B4-BE49-F238E27FC236}">
                <a16:creationId xmlns:a16="http://schemas.microsoft.com/office/drawing/2014/main" id="{1FE34CF0-E8E3-71C8-1561-E89961AF5CAA}"/>
              </a:ext>
            </a:extLst>
          </p:cNvPr>
          <p:cNvSpPr txBox="1"/>
          <p:nvPr/>
        </p:nvSpPr>
        <p:spPr>
          <a:xfrm>
            <a:off x="381000" y="767727"/>
            <a:ext cx="8610600" cy="5510739"/>
          </a:xfrm>
          <a:prstGeom prst="rect">
            <a:avLst/>
          </a:prstGeom>
          <a:noFill/>
        </p:spPr>
        <p:txBody>
          <a:bodyPr wrap="square">
            <a:sp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Consider the Harris-Todaro model of rural-urban migration. A country has a total labor force of one million. Assume that the country has rigid barriers to formal-sector employment, and that the size of the formal sector labor force is fixed at 100,000. Suppose also that the formal sector wage is fixed at 25,000 (in $ / year equivalent) and the agricultural wage is fixed at 12,000.</a:t>
            </a:r>
          </a:p>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 If initially no one is employed in the informal sector, what, initially, is the expected urban wage? What does the model predict about migration in this case?</a:t>
            </a:r>
          </a:p>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 Suppose that the informal sector wage is fixed at 8,000. What will the size of the informal sector be in the Harris-Todaro equilibrium? </a:t>
            </a:r>
          </a:p>
          <a:p>
            <a:pPr marL="0" marR="0">
              <a:lnSpc>
                <a:spcPct val="107000"/>
              </a:lnSpc>
              <a:spcBef>
                <a:spcPts val="0"/>
              </a:spcBef>
              <a:spcAft>
                <a:spcPts val="80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On the following graph, illustrate the equilibrium values as found in (b) (i.e., numerical values for </a:t>
            </a: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000" dirty="0">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356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DA545-0D84-C7D2-D42A-89B59D88DD56}"/>
              </a:ext>
            </a:extLst>
          </p:cNvPr>
          <p:cNvSpPr txBox="1"/>
          <p:nvPr/>
        </p:nvSpPr>
        <p:spPr>
          <a:xfrm>
            <a:off x="457200" y="670841"/>
            <a:ext cx="7848600" cy="5314660"/>
          </a:xfrm>
          <a:prstGeom prst="rect">
            <a:avLst/>
          </a:prstGeom>
          <a:noFill/>
        </p:spPr>
        <p:txBody>
          <a:bodyPr wrap="square">
            <a:spAutoFit/>
          </a:bodyPr>
          <a:lstStyle/>
          <a:p>
            <a:pPr marL="0" marR="0" algn="just">
              <a:lnSpc>
                <a:spcPct val="107000"/>
              </a:lnSpc>
              <a:spcBef>
                <a:spcPts val="0"/>
              </a:spcBef>
              <a:spcAft>
                <a:spcPts val="800"/>
              </a:spcAft>
            </a:pP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Sathy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her three sisters own a small farm in the agricultural sector of Bangladesh. They work equally hard, and the value of their output is BDT 4000, which they divide equally. The urban sector of the country has two types of jobs. There are informal jobs which anybody can get, which pay BDT 500 and there are formal jobs which pay BDT 1200. The probability of getting these jobs depends on the proportion of such jobs to the urban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force, exactly as in the Harris—Todaro model. </a:t>
            </a:r>
          </a:p>
          <a:p>
            <a:pPr marL="0" marR="0" algn="just">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Question:  Assume that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Sathy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compares her own expected returns in the two sectors and there are no costs of migration. Calculate the threshold proportion of formal jobs to urban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force that will just deter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Sathy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from migrating.</a:t>
            </a:r>
          </a:p>
        </p:txBody>
      </p:sp>
    </p:spTree>
    <p:extLst>
      <p:ext uri="{BB962C8B-B14F-4D97-AF65-F5344CB8AC3E}">
        <p14:creationId xmlns:p14="http://schemas.microsoft.com/office/powerpoint/2010/main" val="4189692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nchor="ctr"/>
          <a:lstStyle/>
          <a:p>
            <a:pPr eaLnBrk="1" hangingPunct="1"/>
            <a:r>
              <a:rPr lang="en-US" sz="2400" dirty="0"/>
              <a:t>7.7 Summary and Conclusions: A Comprehensive Migration and Employment Strategy</a:t>
            </a:r>
          </a:p>
        </p:txBody>
      </p:sp>
      <p:sp>
        <p:nvSpPr>
          <p:cNvPr id="39941" name="Rectangle 5"/>
          <p:cNvSpPr>
            <a:spLocks noGrp="1" noChangeArrowheads="1"/>
          </p:cNvSpPr>
          <p:nvPr>
            <p:ph idx="1"/>
          </p:nvPr>
        </p:nvSpPr>
        <p:spPr/>
        <p:txBody>
          <a:bodyPr rIns="91440"/>
          <a:lstStyle/>
          <a:p>
            <a:pPr eaLnBrk="1" hangingPunct="1"/>
            <a:r>
              <a:rPr lang="en-US" sz="2400" dirty="0"/>
              <a:t>Create a urban-rural balance</a:t>
            </a:r>
          </a:p>
          <a:p>
            <a:pPr eaLnBrk="1" hangingPunct="1"/>
            <a:r>
              <a:rPr lang="en-US" sz="2400" dirty="0"/>
              <a:t>Expand small-scale, labor intensive industries</a:t>
            </a:r>
          </a:p>
          <a:p>
            <a:pPr eaLnBrk="1" hangingPunct="1"/>
            <a:r>
              <a:rPr lang="en-US" sz="2400" dirty="0"/>
              <a:t>Eliminate factor price distortions</a:t>
            </a:r>
          </a:p>
          <a:p>
            <a:pPr eaLnBrk="1" hangingPunct="1"/>
            <a:r>
              <a:rPr lang="en-US" sz="2400" dirty="0"/>
              <a:t>Choose appropriate labor-intensive technologies of production</a:t>
            </a:r>
          </a:p>
          <a:p>
            <a:pPr eaLnBrk="1" hangingPunct="1"/>
            <a:r>
              <a:rPr lang="en-US" sz="2400" dirty="0"/>
              <a:t>Modify the linkage between education and employment</a:t>
            </a:r>
          </a:p>
          <a:p>
            <a:pPr eaLnBrk="1" hangingPunct="1"/>
            <a:r>
              <a:rPr lang="en-US" sz="2400" dirty="0"/>
              <a:t>Reduce population growth</a:t>
            </a:r>
          </a:p>
          <a:p>
            <a:pPr eaLnBrk="1" hangingPunct="1"/>
            <a:r>
              <a:rPr lang="en-US" sz="2400" dirty="0"/>
              <a:t>Decentralize authority to cities and neighborhoods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5"/>
          <p:cNvSpPr>
            <a:spLocks noGrp="1" noChangeArrowheads="1"/>
          </p:cNvSpPr>
          <p:nvPr>
            <p:ph type="title" idx="4294967295"/>
          </p:nvPr>
        </p:nvSpPr>
        <p:spPr>
          <a:xfrm>
            <a:off x="1600200" y="0"/>
            <a:ext cx="7543800" cy="1143000"/>
          </a:xfrm>
        </p:spPr>
        <p:txBody>
          <a:bodyPr anchor="ctr"/>
          <a:lstStyle/>
          <a:p>
            <a:pPr eaLnBrk="1" hangingPunct="1"/>
            <a:r>
              <a:rPr lang="en-US" dirty="0"/>
              <a:t>Concepts for Review</a:t>
            </a:r>
          </a:p>
        </p:txBody>
      </p:sp>
      <p:sp>
        <p:nvSpPr>
          <p:cNvPr id="43013" name="Rectangle 6"/>
          <p:cNvSpPr>
            <a:spLocks noGrp="1" noChangeArrowheads="1"/>
          </p:cNvSpPr>
          <p:nvPr>
            <p:ph type="body" sz="half" idx="4294967295"/>
          </p:nvPr>
        </p:nvSpPr>
        <p:spPr>
          <a:xfrm>
            <a:off x="0" y="1600200"/>
            <a:ext cx="4073525" cy="4572000"/>
          </a:xfrm>
        </p:spPr>
        <p:txBody>
          <a:bodyPr rIns="91440"/>
          <a:lstStyle/>
          <a:p>
            <a:pPr eaLnBrk="1" hangingPunct="1"/>
            <a:r>
              <a:rPr lang="en-US" sz="2000" dirty="0"/>
              <a:t>Agglomeration economies</a:t>
            </a:r>
          </a:p>
          <a:p>
            <a:pPr eaLnBrk="1" hangingPunct="1"/>
            <a:r>
              <a:rPr lang="en-US" sz="2000" dirty="0"/>
              <a:t>Congestion</a:t>
            </a:r>
          </a:p>
          <a:p>
            <a:pPr eaLnBrk="1" hangingPunct="1"/>
            <a:r>
              <a:rPr lang="en-US" sz="2000" dirty="0"/>
              <a:t>Efficiency wage</a:t>
            </a:r>
          </a:p>
          <a:p>
            <a:pPr eaLnBrk="1" hangingPunct="1"/>
            <a:r>
              <a:rPr lang="en-US" sz="2000" dirty="0"/>
              <a:t>Harris-Todaro model</a:t>
            </a:r>
          </a:p>
          <a:p>
            <a:pPr eaLnBrk="1" hangingPunct="1"/>
            <a:r>
              <a:rPr lang="en-US" sz="2000" dirty="0"/>
              <a:t>Induced migration</a:t>
            </a:r>
          </a:p>
          <a:p>
            <a:pPr eaLnBrk="1" hangingPunct="1"/>
            <a:r>
              <a:rPr lang="en-US" sz="2000" dirty="0"/>
              <a:t>Informal sector</a:t>
            </a:r>
          </a:p>
          <a:p>
            <a:pPr eaLnBrk="1" hangingPunct="1"/>
            <a:r>
              <a:rPr lang="en-US" sz="2000" dirty="0"/>
              <a:t>Labor turnover</a:t>
            </a:r>
          </a:p>
          <a:p>
            <a:pPr eaLnBrk="1" hangingPunct="1"/>
            <a:r>
              <a:rPr lang="en-US" sz="2000" dirty="0"/>
              <a:t>Localization economies</a:t>
            </a:r>
          </a:p>
        </p:txBody>
      </p:sp>
      <p:sp>
        <p:nvSpPr>
          <p:cNvPr id="43014" name="Rectangle 7"/>
          <p:cNvSpPr>
            <a:spLocks noGrp="1" noChangeArrowheads="1"/>
          </p:cNvSpPr>
          <p:nvPr>
            <p:ph type="body" sz="half" idx="4294967295"/>
          </p:nvPr>
        </p:nvSpPr>
        <p:spPr>
          <a:xfrm>
            <a:off x="5070475" y="1600200"/>
            <a:ext cx="4073525" cy="4572000"/>
          </a:xfrm>
        </p:spPr>
        <p:txBody>
          <a:bodyPr rIns="91440"/>
          <a:lstStyle/>
          <a:p>
            <a:pPr eaLnBrk="1" hangingPunct="1"/>
            <a:r>
              <a:rPr lang="en-US" sz="2000" dirty="0"/>
              <a:t>Present value</a:t>
            </a:r>
          </a:p>
          <a:p>
            <a:pPr eaLnBrk="1" hangingPunct="1"/>
            <a:r>
              <a:rPr lang="en-US" sz="2000" dirty="0"/>
              <a:t>Rural-urban migration</a:t>
            </a:r>
          </a:p>
          <a:p>
            <a:pPr eaLnBrk="1" hangingPunct="1"/>
            <a:r>
              <a:rPr lang="en-US" sz="2000" dirty="0"/>
              <a:t>Social capital</a:t>
            </a:r>
          </a:p>
          <a:p>
            <a:pPr eaLnBrk="1" hangingPunct="1"/>
            <a:r>
              <a:rPr lang="en-US" sz="2000" dirty="0"/>
              <a:t>Todaro migration model</a:t>
            </a:r>
          </a:p>
          <a:p>
            <a:pPr eaLnBrk="1" hangingPunct="1"/>
            <a:r>
              <a:rPr lang="en-US" sz="2000" dirty="0"/>
              <a:t>Urban bias</a:t>
            </a:r>
          </a:p>
          <a:p>
            <a:pPr eaLnBrk="1" hangingPunct="1"/>
            <a:r>
              <a:rPr lang="en-US" sz="2000" dirty="0"/>
              <a:t>Urbanization economies</a:t>
            </a:r>
          </a:p>
          <a:p>
            <a:pPr eaLnBrk="1" hangingPunct="1"/>
            <a:r>
              <a:rPr lang="en-US" sz="2000" dirty="0"/>
              <a:t>Wage subsidy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07_02.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04993" y="685800"/>
            <a:ext cx="6339007" cy="5257800"/>
          </a:xfrm>
          <a:prstGeom prst="rect">
            <a:avLst/>
          </a:prstGeom>
        </p:spPr>
      </p:pic>
      <p:sp>
        <p:nvSpPr>
          <p:cNvPr id="17412" name="Rectangle 2"/>
          <p:cNvSpPr>
            <a:spLocks noGrp="1" noChangeArrowheads="1"/>
          </p:cNvSpPr>
          <p:nvPr>
            <p:ph type="title" idx="4294967295"/>
          </p:nvPr>
        </p:nvSpPr>
        <p:spPr>
          <a:xfrm>
            <a:off x="0" y="1371600"/>
            <a:ext cx="2819400" cy="3886200"/>
          </a:xfrm>
        </p:spPr>
        <p:txBody>
          <a:bodyPr anchor="t"/>
          <a:lstStyle/>
          <a:p>
            <a:r>
              <a:rPr lang="en-US" sz="2000" dirty="0"/>
              <a:t>Figure 7.2  </a:t>
            </a:r>
            <a:r>
              <a:rPr lang="en-US" sz="2000" b="0" dirty="0"/>
              <a:t>Relationship between Urbanization and Per Capita GDP, 2010 with Comparison to Relationship in 1960</a:t>
            </a:r>
            <a:endParaRPr lang="en-GB"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nchor="ctr"/>
          <a:lstStyle/>
          <a:p>
            <a:r>
              <a:rPr lang="en-US" sz="2800" dirty="0"/>
              <a:t>Figure 7.3  </a:t>
            </a:r>
            <a:r>
              <a:rPr lang="en-US" sz="2800" b="0" dirty="0"/>
              <a:t>Proportion of Urban Population by Region, 1970–1995</a:t>
            </a:r>
            <a:endParaRPr lang="en-GB" sz="2800" dirty="0"/>
          </a:p>
        </p:txBody>
      </p:sp>
      <p:pic>
        <p:nvPicPr>
          <p:cNvPr id="3" name="Picture 2" descr="fig07_0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8260715" cy="39765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1600200" y="0"/>
            <a:ext cx="7543800" cy="1143000"/>
          </a:xfrm>
        </p:spPr>
        <p:txBody>
          <a:bodyPr anchor="ctr"/>
          <a:lstStyle/>
          <a:p>
            <a:r>
              <a:rPr lang="en-US" sz="2800" dirty="0"/>
              <a:t>Figure 7.4  </a:t>
            </a:r>
            <a:r>
              <a:rPr lang="en-US" sz="2800" b="0" dirty="0"/>
              <a:t>Megacities: Cities with 10 Million or More Inhabitants</a:t>
            </a:r>
            <a:endParaRPr lang="en-GB" sz="1400" dirty="0"/>
          </a:p>
        </p:txBody>
      </p:sp>
      <p:pic>
        <p:nvPicPr>
          <p:cNvPr id="2" name="Picture 1" descr="fig07_04.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200" y="1295400"/>
            <a:ext cx="6990575"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chor="ctr"/>
          <a:lstStyle/>
          <a:p>
            <a:r>
              <a:rPr lang="en-US" sz="2400" dirty="0"/>
              <a:t>Figure 7.5  </a:t>
            </a:r>
            <a:r>
              <a:rPr lang="en-US" sz="2400" b="0" dirty="0"/>
              <a:t>Total Population in Millions by City Size Class, 1970, 1990, 2011 and 2025</a:t>
            </a:r>
            <a:endParaRPr lang="en-GB" sz="2400" dirty="0"/>
          </a:p>
        </p:txBody>
      </p:sp>
      <p:pic>
        <p:nvPicPr>
          <p:cNvPr id="3" name="Picture 2" descr="fig07_05.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1371600"/>
            <a:ext cx="6400800" cy="48116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chor="ctr"/>
          <a:lstStyle/>
          <a:p>
            <a:r>
              <a:rPr lang="en-US" sz="2000" dirty="0"/>
              <a:t>Figure 7.6  </a:t>
            </a:r>
            <a:r>
              <a:rPr lang="en-US" sz="2000" b="0" dirty="0"/>
              <a:t>Estimated and Projected Urban and Rural Population of the More and Less Developed Regions, 1950–2050</a:t>
            </a:r>
            <a:endParaRPr lang="en-GB" sz="2000" dirty="0"/>
          </a:p>
        </p:txBody>
      </p:sp>
      <p:pic>
        <p:nvPicPr>
          <p:cNvPr id="2" name="Picture 1" descr="fig07_0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8299074" cy="44746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7.7 </a:t>
            </a:r>
            <a:r>
              <a:rPr lang="en-US" b="0" dirty="0"/>
              <a:t>Annual Growth of Urban and Slum Populations, 1990–2001</a:t>
            </a:r>
            <a:endParaRPr lang="en-US" dirty="0"/>
          </a:p>
        </p:txBody>
      </p:sp>
      <p:pic>
        <p:nvPicPr>
          <p:cNvPr id="6" name="Picture 5" descr="fig07_07.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57400" y="1671234"/>
            <a:ext cx="5362506" cy="5029200"/>
          </a:xfrm>
          <a:prstGeom prst="rect">
            <a:avLst/>
          </a:prstGeom>
        </p:spPr>
      </p:pic>
    </p:spTree>
    <p:extLst>
      <p:ext uri="{BB962C8B-B14F-4D97-AF65-F5344CB8AC3E}">
        <p14:creationId xmlns:p14="http://schemas.microsoft.com/office/powerpoint/2010/main" val="2540183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87BA3EE-4093-40C2-9347-0DA26C360339}">
  <ds:schemaRef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83B391E-1611-40FF-B7DC-AD417CB7DFC7}">
  <ds:schemaRefs>
    <ds:schemaRef ds:uri="http://schemas.microsoft.com/sharepoint/v3/contenttype/forms"/>
  </ds:schemaRefs>
</ds:datastoreItem>
</file>

<file path=customXml/itemProps3.xml><?xml version="1.0" encoding="utf-8"?>
<ds:datastoreItem xmlns:ds="http://schemas.openxmlformats.org/officeDocument/2006/customXml" ds:itemID="{95E06223-6B67-45F2-B23F-AA35C983F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737</TotalTime>
  <Words>1459</Words>
  <Application>Microsoft Office PowerPoint</Application>
  <PresentationFormat>On-screen Show (4:3)</PresentationFormat>
  <Paragraphs>136</Paragraphs>
  <Slides>34</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ＭＳ Ｐゴシック</vt:lpstr>
      <vt:lpstr>Adobe Jenson Italic</vt:lpstr>
      <vt:lpstr>Arial</vt:lpstr>
      <vt:lpstr>Calibri</vt:lpstr>
      <vt:lpstr>Calibri Light</vt:lpstr>
      <vt:lpstr>Times New Roman</vt:lpstr>
      <vt:lpstr>Office Theme</vt:lpstr>
      <vt:lpstr>Equation</vt:lpstr>
      <vt:lpstr>Urbanization  and Rural-Urban Migration  ----Theory and Policy</vt:lpstr>
      <vt:lpstr>7.1 Urbanization: Trends and Living Conditions</vt:lpstr>
      <vt:lpstr>Figure 7.1  Changes in Urban and Rural Population by Major Areas between 2011 and 2050 (in millions)</vt:lpstr>
      <vt:lpstr>Figure 7.2  Relationship between Urbanization and Per Capita GDP, 2010 with Comparison to Relationship in 1960</vt:lpstr>
      <vt:lpstr>Figure 7.3  Proportion of Urban Population by Region, 1970–1995</vt:lpstr>
      <vt:lpstr>Figure 7.4  Megacities: Cities with 10 Million or More Inhabitants</vt:lpstr>
      <vt:lpstr>Figure 7.5  Total Population in Millions by City Size Class, 1970, 1990, 2011 and 2025</vt:lpstr>
      <vt:lpstr>Figure 7.6  Estimated and Projected Urban and Rural Population of the More and Less Developed Regions, 1950–2050</vt:lpstr>
      <vt:lpstr>Figure 7.7 Annual Growth of Urban and Slum Populations, 1990–2001</vt:lpstr>
      <vt:lpstr>PowerPoint Presentation</vt:lpstr>
      <vt:lpstr>7.2 The Role of Cities</vt:lpstr>
      <vt:lpstr>Industrial Districts and Clustering</vt:lpstr>
      <vt:lpstr>Urbanization Costs, and Efficient Urban Scale</vt:lpstr>
      <vt:lpstr>7.3 The Urban Giantism Problem</vt:lpstr>
      <vt:lpstr>7.3 The Urban Giantism Problem</vt:lpstr>
      <vt:lpstr>Table 7.1  Population of the Largest and Second-Largest Cities in Selected Countries (millions)</vt:lpstr>
      <vt:lpstr>Figure 7.8 Politics and Urban Concentration</vt:lpstr>
      <vt:lpstr>7.4 The Urban Informal Sector</vt:lpstr>
      <vt:lpstr>7.4 The Urban Informal Sector</vt:lpstr>
      <vt:lpstr>Figure 7.9 Importance of Informal Employment in Selected Cities</vt:lpstr>
      <vt:lpstr>Figure 7.10 Youth Unemployment Rates, 1995 and 2005</vt:lpstr>
      <vt:lpstr>7.5 Migration and Development</vt:lpstr>
      <vt:lpstr>Figure 7.11 Components of Migration in Selected Countries</vt:lpstr>
      <vt:lpstr>7.6 Toward an Economic Theory of Rural-Urban Migration</vt:lpstr>
      <vt:lpstr>Figure 7.12 The Harris-Todaro Migration Model</vt:lpstr>
      <vt:lpstr>7.6 Toward an Economic Theory of Rural-Urban Migration (cont’d)</vt:lpstr>
      <vt:lpstr>7.6 Toward an Economic Theory of Rural-Urban Migration (cont’d)</vt:lpstr>
      <vt:lpstr>PowerPoint Presentation</vt:lpstr>
      <vt:lpstr>PowerPoint Presentation</vt:lpstr>
      <vt:lpstr>PowerPoint Presentation</vt:lpstr>
      <vt:lpstr>PowerPoint Presentation</vt:lpstr>
      <vt:lpstr>PowerPoint Presentation</vt:lpstr>
      <vt:lpstr>7.7 Summary and Conclusions: A Comprehensive Migration and Employment Strategy</vt:lpstr>
      <vt:lpstr>Concepts for Review</vt:lpstr>
    </vt:vector>
  </TitlesOfParts>
  <Manager/>
  <Company>Copyright ©2015 Pearson Education, Inc.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subject>Economic Development, 12e</dc:subject>
  <dc:creator>Todaro, Smith</dc:creator>
  <cp:keywords/>
  <dc:description/>
  <cp:lastModifiedBy>Rashid Sarker</cp:lastModifiedBy>
  <cp:revision>24</cp:revision>
  <dcterms:created xsi:type="dcterms:W3CDTF">2013-04-22T16:46:23Z</dcterms:created>
  <dcterms:modified xsi:type="dcterms:W3CDTF">2024-09-16T17:03:44Z</dcterms:modified>
  <cp:category/>
</cp:coreProperties>
</file>