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353" r:id="rId2"/>
    <p:sldId id="355" r:id="rId3"/>
    <p:sldId id="356" r:id="rId4"/>
    <p:sldId id="357" r:id="rId5"/>
    <p:sldId id="358" r:id="rId6"/>
    <p:sldId id="359" r:id="rId7"/>
    <p:sldId id="360" r:id="rId8"/>
    <p:sldId id="361" r:id="rId9"/>
    <p:sldId id="362"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3A32E0"/>
    <a:srgbClr val="003300"/>
    <a:srgbClr val="009900"/>
    <a:srgbClr val="5477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FE5422DB-EFCA-484D-91E8-CC07CE67DB9F}" type="datetimeFigureOut">
              <a:rPr lang="en-US" smtClean="0"/>
              <a:pPr/>
              <a:t>4/19/2019</a:t>
            </a:fld>
            <a:endParaRPr lang="en-US"/>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0F96FCFC-191D-452F-9E2A-918E0DBD2BEC}" type="slidenum">
              <a:rPr lang="en-US" smtClean="0"/>
              <a:pPr/>
              <a:t>‹#›</a:t>
            </a:fld>
            <a:endParaRPr lang="en-US"/>
          </a:p>
        </p:txBody>
      </p:sp>
    </p:spTree>
    <p:extLst>
      <p:ext uri="{BB962C8B-B14F-4D97-AF65-F5344CB8AC3E}">
        <p14:creationId xmlns:p14="http://schemas.microsoft.com/office/powerpoint/2010/main" val="3378907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4549B5B0-523D-4542-AD3B-BAA1B20A9375}" type="datetimeFigureOut">
              <a:rPr lang="en-US" smtClean="0"/>
              <a:pPr/>
              <a:t>4/19/2019</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85AD3F2D-07CB-490F-8A43-D5454292305E}" type="slidenum">
              <a:rPr lang="en-US" smtClean="0"/>
              <a:pPr/>
              <a:t>‹#›</a:t>
            </a:fld>
            <a:endParaRPr lang="en-US"/>
          </a:p>
        </p:txBody>
      </p:sp>
    </p:spTree>
    <p:extLst>
      <p:ext uri="{BB962C8B-B14F-4D97-AF65-F5344CB8AC3E}">
        <p14:creationId xmlns:p14="http://schemas.microsoft.com/office/powerpoint/2010/main" val="3970986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79F0696-BE3A-4095-A865-D48431585DEC}" type="datetimeFigureOut">
              <a:rPr lang="en-US" smtClean="0"/>
              <a:pPr/>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3344753550"/>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9F0696-BE3A-4095-A865-D48431585DEC}" type="datetimeFigureOut">
              <a:rPr lang="en-US" smtClean="0"/>
              <a:pPr/>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3125482760"/>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9F0696-BE3A-4095-A865-D48431585DEC}" type="datetimeFigureOut">
              <a:rPr lang="en-US" smtClean="0"/>
              <a:pPr/>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170098615"/>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9F0696-BE3A-4095-A865-D48431585DEC}" type="datetimeFigureOut">
              <a:rPr lang="en-US" smtClean="0"/>
              <a:pPr/>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2291756437"/>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F0696-BE3A-4095-A865-D48431585DEC}" type="datetimeFigureOut">
              <a:rPr lang="en-US" smtClean="0"/>
              <a:pPr/>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1003004600"/>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9F0696-BE3A-4095-A865-D48431585DEC}" type="datetimeFigureOut">
              <a:rPr lang="en-US" smtClean="0"/>
              <a:pPr/>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188793733"/>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9F0696-BE3A-4095-A865-D48431585DEC}" type="datetimeFigureOut">
              <a:rPr lang="en-US" smtClean="0"/>
              <a:pPr/>
              <a:t>4/19/2019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96112721"/>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9F0696-BE3A-4095-A865-D48431585DEC}" type="datetimeFigureOut">
              <a:rPr lang="en-US" smtClean="0"/>
              <a:pPr/>
              <a:t>4/19/2019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2022075037"/>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F0696-BE3A-4095-A865-D48431585DEC}" type="datetimeFigureOut">
              <a:rPr lang="en-US" smtClean="0"/>
              <a:pPr/>
              <a:t>4/19/2019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24388872"/>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9F0696-BE3A-4095-A865-D48431585DEC}" type="datetimeFigureOut">
              <a:rPr lang="en-US" smtClean="0"/>
              <a:pPr/>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3670627352"/>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9F0696-BE3A-4095-A865-D48431585DEC}" type="datetimeFigureOut">
              <a:rPr lang="en-US" smtClean="0"/>
              <a:pPr/>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2444760157"/>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F0696-BE3A-4095-A865-D48431585DEC}" type="datetimeFigureOut">
              <a:rPr lang="en-US" smtClean="0"/>
              <a:pPr/>
              <a:t>4/19/2019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FE33D-260A-4548-9A36-64EB03C20804}" type="slidenum">
              <a:rPr lang="en-US" smtClean="0"/>
              <a:pPr/>
              <a:t>‹#›</a:t>
            </a:fld>
            <a:endParaRPr lang="en-US"/>
          </a:p>
        </p:txBody>
      </p:sp>
    </p:spTree>
    <p:extLst>
      <p:ext uri="{BB962C8B-B14F-4D97-AF65-F5344CB8AC3E}">
        <p14:creationId xmlns:p14="http://schemas.microsoft.com/office/powerpoint/2010/main" val="36080916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lh6.googleusercontent.com/-I6KlF9sgBeU/Tfne3ULntxI/AAAAAAAAE3s/wqbEHw6SG3g/Types-of-Investment.png"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br>
              <a:rPr lang="en-US" sz="6000"/>
            </a:br>
            <a:r>
              <a:rPr lang="en-US" sz="6000" b="1">
                <a:solidFill>
                  <a:srgbClr val="FF0000"/>
                </a:solidFill>
                <a:latin typeface="Agency FB" pitchFamily="34" charset="0"/>
              </a:rPr>
              <a:t>Topics </a:t>
            </a:r>
            <a:r>
              <a:rPr lang="en-US" sz="6000" b="1" dirty="0">
                <a:solidFill>
                  <a:srgbClr val="FF0000"/>
                </a:solidFill>
                <a:latin typeface="Agency FB" pitchFamily="34" charset="0"/>
              </a:rPr>
              <a:t>to be Discussed</a:t>
            </a:r>
            <a:br>
              <a:rPr lang="en-US" sz="6000" dirty="0"/>
            </a:br>
            <a:r>
              <a:rPr lang="en-US" sz="6000" dirty="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a:buFont typeface="Wingdings" pitchFamily="2" charset="2"/>
              <a:buChar char="ü"/>
            </a:pPr>
            <a:r>
              <a:rPr lang="en-US" sz="4400" b="1" dirty="0">
                <a:solidFill>
                  <a:srgbClr val="3A32E0"/>
                </a:solidFill>
                <a:latin typeface="Agency FB" pitchFamily="34" charset="0"/>
              </a:rPr>
              <a:t>MEANING OF INVESTMENT</a:t>
            </a:r>
          </a:p>
          <a:p>
            <a:pPr algn="just">
              <a:buFont typeface="Wingdings" pitchFamily="2" charset="2"/>
              <a:buChar char="ü"/>
            </a:pPr>
            <a:r>
              <a:rPr lang="en-US" sz="4400" b="1" dirty="0">
                <a:solidFill>
                  <a:srgbClr val="3A32E0"/>
                </a:solidFill>
                <a:latin typeface="Agency FB" pitchFamily="34" charset="0"/>
              </a:rPr>
              <a:t>RETURN ON INVESTMENT</a:t>
            </a:r>
          </a:p>
          <a:p>
            <a:pPr algn="just">
              <a:buFont typeface="Wingdings" pitchFamily="2" charset="2"/>
              <a:buChar char="ü"/>
            </a:pPr>
            <a:r>
              <a:rPr lang="en-US" sz="4400" b="1" dirty="0">
                <a:solidFill>
                  <a:srgbClr val="3A32E0"/>
                </a:solidFill>
                <a:latin typeface="Agency FB" pitchFamily="34" charset="0"/>
              </a:rPr>
              <a:t>TYPES OF INVESTMENT</a:t>
            </a:r>
          </a:p>
          <a:p>
            <a:pPr algn="just">
              <a:buFont typeface="Wingdings" pitchFamily="2" charset="2"/>
              <a:buChar char="ü"/>
            </a:pPr>
            <a:r>
              <a:rPr lang="en-US" sz="4400" b="1" dirty="0">
                <a:solidFill>
                  <a:srgbClr val="3A32E0"/>
                </a:solidFill>
                <a:latin typeface="Agency FB" pitchFamily="34" charset="0"/>
              </a:rPr>
              <a:t>FOREIGN INVESTMENT</a:t>
            </a:r>
          </a:p>
          <a:p>
            <a:pPr algn="just">
              <a:buFont typeface="Wingdings" pitchFamily="2" charset="2"/>
              <a:buChar char="ü"/>
            </a:pPr>
            <a:r>
              <a:rPr lang="en-US" sz="4400" b="1" dirty="0">
                <a:solidFill>
                  <a:srgbClr val="3A32E0"/>
                </a:solidFill>
                <a:latin typeface="Agency FB" pitchFamily="34" charset="0"/>
              </a:rPr>
              <a:t>DIFFERENT KINDS OF FOREIGN INVESTMENT</a:t>
            </a:r>
          </a:p>
          <a:p>
            <a:pPr algn="just">
              <a:buFont typeface="Wingdings" pitchFamily="2" charset="2"/>
              <a:buChar char="ü"/>
            </a:pPr>
            <a:r>
              <a:rPr lang="en-US" sz="4400" b="1" dirty="0">
                <a:solidFill>
                  <a:srgbClr val="3A32E0"/>
                </a:solidFill>
                <a:latin typeface="Agency FB" pitchFamily="34" charset="0"/>
              </a:rPr>
              <a:t>ADVANTAGES OF FDI</a:t>
            </a:r>
          </a:p>
          <a:p>
            <a:pPr algn="just">
              <a:buFont typeface="Wingdings" pitchFamily="2" charset="2"/>
              <a:buChar char="ü"/>
            </a:pPr>
            <a:r>
              <a:rPr lang="en-US" sz="4400" b="1" cap="all" dirty="0">
                <a:solidFill>
                  <a:srgbClr val="3A32E0"/>
                </a:solidFill>
                <a:latin typeface="Agency FB" pitchFamily="34" charset="0"/>
              </a:rPr>
              <a:t>Types OF FOREIGN DIRECT INVESTMENT (FDI)</a:t>
            </a:r>
            <a:endParaRPr lang="en-US" sz="4400" b="1" dirty="0">
              <a:solidFill>
                <a:srgbClr val="3A32E0"/>
              </a:solidFill>
              <a:latin typeface="Agency FB" pitchFamily="34" charset="0"/>
            </a:endParaRPr>
          </a:p>
          <a:p>
            <a:pPr algn="just"/>
            <a:endParaRPr lang="en-US" sz="3600" b="1" dirty="0">
              <a:latin typeface="Agency FB" pitchFamily="34" charset="0"/>
            </a:endParaRPr>
          </a:p>
          <a:p>
            <a:pPr algn="just"/>
            <a:endParaRPr lang="en-US" sz="4400" b="1" dirty="0">
              <a:solidFill>
                <a:srgbClr val="3A32E0"/>
              </a:solidFill>
              <a:latin typeface="Agency FB" pitchFamily="34" charset="0"/>
            </a:endParaRP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r>
              <a:rPr lang="en-US" sz="48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fontScale="92500"/>
          </a:bodyPr>
          <a:lstStyle/>
          <a:p>
            <a:pPr lvl="0" algn="just">
              <a:buFont typeface="Wingdings" pitchFamily="2" charset="2"/>
              <a:buChar char="q"/>
            </a:pPr>
            <a:r>
              <a:rPr lang="en-US" sz="5800" b="1" dirty="0">
                <a:solidFill>
                  <a:srgbClr val="FF0000"/>
                </a:solidFill>
                <a:latin typeface="Agency FB" pitchFamily="34" charset="0"/>
              </a:rPr>
              <a:t>Planned Investment</a:t>
            </a:r>
          </a:p>
          <a:p>
            <a:pPr algn="just"/>
            <a:r>
              <a:rPr lang="en-US" sz="4800" b="1" dirty="0">
                <a:solidFill>
                  <a:srgbClr val="002060"/>
                </a:solidFill>
                <a:latin typeface="Agency FB" pitchFamily="34" charset="0"/>
              </a:rPr>
              <a:t>Investment made with a plan in several sectors of the economy with specific objectives is called as Planned or Intended Investment. Planned Investment can also be called as Intended Investment because an investor while making investment makes a concrete plan of his investment.</a:t>
            </a:r>
          </a:p>
          <a:p>
            <a:endParaRPr lang="en-US"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r>
              <a:rPr lang="en-US" sz="48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lnSpcReduction="10000"/>
          </a:bodyPr>
          <a:lstStyle/>
          <a:p>
            <a:pPr lvl="0" algn="just">
              <a:buFont typeface="Wingdings" pitchFamily="2" charset="2"/>
              <a:buChar char="q"/>
            </a:pPr>
            <a:r>
              <a:rPr lang="en-US" sz="6000" b="1" dirty="0">
                <a:solidFill>
                  <a:srgbClr val="FF0000"/>
                </a:solidFill>
                <a:latin typeface="Agency FB" pitchFamily="34" charset="0"/>
              </a:rPr>
              <a:t>Unplanned Investment</a:t>
            </a:r>
          </a:p>
          <a:p>
            <a:pPr algn="just"/>
            <a:r>
              <a:rPr lang="en-US" sz="4000" b="1" dirty="0">
                <a:solidFill>
                  <a:srgbClr val="002060"/>
                </a:solidFill>
                <a:latin typeface="Agency FB" pitchFamily="34" charset="0"/>
              </a:rPr>
              <a:t>Investment done without any planning is called as an Unplanned or Unintended Investment. In unplanned type of investment, investors make investment randomly without making any concrete plans. Hence it can also be called as Unintended Investment. Under this type of investment, the investor may not consider the specific objectives while making an investment decision.</a:t>
            </a:r>
          </a:p>
          <a:p>
            <a:endParaRPr lang="en-US"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r>
              <a:rPr lang="en-US" sz="48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a:bodyPr>
          <a:lstStyle/>
          <a:p>
            <a:pPr lvl="0" algn="just">
              <a:buFont typeface="Wingdings" pitchFamily="2" charset="2"/>
              <a:buChar char="q"/>
            </a:pPr>
            <a:r>
              <a:rPr lang="en-US" sz="5400" b="1" dirty="0">
                <a:solidFill>
                  <a:srgbClr val="FF0000"/>
                </a:solidFill>
                <a:latin typeface="Agency FB" pitchFamily="34" charset="0"/>
              </a:rPr>
              <a:t>Gross Investment</a:t>
            </a:r>
          </a:p>
          <a:p>
            <a:pPr algn="just"/>
            <a:r>
              <a:rPr lang="en-US" sz="5400" b="1" dirty="0">
                <a:solidFill>
                  <a:srgbClr val="002060"/>
                </a:solidFill>
                <a:latin typeface="Agency FB" pitchFamily="34" charset="0"/>
              </a:rPr>
              <a:t>Gross Investment means the total amount of money spent for creation of new capital assets like Plant and Machinery, Factory Building, etc. It is the total expenditure made on new capital assets in a period.</a:t>
            </a:r>
          </a:p>
          <a:p>
            <a:endParaRPr lang="en-US"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r>
              <a:rPr lang="en-US" sz="48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fontScale="85000" lnSpcReduction="10000"/>
          </a:bodyPr>
          <a:lstStyle/>
          <a:p>
            <a:pPr lvl="0" algn="just">
              <a:buFont typeface="Wingdings" pitchFamily="2" charset="2"/>
              <a:buChar char="q"/>
            </a:pPr>
            <a:r>
              <a:rPr lang="en-US" sz="6500" b="1" dirty="0">
                <a:solidFill>
                  <a:srgbClr val="FF0000"/>
                </a:solidFill>
                <a:latin typeface="Agency FB" pitchFamily="34" charset="0"/>
              </a:rPr>
              <a:t>Net Investment</a:t>
            </a:r>
          </a:p>
          <a:p>
            <a:pPr algn="just"/>
            <a:r>
              <a:rPr lang="en-US" sz="5200" b="1" dirty="0">
                <a:solidFill>
                  <a:srgbClr val="002060"/>
                </a:solidFill>
                <a:latin typeface="Agency FB" pitchFamily="34" charset="0"/>
              </a:rPr>
              <a:t>Net Investment is Gross Investment less (minus) Capital Consumption (Depreciation) during a period of time, usually a year. It must be noted that a part of the investment is meant for depreciation of the capital asset or for replacing a worn-out capital asset. Hence it must be deducted to arrive at net investment.</a:t>
            </a:r>
          </a:p>
          <a:p>
            <a:endParaRPr lang="en-US"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sz="4800" b="1" i="1" dirty="0">
                <a:solidFill>
                  <a:srgbClr val="3A32E0"/>
                </a:solidFill>
                <a:latin typeface="Agency FB" pitchFamily="34" charset="0"/>
              </a:rPr>
              <a:t>FOREIGN INVESTMENT</a:t>
            </a:r>
            <a:br>
              <a:rPr lang="en-US" sz="4800" dirty="0"/>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lnSpcReduction="10000"/>
          </a:bodyPr>
          <a:lstStyle/>
          <a:p>
            <a:pPr algn="just"/>
            <a:r>
              <a:rPr lang="en-US" sz="4000" b="1" dirty="0">
                <a:solidFill>
                  <a:srgbClr val="002060"/>
                </a:solidFill>
                <a:latin typeface="Agency FB" pitchFamily="34" charset="0"/>
              </a:rPr>
              <a:t>Foreign investment is when a company or individual from one nation invests in assets or ownership stakes of a company based in another nation. As increased globalization in business has occurred, it's become very common for big companies to branch out and invest money in companies located in other countries. These companies may be opening up new manufacturing plants and attracted to cheaper labor, production, and fewer taxes in another country. </a:t>
            </a:r>
          </a:p>
          <a:p>
            <a:endParaRPr lang="en-US"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sz="4800" b="1" dirty="0">
                <a:solidFill>
                  <a:srgbClr val="3A32E0"/>
                </a:solidFill>
                <a:latin typeface="Agency FB" pitchFamily="34" charset="0"/>
              </a:rPr>
              <a:t>FOREIGN INVESTMENT</a:t>
            </a:r>
            <a:br>
              <a:rPr lang="en-US" sz="4800" dirty="0"/>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fontScale="92500" lnSpcReduction="20000"/>
          </a:bodyPr>
          <a:lstStyle/>
          <a:p>
            <a:pPr algn="just"/>
            <a:r>
              <a:rPr lang="en-US" sz="4400" b="1" dirty="0">
                <a:solidFill>
                  <a:srgbClr val="002060"/>
                </a:solidFill>
                <a:latin typeface="Agency FB" pitchFamily="34" charset="0"/>
              </a:rPr>
              <a:t>They may make a foreign investment in another firm outside of their country because the firm being purchased has specific technology, products, or access to additional customers that the purchasing firm wants. Overall, foreign investment in a country is a good sign that often leads to growth of jobs and income. As more foreign investment comes into a country, it can lead to even greater investments because others see the country as economically stable.</a:t>
            </a:r>
          </a:p>
          <a:p>
            <a:endParaRPr lang="en-US"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i="1" dirty="0">
                <a:solidFill>
                  <a:srgbClr val="3A32E0"/>
                </a:solidFill>
                <a:latin typeface="Agency FB" pitchFamily="34" charset="0"/>
              </a:rPr>
              <a:t>DIFFERENT KINDS OF FOREIGN INVESTMENT</a:t>
            </a:r>
            <a:br>
              <a:rPr lang="en-US" sz="4800" i="1" dirty="0"/>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a:bodyPr>
          <a:lstStyle/>
          <a:p>
            <a:pPr algn="just">
              <a:buFont typeface="Wingdings" pitchFamily="2" charset="2"/>
              <a:buChar char="ü"/>
            </a:pPr>
            <a:r>
              <a:rPr lang="en-US" sz="4400" b="1" dirty="0">
                <a:solidFill>
                  <a:srgbClr val="FF0000"/>
                </a:solidFill>
                <a:latin typeface="Agency FB" pitchFamily="34" charset="0"/>
              </a:rPr>
              <a:t>COMMERCIAL LOANS: </a:t>
            </a:r>
            <a:r>
              <a:rPr lang="en-US" sz="4400" b="1" dirty="0">
                <a:solidFill>
                  <a:srgbClr val="002060"/>
                </a:solidFill>
                <a:latin typeface="Agency FB" pitchFamily="34" charset="0"/>
              </a:rPr>
              <a:t>Commercial loans, which primarily take the form of bank loans issued to foreign businesses or governments.</a:t>
            </a:r>
          </a:p>
          <a:p>
            <a:pPr algn="just">
              <a:buFont typeface="Wingdings" pitchFamily="2" charset="2"/>
              <a:buChar char="ü"/>
            </a:pPr>
            <a:r>
              <a:rPr lang="en-US" sz="4400" b="1" dirty="0">
                <a:solidFill>
                  <a:srgbClr val="FF0000"/>
                </a:solidFill>
                <a:latin typeface="Agency FB" pitchFamily="34" charset="0"/>
              </a:rPr>
              <a:t>OFFICIAL FLOWS: </a:t>
            </a:r>
            <a:r>
              <a:rPr lang="en-US" sz="4400" b="1" dirty="0">
                <a:solidFill>
                  <a:srgbClr val="002060"/>
                </a:solidFill>
                <a:latin typeface="Agency FB" pitchFamily="34" charset="0"/>
              </a:rPr>
              <a:t>Official flows, which refer generally to the forms of development assistance that developed nations, give to developing ones.</a:t>
            </a:r>
          </a:p>
          <a:p>
            <a:endParaRPr lang="en-US" dirty="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dirty="0">
                <a:solidFill>
                  <a:srgbClr val="3A32E0"/>
                </a:solidFill>
                <a:latin typeface="Agency FB" pitchFamily="34" charset="0"/>
              </a:rPr>
              <a:t>DIFFERENT KINDS OF FOREIGN INVESTMENT</a:t>
            </a:r>
            <a:br>
              <a:rPr lang="en-US" sz="4800" dirty="0"/>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a:bodyPr>
          <a:lstStyle/>
          <a:p>
            <a:pPr algn="just">
              <a:buFont typeface="Wingdings" pitchFamily="2" charset="2"/>
              <a:buChar char="ü"/>
            </a:pPr>
            <a:r>
              <a:rPr lang="en-US" sz="4400" b="1" dirty="0">
                <a:solidFill>
                  <a:srgbClr val="FF0000"/>
                </a:solidFill>
                <a:latin typeface="Agency FB" pitchFamily="34" charset="0"/>
              </a:rPr>
              <a:t>FOREIGN PORTFOLIO INVESTMENT (FPI): </a:t>
            </a:r>
            <a:r>
              <a:rPr lang="en-US" sz="4400" b="1" dirty="0">
                <a:solidFill>
                  <a:srgbClr val="002060"/>
                </a:solidFill>
                <a:latin typeface="Agency FB" pitchFamily="34" charset="0"/>
              </a:rPr>
              <a:t>Foreign portfolio investment (FPI), is a category of investment instruments that is more easily traded, may be less permanent, and do not represent a controlling stake in an enterprise. These include investments via equity instruments (stocks) or debt (bonds) of a foreign enterprise which does not necessarily represent a long-term interest.</a:t>
            </a:r>
          </a:p>
          <a:p>
            <a:pPr algn="just"/>
            <a:endParaRPr lang="en-US" sz="4400" b="1" dirty="0">
              <a:solidFill>
                <a:srgbClr val="3A32E0"/>
              </a:solidFill>
              <a:latin typeface="Agency FB" pitchFamily="34" charset="0"/>
            </a:endParaRPr>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dirty="0">
                <a:solidFill>
                  <a:srgbClr val="3A32E0"/>
                </a:solidFill>
                <a:latin typeface="Agency FB" pitchFamily="34" charset="0"/>
              </a:rPr>
              <a:t>DIFFERENT KINDS OF FOREIGN INVESTMENT</a:t>
            </a:r>
            <a:br>
              <a:rPr lang="en-US" sz="4800" dirty="0"/>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Autofit/>
          </a:bodyPr>
          <a:lstStyle/>
          <a:p>
            <a:pPr algn="just">
              <a:buFont typeface="Wingdings" pitchFamily="2" charset="2"/>
              <a:buChar char="ü"/>
            </a:pPr>
            <a:r>
              <a:rPr lang="en-US" sz="4000" b="1" dirty="0">
                <a:solidFill>
                  <a:srgbClr val="FF0000"/>
                </a:solidFill>
                <a:latin typeface="Agency FB" pitchFamily="34" charset="0"/>
              </a:rPr>
              <a:t>FOREIGN DIRECT INVESTMENT (FDI): </a:t>
            </a:r>
            <a:r>
              <a:rPr lang="en-US" sz="4000" b="1" dirty="0">
                <a:solidFill>
                  <a:srgbClr val="002060"/>
                </a:solidFill>
                <a:latin typeface="Agency FB" pitchFamily="34" charset="0"/>
              </a:rPr>
              <a:t>Foreign direct investment (FDI) pertains to international investment in which the investor obtains a lasting interest in an enterprise in another country. Most concretely, it may take the form of buying or constructing a factory in a foreign country or adding improvements to such a facility, in the form of property, plants, or equipment. </a:t>
            </a:r>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dirty="0">
                <a:solidFill>
                  <a:srgbClr val="3A32E0"/>
                </a:solidFill>
                <a:latin typeface="Agency FB" pitchFamily="34" charset="0"/>
              </a:rPr>
              <a:t>ADVANTAGES OF FDI</a:t>
            </a:r>
            <a:br>
              <a:rPr lang="en-US" dirty="0">
                <a:solidFill>
                  <a:srgbClr val="3A32E0"/>
                </a:solidFill>
                <a:latin typeface="Agency FB" pitchFamily="34" charset="0"/>
              </a:rPr>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fontScale="92500" lnSpcReduction="10000"/>
          </a:bodyPr>
          <a:lstStyle/>
          <a:p>
            <a:pPr lvl="0" algn="just">
              <a:buFont typeface="Wingdings" pitchFamily="2" charset="2"/>
              <a:buChar char="§"/>
            </a:pPr>
            <a:r>
              <a:rPr lang="en-US" sz="4000" b="1" dirty="0">
                <a:solidFill>
                  <a:srgbClr val="FF0000"/>
                </a:solidFill>
                <a:latin typeface="Agency FB" pitchFamily="34" charset="0"/>
              </a:rPr>
              <a:t>ACCESS TO MARKETS: </a:t>
            </a:r>
            <a:r>
              <a:rPr lang="en-US" sz="4000" b="1" dirty="0">
                <a:solidFill>
                  <a:srgbClr val="002060"/>
                </a:solidFill>
                <a:latin typeface="Agency FB" pitchFamily="34" charset="0"/>
              </a:rPr>
              <a:t>FDI can be an effective way for you to enter into a foreign market. Some countries may extremely limit foreign company access to their domestic markets. Acquiring or starting a business in the market is a means for you to gain access.</a:t>
            </a:r>
          </a:p>
          <a:p>
            <a:pPr lvl="0" algn="just">
              <a:buFont typeface="Wingdings" pitchFamily="2" charset="2"/>
              <a:buChar char="§"/>
            </a:pPr>
            <a:r>
              <a:rPr lang="en-US" sz="4000" b="1" dirty="0">
                <a:solidFill>
                  <a:srgbClr val="FF0000"/>
                </a:solidFill>
                <a:latin typeface="Agency FB" pitchFamily="34" charset="0"/>
              </a:rPr>
              <a:t>ACCESS TO RESOURCES: </a:t>
            </a:r>
            <a:r>
              <a:rPr lang="en-US" sz="4000" b="1" dirty="0">
                <a:solidFill>
                  <a:srgbClr val="002060"/>
                </a:solidFill>
                <a:latin typeface="Agency FB" pitchFamily="34" charset="0"/>
              </a:rPr>
              <a:t>FDI is also an effective way for you to acquire important natural resources, such as precious metals and fossil fuels. Oil companies, for example, often make tremendous FDIs to develop oil fields.</a:t>
            </a:r>
          </a:p>
          <a:p>
            <a:endParaRPr lang="en-US"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br>
              <a:rPr lang="en-US" sz="6000" dirty="0"/>
            </a:br>
            <a:r>
              <a:rPr lang="en-US" sz="6000" b="1" dirty="0">
                <a:solidFill>
                  <a:srgbClr val="3A32E0"/>
                </a:solidFill>
                <a:latin typeface="Agency FB" pitchFamily="34" charset="0"/>
              </a:rPr>
              <a:t>MEANING OF INVESTMENT</a:t>
            </a: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5400" b="1" dirty="0">
                <a:solidFill>
                  <a:srgbClr val="003300"/>
                </a:solidFill>
                <a:latin typeface="Agency FB" pitchFamily="34" charset="0"/>
              </a:rPr>
              <a:t>In simple terms, Investment refers to purchase of financial assets. While investment goods are those goods, which are used for further production. Investment implies the production of new capital goods, plants and equipments.</a:t>
            </a:r>
            <a:r>
              <a:rPr lang="en-US" sz="3600" dirty="0"/>
              <a:t> </a:t>
            </a:r>
          </a:p>
          <a:p>
            <a:pPr algn="just"/>
            <a:endParaRPr lang="en-US" sz="3600" b="1" dirty="0">
              <a:latin typeface="Agency FB" pitchFamily="34" charset="0"/>
            </a:endParaRPr>
          </a:p>
          <a:p>
            <a:pPr algn="just"/>
            <a:endParaRPr lang="en-US" sz="4400" b="1" dirty="0">
              <a:solidFill>
                <a:srgbClr val="3A32E0"/>
              </a:solidFill>
              <a:latin typeface="Agency FB" pitchFamily="34" charset="0"/>
            </a:endParaRP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dirty="0">
                <a:solidFill>
                  <a:srgbClr val="3A32E0"/>
                </a:solidFill>
                <a:latin typeface="Agency FB" pitchFamily="34" charset="0"/>
              </a:rPr>
              <a:t>ADVANTAGES OF FDI</a:t>
            </a:r>
            <a:br>
              <a:rPr lang="en-US" dirty="0">
                <a:solidFill>
                  <a:srgbClr val="3A32E0"/>
                </a:solidFill>
                <a:latin typeface="Agency FB" pitchFamily="34" charset="0"/>
              </a:rPr>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fontScale="92500"/>
          </a:bodyPr>
          <a:lstStyle/>
          <a:p>
            <a:pPr lvl="0" algn="just">
              <a:buFont typeface="Wingdings" pitchFamily="2" charset="2"/>
              <a:buChar char="§"/>
            </a:pPr>
            <a:r>
              <a:rPr lang="en-US" sz="4800" b="1" dirty="0">
                <a:solidFill>
                  <a:srgbClr val="FF0000"/>
                </a:solidFill>
                <a:latin typeface="Agency FB" pitchFamily="34" charset="0"/>
              </a:rPr>
              <a:t>REDUCES COST OF PRODUCTION: </a:t>
            </a:r>
            <a:r>
              <a:rPr lang="en-US" sz="4800" b="1" dirty="0">
                <a:solidFill>
                  <a:srgbClr val="002060"/>
                </a:solidFill>
                <a:latin typeface="Agency FB" pitchFamily="34" charset="0"/>
              </a:rPr>
              <a:t>FDI is a means for you to reduce your cost of production if the labor market is cheaper and the regulations are less restrictive in the target foreign market. For example, it's a well-known fact that the shoe and clothing industries have been able to drastically reduce their costs of production by moving operations to developing countries.</a:t>
            </a:r>
          </a:p>
          <a:p>
            <a:endParaRPr lang="en-US" dirty="0"/>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dirty="0">
                <a:solidFill>
                  <a:srgbClr val="3A32E0"/>
                </a:solidFill>
                <a:latin typeface="Agency FB" pitchFamily="34" charset="0"/>
              </a:rPr>
              <a:t>ADVANTAGES OF FDI</a:t>
            </a:r>
            <a:br>
              <a:rPr lang="en-US" dirty="0">
                <a:solidFill>
                  <a:srgbClr val="3A32E0"/>
                </a:solidFill>
                <a:latin typeface="Agency FB" pitchFamily="34" charset="0"/>
              </a:rPr>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lnSpcReduction="10000"/>
          </a:bodyPr>
          <a:lstStyle/>
          <a:p>
            <a:pPr algn="just">
              <a:buFont typeface="Wingdings" pitchFamily="2" charset="2"/>
              <a:buChar char="§"/>
            </a:pPr>
            <a:r>
              <a:rPr lang="en-US" sz="4400" b="1" dirty="0">
                <a:solidFill>
                  <a:srgbClr val="FF0000"/>
                </a:solidFill>
                <a:latin typeface="Agency FB" pitchFamily="34" charset="0"/>
              </a:rPr>
              <a:t>FDI OFFERS A SOURCE OF EXTERNAL CAPITAL AND INCREASED REVENUE. </a:t>
            </a:r>
            <a:r>
              <a:rPr lang="en-US" sz="4400" b="1" dirty="0">
                <a:solidFill>
                  <a:srgbClr val="002060"/>
                </a:solidFill>
                <a:latin typeface="Agency FB" pitchFamily="34" charset="0"/>
              </a:rPr>
              <a:t>It can be a tremendous source of external capital for a developing country, which can lead to economic development. For example, if a large factory is constructed in a small developing country, the country will typically have to utilize at least some local labor, equipment, and materials to construct it.</a:t>
            </a:r>
          </a:p>
          <a:p>
            <a:endParaRPr lang="en-US"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dirty="0">
                <a:solidFill>
                  <a:srgbClr val="3A32E0"/>
                </a:solidFill>
                <a:latin typeface="Agency FB" pitchFamily="34" charset="0"/>
              </a:rPr>
              <a:t>ADVANTAGES OF FDI</a:t>
            </a:r>
            <a:br>
              <a:rPr lang="en-US" dirty="0">
                <a:solidFill>
                  <a:srgbClr val="3A32E0"/>
                </a:solidFill>
                <a:latin typeface="Agency FB" pitchFamily="34" charset="0"/>
              </a:rPr>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fontScale="92500"/>
          </a:bodyPr>
          <a:lstStyle/>
          <a:p>
            <a:pPr algn="just">
              <a:buFont typeface="Wingdings" pitchFamily="2" charset="2"/>
              <a:buChar char="§"/>
            </a:pPr>
            <a:r>
              <a:rPr lang="en-US" sz="4000" b="1" dirty="0">
                <a:solidFill>
                  <a:srgbClr val="FF0000"/>
                </a:solidFill>
                <a:latin typeface="Agency FB" pitchFamily="34" charset="0"/>
              </a:rPr>
              <a:t>TAX REVENUE </a:t>
            </a:r>
            <a:r>
              <a:rPr lang="en-US" sz="4000" b="1" dirty="0">
                <a:solidFill>
                  <a:srgbClr val="002060"/>
                </a:solidFill>
                <a:latin typeface="Agency FB" pitchFamily="34" charset="0"/>
              </a:rPr>
              <a:t>is generated from the products and activities of the factory, taxes imposed on factory employee income and purchases, and taxes on the income and purchases now possible because of the added economic activity created by the factory. </a:t>
            </a:r>
          </a:p>
          <a:p>
            <a:pPr algn="just">
              <a:buFont typeface="Wingdings" pitchFamily="2" charset="2"/>
              <a:buChar char="§"/>
            </a:pPr>
            <a:r>
              <a:rPr lang="en-US" sz="4000" b="1" dirty="0">
                <a:solidFill>
                  <a:srgbClr val="FF0000"/>
                </a:solidFill>
                <a:latin typeface="Agency FB" pitchFamily="34" charset="0"/>
              </a:rPr>
              <a:t>DEVELOPMENT OF NEW INDUSTRIES.</a:t>
            </a:r>
            <a:r>
              <a:rPr lang="en-US" sz="4000" b="1" dirty="0">
                <a:solidFill>
                  <a:srgbClr val="3A32E0"/>
                </a:solidFill>
                <a:latin typeface="Agency FB" pitchFamily="34" charset="0"/>
              </a:rPr>
              <a:t> </a:t>
            </a:r>
            <a:r>
              <a:rPr lang="en-US" sz="4000" b="1" dirty="0">
                <a:solidFill>
                  <a:srgbClr val="002060"/>
                </a:solidFill>
                <a:latin typeface="Agency FB" pitchFamily="34" charset="0"/>
              </a:rPr>
              <a:t>Remember that an MNE doesn't necessarily own all of the foreign entity. Sometimes a local firm can develop a strategic alliance with a foreign investor to help develop a new industry in the developing country. </a:t>
            </a:r>
          </a:p>
          <a:p>
            <a:endParaRPr lang="en-US" dirty="0"/>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i="1" cap="all" dirty="0">
                <a:solidFill>
                  <a:srgbClr val="3A32E0"/>
                </a:solidFill>
                <a:latin typeface="Agency FB" pitchFamily="34" charset="0"/>
              </a:rPr>
              <a:t>Types OF FOREIGN DIRECT INVESTMENT (FDI)</a:t>
            </a:r>
            <a:br>
              <a:rPr lang="en-US" b="1" i="1" dirty="0"/>
            </a:br>
            <a:br>
              <a:rPr lang="en-US" sz="6000" i="1"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a:bodyPr>
          <a:lstStyle/>
          <a:p>
            <a:pPr lvl="0" algn="just">
              <a:buFont typeface="Courier New" pitchFamily="49" charset="0"/>
              <a:buChar char="o"/>
            </a:pPr>
            <a:r>
              <a:rPr lang="en-US" sz="6000" b="1" dirty="0">
                <a:solidFill>
                  <a:srgbClr val="FF0000"/>
                </a:solidFill>
                <a:latin typeface="Agency FB" pitchFamily="34" charset="0"/>
              </a:rPr>
              <a:t>Inward FDI</a:t>
            </a:r>
            <a:r>
              <a:rPr lang="en-US" sz="6000" b="1" dirty="0">
                <a:solidFill>
                  <a:srgbClr val="002060"/>
                </a:solidFill>
                <a:latin typeface="Agency FB" pitchFamily="34" charset="0"/>
              </a:rPr>
              <a:t> is when foreign companies or individuals invest in BD.</a:t>
            </a:r>
          </a:p>
          <a:p>
            <a:pPr lvl="0" algn="just">
              <a:buFont typeface="Courier New" pitchFamily="49" charset="0"/>
              <a:buChar char="o"/>
            </a:pPr>
            <a:r>
              <a:rPr lang="en-US" sz="6000" b="1" dirty="0">
                <a:solidFill>
                  <a:srgbClr val="FF0000"/>
                </a:solidFill>
                <a:latin typeface="Agency FB" pitchFamily="34" charset="0"/>
              </a:rPr>
              <a:t>Outward FDI</a:t>
            </a:r>
            <a:r>
              <a:rPr lang="en-US" sz="6000" b="1" dirty="0">
                <a:solidFill>
                  <a:srgbClr val="002060"/>
                </a:solidFill>
                <a:latin typeface="Agency FB" pitchFamily="34" charset="0"/>
              </a:rPr>
              <a:t> is </a:t>
            </a:r>
            <a:r>
              <a:rPr lang="en-US" sz="6000" b="1">
                <a:solidFill>
                  <a:srgbClr val="002060"/>
                </a:solidFill>
                <a:latin typeface="Agency FB" pitchFamily="34" charset="0"/>
              </a:rPr>
              <a:t>when BD </a:t>
            </a:r>
            <a:r>
              <a:rPr lang="en-US" sz="6000" b="1" dirty="0">
                <a:solidFill>
                  <a:srgbClr val="002060"/>
                </a:solidFill>
                <a:latin typeface="Agency FB" pitchFamily="34" charset="0"/>
              </a:rPr>
              <a:t>companies or individuals invest in foreign countries</a:t>
            </a:r>
          </a:p>
          <a:p>
            <a:endParaRPr lang="en-US" dirty="0"/>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cap="all" dirty="0">
                <a:solidFill>
                  <a:srgbClr val="3A32E0"/>
                </a:solidFill>
                <a:latin typeface="Agency FB" pitchFamily="34" charset="0"/>
              </a:rPr>
              <a:t>Types OF FOREIGN DIRECT INVESTMENT (FDI)</a:t>
            </a:r>
            <a:br>
              <a:rPr lang="en-US" b="1" dirty="0"/>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Autofit/>
          </a:bodyPr>
          <a:lstStyle/>
          <a:p>
            <a:pPr algn="just">
              <a:buFont typeface="Wingdings" pitchFamily="2" charset="2"/>
              <a:buChar char="q"/>
            </a:pPr>
            <a:r>
              <a:rPr lang="en-US" sz="4000" b="1" cap="all" dirty="0">
                <a:solidFill>
                  <a:srgbClr val="FF0000"/>
                </a:solidFill>
                <a:latin typeface="Agency FB" pitchFamily="34" charset="0"/>
              </a:rPr>
              <a:t>FOREIGN INSTITUTIONAL INVESTMENT (FII)</a:t>
            </a:r>
            <a:endParaRPr lang="en-US" sz="4000" b="1" dirty="0">
              <a:solidFill>
                <a:srgbClr val="FF0000"/>
              </a:solidFill>
              <a:latin typeface="Agency FB" pitchFamily="34" charset="0"/>
            </a:endParaRPr>
          </a:p>
          <a:p>
            <a:pPr algn="just"/>
            <a:r>
              <a:rPr lang="en-US" sz="4000" b="1" dirty="0">
                <a:solidFill>
                  <a:srgbClr val="002060"/>
                </a:solidFill>
                <a:latin typeface="Agency FB" pitchFamily="34" charset="0"/>
              </a:rPr>
              <a:t>FII is when foreign institutional investors invest in the shares of a Bangladeshi company, or in bonds offered by a Bangladeshi company. So, if a foreign investor buys shares in Grameen Phone, it is an FII. Only institutional investors like Investment companies, Insurance funds etc. are allowed to invest in Bangladeshi stock market directly. </a:t>
            </a:r>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br>
              <a:rPr lang="en-US" sz="6000" dirty="0"/>
            </a:br>
            <a:r>
              <a:rPr lang="en-US" b="1" cap="all" dirty="0">
                <a:solidFill>
                  <a:srgbClr val="3A32E0"/>
                </a:solidFill>
                <a:latin typeface="Agency FB" pitchFamily="34" charset="0"/>
              </a:rPr>
              <a:t>Types OF FOREIGN DIRECT INVESTMENT (FDI)</a:t>
            </a:r>
            <a:br>
              <a:rPr lang="en-US" b="1" dirty="0"/>
            </a:b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a:bodyPr>
          <a:lstStyle/>
          <a:p>
            <a:pPr algn="just">
              <a:buFont typeface="Wingdings" pitchFamily="2" charset="2"/>
              <a:buChar char="q"/>
            </a:pPr>
            <a:r>
              <a:rPr lang="en-US" sz="4800" b="1" cap="all" dirty="0">
                <a:solidFill>
                  <a:srgbClr val="FF0000"/>
                </a:solidFill>
                <a:latin typeface="Agency FB" pitchFamily="34" charset="0"/>
              </a:rPr>
              <a:t>QUALIFIED FOREIGN INVESTMENT (QFI)</a:t>
            </a:r>
            <a:endParaRPr lang="en-US" sz="4800" b="1" dirty="0">
              <a:solidFill>
                <a:srgbClr val="FF0000"/>
              </a:solidFill>
              <a:latin typeface="Agency FB" pitchFamily="34" charset="0"/>
            </a:endParaRPr>
          </a:p>
          <a:p>
            <a:pPr algn="just"/>
            <a:r>
              <a:rPr lang="en-US" sz="4800" b="1" dirty="0">
                <a:solidFill>
                  <a:srgbClr val="002060"/>
                </a:solidFill>
                <a:latin typeface="Agency FB" pitchFamily="34" charset="0"/>
              </a:rPr>
              <a:t>As we know, foreign individuals cannot invest directly in Bangladesh’s markets without sub-accounts with an FII. As an alternative, QFI was introduced. A Qualified Foreign Investor can invest in Bangladesh without sub-account.</a:t>
            </a: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br>
              <a:rPr lang="en-US" sz="6000" dirty="0"/>
            </a:br>
            <a:r>
              <a:rPr lang="en-US" sz="6000" b="1" dirty="0">
                <a:solidFill>
                  <a:srgbClr val="3A32E0"/>
                </a:solidFill>
                <a:latin typeface="Agency FB" pitchFamily="34" charset="0"/>
              </a:rPr>
              <a:t>MEANING OF INVESTMENT</a:t>
            </a: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800" b="1" dirty="0">
                <a:solidFill>
                  <a:srgbClr val="003300"/>
                </a:solidFill>
                <a:latin typeface="Agency FB" pitchFamily="34" charset="0"/>
              </a:rPr>
              <a:t>John Keynes refers investment as real investment and not financial investment. Investment is a conscious act of an individual or any entity that involves deployment of money (cash) in securities or assets issued by any financial institution with a view to obtain the target returns over a specified period of time.</a:t>
            </a:r>
          </a:p>
          <a:p>
            <a:pPr algn="just"/>
            <a:endParaRPr lang="en-US" sz="3600" b="1" dirty="0">
              <a:latin typeface="Agency FB" pitchFamily="34" charset="0"/>
            </a:endParaRPr>
          </a:p>
          <a:p>
            <a:pPr algn="just"/>
            <a:endParaRPr lang="en-US" sz="4400" b="1" dirty="0">
              <a:solidFill>
                <a:srgbClr val="3A32E0"/>
              </a:solidFill>
              <a:latin typeface="Agency FB" pitchFamily="34" charset="0"/>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br>
              <a:rPr lang="en-US" sz="6000" dirty="0"/>
            </a:br>
            <a:br>
              <a:rPr lang="en-US" sz="6000" dirty="0"/>
            </a:br>
            <a:r>
              <a:rPr lang="en-US" sz="6000" b="1" dirty="0">
                <a:solidFill>
                  <a:srgbClr val="3A32E0"/>
                </a:solidFill>
                <a:latin typeface="Agency FB" pitchFamily="34" charset="0"/>
              </a:rPr>
              <a:t>RETURN ON INVESTMENT</a:t>
            </a: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800" b="1" dirty="0">
                <a:solidFill>
                  <a:srgbClr val="660033"/>
                </a:solidFill>
                <a:latin typeface="Agency FB" pitchFamily="34" charset="0"/>
              </a:rPr>
              <a:t>Target returns on an investment include:</a:t>
            </a:r>
          </a:p>
          <a:p>
            <a:pPr lvl="0" algn="just">
              <a:buFont typeface="Wingdings" pitchFamily="2" charset="2"/>
              <a:buChar char="q"/>
            </a:pPr>
            <a:r>
              <a:rPr lang="en-US" sz="5400" b="1" dirty="0">
                <a:solidFill>
                  <a:srgbClr val="002060"/>
                </a:solidFill>
                <a:latin typeface="Agency FB" pitchFamily="34" charset="0"/>
              </a:rPr>
              <a:t>Increase in the value of the securities or asset, and/or</a:t>
            </a:r>
          </a:p>
          <a:p>
            <a:pPr lvl="0" algn="just">
              <a:buFont typeface="Wingdings" pitchFamily="2" charset="2"/>
              <a:buChar char="q"/>
            </a:pPr>
            <a:r>
              <a:rPr lang="en-US" sz="5400" b="1" dirty="0">
                <a:solidFill>
                  <a:srgbClr val="002060"/>
                </a:solidFill>
                <a:latin typeface="Agency FB" pitchFamily="34" charset="0"/>
              </a:rPr>
              <a:t>Regular income must be available from the securities or asset.</a:t>
            </a:r>
          </a:p>
          <a:p>
            <a:pPr algn="just"/>
            <a:endParaRPr lang="en-US" sz="3600" b="1" dirty="0">
              <a:latin typeface="Agency FB" pitchFamily="34" charset="0"/>
            </a:endParaRPr>
          </a:p>
          <a:p>
            <a:pPr algn="just"/>
            <a:endParaRPr lang="en-US" sz="4400" b="1" dirty="0">
              <a:solidFill>
                <a:srgbClr val="3A32E0"/>
              </a:solidFill>
              <a:latin typeface="Agency FB" pitchFamily="34" charset="0"/>
            </a:endParaRP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br>
              <a:rPr lang="en-US" sz="6000" dirty="0"/>
            </a:br>
            <a:br>
              <a:rPr lang="en-US" sz="6000" dirty="0"/>
            </a:br>
            <a:br>
              <a:rPr lang="en-US" sz="6000" dirty="0"/>
            </a:br>
            <a:r>
              <a:rPr lang="en-US" sz="60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a:endParaRPr lang="en-US" sz="3600" b="1" dirty="0">
              <a:latin typeface="Agency FB" pitchFamily="34" charset="0"/>
            </a:endParaRPr>
          </a:p>
          <a:p>
            <a:pPr algn="just"/>
            <a:endParaRPr lang="en-US" sz="4400" b="1" dirty="0">
              <a:solidFill>
                <a:srgbClr val="3A32E0"/>
              </a:solidFill>
              <a:latin typeface="Agency FB" pitchFamily="34" charset="0"/>
            </a:endParaRPr>
          </a:p>
        </p:txBody>
      </p:sp>
      <p:pic>
        <p:nvPicPr>
          <p:cNvPr id="4" name="Picture 3" descr="Types of investment">
            <a:hlinkClick r:id="rId2" tooltip="&quot;Types of Investment&quot; "/>
          </p:cNvPr>
          <p:cNvPicPr/>
          <p:nvPr/>
        </p:nvPicPr>
        <p:blipFill>
          <a:blip r:embed="rId3" cstate="print"/>
          <a:srcRect/>
          <a:stretch>
            <a:fillRect/>
          </a:stretch>
        </p:blipFill>
        <p:spPr bwMode="auto">
          <a:xfrm>
            <a:off x="381000" y="914400"/>
            <a:ext cx="8534400" cy="5714999"/>
          </a:xfrm>
          <a:prstGeom prst="rect">
            <a:avLst/>
          </a:prstGeom>
          <a:noFill/>
          <a:ln w="9525">
            <a:noFill/>
            <a:miter lim="800000"/>
            <a:headEnd/>
            <a:tailEnd/>
          </a:ln>
        </p:spPr>
      </p:pic>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r>
              <a:rPr lang="en-US" sz="48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fontScale="92500" lnSpcReduction="20000"/>
          </a:bodyPr>
          <a:lstStyle/>
          <a:p>
            <a:pPr lvl="0" algn="just">
              <a:buFont typeface="Wingdings" pitchFamily="2" charset="2"/>
              <a:buChar char="q"/>
            </a:pPr>
            <a:r>
              <a:rPr lang="en-US" sz="5200" b="1" dirty="0">
                <a:solidFill>
                  <a:srgbClr val="FF0000"/>
                </a:solidFill>
                <a:latin typeface="Agency FB" pitchFamily="34" charset="0"/>
              </a:rPr>
              <a:t>Autonomous Investment</a:t>
            </a:r>
          </a:p>
          <a:p>
            <a:pPr algn="just"/>
            <a:r>
              <a:rPr lang="en-US" sz="4400" b="1" dirty="0">
                <a:solidFill>
                  <a:srgbClr val="3A32E0"/>
                </a:solidFill>
                <a:latin typeface="Agency FB" pitchFamily="34" charset="0"/>
              </a:rPr>
              <a:t>Investment which does not change with the changes in income level is called as Autonomous or Government Investment. Autonomous Investment remains constant irrespective of income level. This means even if the income is low, the autonomous investment remains the same. It refers to the investment made on houses, roads, public buildings and other parts of infrastructure. The Government normally makes such a type of investment.</a:t>
            </a:r>
          </a:p>
          <a:p>
            <a:endParaRPr lang="en-US"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r>
              <a:rPr lang="en-US" sz="48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lnSpcReduction="10000"/>
          </a:bodyPr>
          <a:lstStyle/>
          <a:p>
            <a:pPr lvl="0" algn="just">
              <a:buFont typeface="Wingdings" pitchFamily="2" charset="2"/>
              <a:buChar char="q"/>
            </a:pPr>
            <a:r>
              <a:rPr lang="en-US" sz="5400" b="1" dirty="0">
                <a:solidFill>
                  <a:srgbClr val="FF0000"/>
                </a:solidFill>
                <a:latin typeface="Agency FB" pitchFamily="34" charset="0"/>
              </a:rPr>
              <a:t>Induced Investment</a:t>
            </a:r>
          </a:p>
          <a:p>
            <a:pPr algn="just"/>
            <a:r>
              <a:rPr lang="en-US" sz="4000" b="1" dirty="0">
                <a:solidFill>
                  <a:srgbClr val="3A32E0"/>
                </a:solidFill>
                <a:latin typeface="Agency FB" pitchFamily="34" charset="0"/>
              </a:rPr>
              <a:t>Investment which changes with the changes in the income level is called as Induced Investment. Induced Investment is positively related to the income level. That is, at high levels of income entrepreneurs are induced to invest more and vice-versa. At a high level of income, Consumption expenditure increases this leads to an increase in investment of capital goods, in order to produce more consumer goods.</a:t>
            </a:r>
          </a:p>
          <a:p>
            <a:endParaRPr lang="en-US"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r>
              <a:rPr lang="en-US" sz="48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lnSpcReduction="10000"/>
          </a:bodyPr>
          <a:lstStyle/>
          <a:p>
            <a:pPr lvl="0" algn="just">
              <a:buFont typeface="Wingdings" pitchFamily="2" charset="2"/>
              <a:buChar char="q"/>
            </a:pPr>
            <a:r>
              <a:rPr lang="en-US" sz="3900" b="1" dirty="0">
                <a:solidFill>
                  <a:srgbClr val="FF0000"/>
                </a:solidFill>
                <a:latin typeface="Agency FB" pitchFamily="34" charset="0"/>
              </a:rPr>
              <a:t>Financial Investment</a:t>
            </a:r>
          </a:p>
          <a:p>
            <a:pPr algn="just"/>
            <a:r>
              <a:rPr lang="en-US" sz="3600" b="1" dirty="0">
                <a:solidFill>
                  <a:srgbClr val="3A32E0"/>
                </a:solidFill>
                <a:latin typeface="Agency FB" pitchFamily="34" charset="0"/>
              </a:rPr>
              <a:t>Investment made in buying financial instruments such as new shares, bonds, securities, etc. is considered as a Financial Investment. However, the money used for purchasing existing financial instruments such as old bonds, old shares, etc., cannot be considered as financial investment. It is a mere transfer of a financial asset from one individual to another. In financial investment, money invested for buying of new shares and bonds as well as debentures have a positive impact on employment level, production and economic growth.</a:t>
            </a:r>
          </a:p>
          <a:p>
            <a:endParaRPr lang="en-US"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br>
              <a:rPr lang="en-US" sz="6000" dirty="0"/>
            </a:br>
            <a:br>
              <a:rPr lang="en-US" sz="6000" dirty="0"/>
            </a:br>
            <a:br>
              <a:rPr lang="en-US" sz="6000" dirty="0"/>
            </a:br>
            <a:r>
              <a:rPr lang="en-US" sz="4800" b="1" dirty="0">
                <a:solidFill>
                  <a:srgbClr val="660033"/>
                </a:solidFill>
                <a:latin typeface="Agency FB" pitchFamily="34" charset="0"/>
              </a:rPr>
              <a:t>TYPES OF INVESTMENT</a:t>
            </a:r>
            <a:br>
              <a:rPr lang="en-US" sz="6000" dirty="0"/>
            </a:br>
            <a:br>
              <a:rPr lang="en-US" sz="6000" dirty="0"/>
            </a:br>
            <a:br>
              <a:rPr lang="en-US" sz="6000" b="1" dirty="0">
                <a:solidFill>
                  <a:srgbClr val="3A32E0"/>
                </a:solidFill>
                <a:latin typeface="Agency FB" pitchFamily="34" charset="0"/>
              </a:rPr>
            </a:br>
            <a:endParaRPr lang="en-US" sz="6000" b="1" dirty="0">
              <a:solidFill>
                <a:srgbClr val="FF0000"/>
              </a:solidFill>
              <a:latin typeface="Agency FB" pitchFamily="34" charset="0"/>
            </a:endParaRPr>
          </a:p>
        </p:txBody>
      </p:sp>
      <p:sp>
        <p:nvSpPr>
          <p:cNvPr id="6" name="Subtitle 5"/>
          <p:cNvSpPr>
            <a:spLocks noGrp="1"/>
          </p:cNvSpPr>
          <p:nvPr>
            <p:ph type="subTitle" idx="1"/>
          </p:nvPr>
        </p:nvSpPr>
        <p:spPr>
          <a:xfrm>
            <a:off x="228600" y="685800"/>
            <a:ext cx="8686800" cy="6172200"/>
          </a:xfrm>
        </p:spPr>
        <p:txBody>
          <a:bodyPr>
            <a:normAutofit lnSpcReduction="10000"/>
          </a:bodyPr>
          <a:lstStyle/>
          <a:p>
            <a:pPr lvl="0" algn="just">
              <a:buFont typeface="Wingdings" pitchFamily="2" charset="2"/>
              <a:buChar char="q"/>
            </a:pPr>
            <a:r>
              <a:rPr lang="en-US" sz="5400" b="1" dirty="0">
                <a:solidFill>
                  <a:srgbClr val="FF0000"/>
                </a:solidFill>
                <a:latin typeface="Agency FB" pitchFamily="34" charset="0"/>
              </a:rPr>
              <a:t>Real Investment</a:t>
            </a:r>
          </a:p>
          <a:p>
            <a:pPr algn="just"/>
            <a:r>
              <a:rPr lang="en-US" sz="4000" b="1" dirty="0">
                <a:solidFill>
                  <a:srgbClr val="002060"/>
                </a:solidFill>
                <a:latin typeface="Agency FB" pitchFamily="34" charset="0"/>
              </a:rPr>
              <a:t>Investment made in new plant and equipment, construction of public utilities like schools, roads and railways, etc., is considered as Real Investment. Real investment in new machine tools, plant and equipments purchased factory buildings, etc. increases employment, production and economic growth of the nation. Thus real investment has a direct impact on employment generation, economic growth, etc.</a:t>
            </a:r>
          </a:p>
          <a:p>
            <a:endParaRPr lang="en-US" dirty="0"/>
          </a:p>
        </p:txBody>
      </p:sp>
    </p:spTree>
  </p:cSld>
  <p:clrMapOvr>
    <a:masterClrMapping/>
  </p:clrMapOvr>
  <p:transition>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1881</TotalTime>
  <Words>1137</Words>
  <Application>Microsoft Office PowerPoint</Application>
  <PresentationFormat>On-screen Show (4:3)</PresentationFormat>
  <Paragraphs>71</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Agency FB</vt:lpstr>
      <vt:lpstr>Arial</vt:lpstr>
      <vt:lpstr>Calibri</vt:lpstr>
      <vt:lpstr>Courier New</vt:lpstr>
      <vt:lpstr>Wingdings</vt:lpstr>
      <vt:lpstr>Office Theme</vt:lpstr>
      <vt:lpstr> Topics to be Discussed International Trade </vt:lpstr>
      <vt:lpstr> MEANING OF INVESTMENT </vt:lpstr>
      <vt:lpstr> MEANING OF INVESTMENT </vt:lpstr>
      <vt:lpstr>  RETURN ON INVESTMENT  </vt:lpstr>
      <vt:lpstr>   TYPES OF INVESTMENT   </vt:lpstr>
      <vt:lpstr>   TYPES OF INVESTMENT   </vt:lpstr>
      <vt:lpstr>   TYPES OF INVESTMENT   </vt:lpstr>
      <vt:lpstr>   TYPES OF INVESTMENT   </vt:lpstr>
      <vt:lpstr>   TYPES OF INVESTMENT   </vt:lpstr>
      <vt:lpstr>   TYPES OF INVESTMENT   </vt:lpstr>
      <vt:lpstr>   TYPES OF INVESTMENT   </vt:lpstr>
      <vt:lpstr>   TYPES OF INVESTMENT   </vt:lpstr>
      <vt:lpstr>   TYPES OF INVESTMENT   </vt:lpstr>
      <vt:lpstr>    FOREIGN INVESTMENT    </vt:lpstr>
      <vt:lpstr>    FOREIGN INVESTMENT    </vt:lpstr>
      <vt:lpstr>    DIFFERENT KINDS OF FOREIGN INVESTMENT    </vt:lpstr>
      <vt:lpstr>    DIFFERENT KINDS OF FOREIGN INVESTMENT    </vt:lpstr>
      <vt:lpstr>    DIFFERENT KINDS OF FOREIGN INVESTMENT    </vt:lpstr>
      <vt:lpstr>    ADVANTAGES OF FDI    </vt:lpstr>
      <vt:lpstr>    ADVANTAGES OF FDI    </vt:lpstr>
      <vt:lpstr>    ADVANTAGES OF FDI    </vt:lpstr>
      <vt:lpstr>    ADVANTAGES OF FDI    </vt:lpstr>
      <vt:lpstr>    Types OF FOREIGN DIRECT INVESTMENT (FDI)    </vt:lpstr>
      <vt:lpstr>    Types OF FOREIGN DIRECT INVESTMENT (FDI)    </vt:lpstr>
      <vt:lpstr>    Types OF FOREIGN DIRECT INVESTMENT (FDI)    </vt:lpstr>
    </vt:vector>
  </TitlesOfParts>
  <Company>VUB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Some Factors of Organizational Culture in Retaining Employees in Readymade Garments Industries in Bangladesh: An observation</dc:title>
  <dc:creator>THM</dc:creator>
  <cp:lastModifiedBy>User</cp:lastModifiedBy>
  <cp:revision>815</cp:revision>
  <dcterms:created xsi:type="dcterms:W3CDTF">2016-06-25T02:18:22Z</dcterms:created>
  <dcterms:modified xsi:type="dcterms:W3CDTF">2019-04-19T12:32:48Z</dcterms:modified>
</cp:coreProperties>
</file>