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340" r:id="rId2"/>
    <p:sldId id="342" r:id="rId3"/>
    <p:sldId id="343" r:id="rId4"/>
    <p:sldId id="344" r:id="rId5"/>
    <p:sldId id="345" r:id="rId6"/>
    <p:sldId id="346" r:id="rId7"/>
    <p:sldId id="347" r:id="rId8"/>
    <p:sldId id="348" r:id="rId9"/>
    <p:sldId id="349" r:id="rId10"/>
    <p:sldId id="350" r:id="rId11"/>
    <p:sldId id="351" r:id="rId12"/>
    <p:sldId id="352" r:id="rId13"/>
    <p:sldId id="353" r:id="rId14"/>
    <p:sldId id="354" r:id="rId15"/>
    <p:sldId id="355" r:id="rId16"/>
    <p:sldId id="356" r:id="rId17"/>
    <p:sldId id="357" r:id="rId18"/>
    <p:sldId id="358" r:id="rId19"/>
    <p:sldId id="359" r:id="rId20"/>
    <p:sldId id="360" r:id="rId21"/>
    <p:sldId id="361" r:id="rId22"/>
    <p:sldId id="362" r:id="rId23"/>
    <p:sldId id="363" r:id="rId24"/>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3A32E0"/>
    <a:srgbClr val="660033"/>
    <a:srgbClr val="5477BE"/>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FE5422DB-EFCA-484D-91E8-CC07CE67DB9F}" type="datetimeFigureOut">
              <a:rPr lang="en-US" smtClean="0"/>
              <a:pPr/>
              <a:t>7/24/2025</a:t>
            </a:fld>
            <a:endParaRPr lang="en-US"/>
          </a:p>
        </p:txBody>
      </p:sp>
      <p:sp>
        <p:nvSpPr>
          <p:cNvPr id="4" name="Footer Placeholder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0F96FCFC-191D-452F-9E2A-918E0DBD2BEC}" type="slidenum">
              <a:rPr lang="en-US" smtClean="0"/>
              <a:pPr/>
              <a:t>‹#›</a:t>
            </a:fld>
            <a:endParaRPr lang="en-US"/>
          </a:p>
        </p:txBody>
      </p:sp>
    </p:spTree>
    <p:extLst>
      <p:ext uri="{BB962C8B-B14F-4D97-AF65-F5344CB8AC3E}">
        <p14:creationId xmlns:p14="http://schemas.microsoft.com/office/powerpoint/2010/main" val="3378907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4549B5B0-523D-4542-AD3B-BAA1B20A9375}" type="datetimeFigureOut">
              <a:rPr lang="en-US" smtClean="0"/>
              <a:pPr/>
              <a:t>7/24/2025</a:t>
            </a:fld>
            <a:endParaRPr lang="en-US"/>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85AD3F2D-07CB-490F-8A43-D5454292305E}" type="slidenum">
              <a:rPr lang="en-US" smtClean="0"/>
              <a:pPr/>
              <a:t>‹#›</a:t>
            </a:fld>
            <a:endParaRPr lang="en-US"/>
          </a:p>
        </p:txBody>
      </p:sp>
    </p:spTree>
    <p:extLst>
      <p:ext uri="{BB962C8B-B14F-4D97-AF65-F5344CB8AC3E}">
        <p14:creationId xmlns:p14="http://schemas.microsoft.com/office/powerpoint/2010/main" val="3970986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9F0696-BE3A-4095-A865-D48431585DEC}" type="datetimeFigureOut">
              <a:rPr lang="en-US" smtClean="0"/>
              <a:pPr/>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p14="http://schemas.microsoft.com/office/powerpoint/2010/main" val="3344753550"/>
      </p:ext>
    </p:extLst>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9F0696-BE3A-4095-A865-D48431585DEC}" type="datetimeFigureOut">
              <a:rPr lang="en-US" smtClean="0"/>
              <a:pPr/>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p14="http://schemas.microsoft.com/office/powerpoint/2010/main" val="3125482760"/>
      </p:ext>
    </p:extLst>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9F0696-BE3A-4095-A865-D48431585DEC}" type="datetimeFigureOut">
              <a:rPr lang="en-US" smtClean="0"/>
              <a:pPr/>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p14="http://schemas.microsoft.com/office/powerpoint/2010/main" val="170098615"/>
      </p:ext>
    </p:extLst>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9F0696-BE3A-4095-A865-D48431585DEC}" type="datetimeFigureOut">
              <a:rPr lang="en-US" smtClean="0"/>
              <a:pPr/>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p14="http://schemas.microsoft.com/office/powerpoint/2010/main" val="2291756437"/>
      </p:ext>
    </p:extLst>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9F0696-BE3A-4095-A865-D48431585DEC}" type="datetimeFigureOut">
              <a:rPr lang="en-US" smtClean="0"/>
              <a:pPr/>
              <a:t>7/24/2025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p14="http://schemas.microsoft.com/office/powerpoint/2010/main" val="1003004600"/>
      </p:ext>
    </p:extLst>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9F0696-BE3A-4095-A865-D48431585DEC}" type="datetimeFigureOut">
              <a:rPr lang="en-US" smtClean="0"/>
              <a:pPr/>
              <a:t>7/24/2025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p14="http://schemas.microsoft.com/office/powerpoint/2010/main" val="188793733"/>
      </p:ext>
    </p:extLst>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9F0696-BE3A-4095-A865-D48431585DEC}" type="datetimeFigureOut">
              <a:rPr lang="en-US" smtClean="0"/>
              <a:pPr/>
              <a:t>7/24/2025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p14="http://schemas.microsoft.com/office/powerpoint/2010/main" val="96112721"/>
      </p:ext>
    </p:extLst>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9F0696-BE3A-4095-A865-D48431585DEC}" type="datetimeFigureOut">
              <a:rPr lang="en-US" smtClean="0"/>
              <a:pPr/>
              <a:t>7/24/2025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p14="http://schemas.microsoft.com/office/powerpoint/2010/main" val="2022075037"/>
      </p:ext>
    </p:extLst>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9F0696-BE3A-4095-A865-D48431585DEC}" type="datetimeFigureOut">
              <a:rPr lang="en-US" smtClean="0"/>
              <a:pPr/>
              <a:t>7/24/2025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p14="http://schemas.microsoft.com/office/powerpoint/2010/main" val="24388872"/>
      </p:ext>
    </p:extLst>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9F0696-BE3A-4095-A865-D48431585DEC}" type="datetimeFigureOut">
              <a:rPr lang="en-US" smtClean="0"/>
              <a:pPr/>
              <a:t>7/24/2025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p14="http://schemas.microsoft.com/office/powerpoint/2010/main" val="3670627352"/>
      </p:ext>
    </p:extLst>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9F0696-BE3A-4095-A865-D48431585DEC}" type="datetimeFigureOut">
              <a:rPr lang="en-US" smtClean="0"/>
              <a:pPr/>
              <a:t>7/24/2025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p14="http://schemas.microsoft.com/office/powerpoint/2010/main" val="2444760157"/>
      </p:ext>
    </p:extLst>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9F0696-BE3A-4095-A865-D48431585DEC}" type="datetimeFigureOut">
              <a:rPr lang="en-US" smtClean="0"/>
              <a:pPr/>
              <a:t>7/24/2025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5FE33D-260A-4548-9A36-64EB03C20804}" type="slidenum">
              <a:rPr lang="en-US" smtClean="0"/>
              <a:pPr/>
              <a:t>‹#›</a:t>
            </a:fld>
            <a:endParaRPr lang="en-US"/>
          </a:p>
        </p:txBody>
      </p:sp>
    </p:spTree>
    <p:extLst>
      <p:ext uri="{BB962C8B-B14F-4D97-AF65-F5344CB8AC3E}">
        <p14:creationId xmlns:p14="http://schemas.microsoft.com/office/powerpoint/2010/main" val="36080916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d"/>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1999"/>
          </a:xfrm>
        </p:spPr>
        <p:txBody>
          <a:bodyPr>
            <a:noAutofit/>
          </a:bodyPr>
          <a:lstStyle/>
          <a:p>
            <a:r>
              <a:rPr lang="en-US" sz="6600" b="1" dirty="0" smtClean="0">
                <a:solidFill>
                  <a:srgbClr val="3A32E0"/>
                </a:solidFill>
                <a:latin typeface="Agency FB" pitchFamily="34" charset="0"/>
                <a:cs typeface="Times New Roman" pitchFamily="18" charset="0"/>
              </a:rPr>
              <a:t>E-514</a:t>
            </a:r>
            <a:endParaRPr lang="en-US" sz="6600" b="1" dirty="0">
              <a:solidFill>
                <a:srgbClr val="3A32E0"/>
              </a:solidFill>
              <a:latin typeface="Agency FB" pitchFamily="34" charset="0"/>
              <a:cs typeface="Times New Roman" pitchFamily="18" charset="0"/>
            </a:endParaRPr>
          </a:p>
        </p:txBody>
      </p:sp>
      <p:sp>
        <p:nvSpPr>
          <p:cNvPr id="3" name="Subtitle 2"/>
          <p:cNvSpPr>
            <a:spLocks noGrp="1"/>
          </p:cNvSpPr>
          <p:nvPr>
            <p:ph type="subTitle" idx="1"/>
          </p:nvPr>
        </p:nvSpPr>
        <p:spPr>
          <a:xfrm>
            <a:off x="0" y="838200"/>
            <a:ext cx="9144000" cy="6172200"/>
          </a:xfrm>
        </p:spPr>
        <p:style>
          <a:lnRef idx="2">
            <a:schemeClr val="accent4"/>
          </a:lnRef>
          <a:fillRef idx="1">
            <a:schemeClr val="lt1"/>
          </a:fillRef>
          <a:effectRef idx="0">
            <a:schemeClr val="accent4"/>
          </a:effectRef>
          <a:fontRef idx="minor">
            <a:schemeClr val="dk1"/>
          </a:fontRef>
        </p:style>
        <p:txBody>
          <a:bodyPr>
            <a:noAutofit/>
          </a:bodyPr>
          <a:lstStyle/>
          <a:p>
            <a:pPr marL="514350" indent="-514350"/>
            <a:r>
              <a:rPr lang="en-US" dirty="0" smtClean="0">
                <a:latin typeface="Agency FB" pitchFamily="34" charset="0"/>
              </a:rPr>
              <a:t>  </a:t>
            </a:r>
          </a:p>
          <a:p>
            <a:r>
              <a:rPr lang="en-US" sz="8800" b="1" dirty="0" smtClean="0">
                <a:solidFill>
                  <a:srgbClr val="FF0000"/>
                </a:solidFill>
                <a:latin typeface="Agency FB" pitchFamily="34" charset="0"/>
              </a:rPr>
              <a:t>International </a:t>
            </a:r>
            <a:r>
              <a:rPr lang="en-US" sz="8800" b="1" dirty="0" smtClean="0">
                <a:solidFill>
                  <a:srgbClr val="FF0000"/>
                </a:solidFill>
                <a:latin typeface="Agency FB" pitchFamily="34" charset="0"/>
              </a:rPr>
              <a:t>Business Management</a:t>
            </a:r>
            <a:endParaRPr lang="en-US" sz="8800" b="1" dirty="0" smtClean="0">
              <a:solidFill>
                <a:srgbClr val="FF0000"/>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p:spPr>
        <p:txBody>
          <a:bodyPr>
            <a:noAutofit/>
          </a:bodyPr>
          <a:lstStyle/>
          <a:p>
            <a:r>
              <a:rPr lang="en-US" b="1" dirty="0" smtClean="0">
                <a:solidFill>
                  <a:srgbClr val="C00000"/>
                </a:solidFill>
                <a:latin typeface="Agency FB" pitchFamily="34" charset="0"/>
              </a:rPr>
              <a:t>Some Important ICT Based Business Concept</a:t>
            </a:r>
            <a:endParaRPr lang="en-US" dirty="0">
              <a:solidFill>
                <a:srgbClr val="C00000"/>
              </a:solidFill>
              <a:latin typeface="Agency FB" pitchFamily="34" charset="0"/>
            </a:endParaRPr>
          </a:p>
        </p:txBody>
      </p:sp>
      <p:sp>
        <p:nvSpPr>
          <p:cNvPr id="3" name="Subtitle 2"/>
          <p:cNvSpPr>
            <a:spLocks noGrp="1"/>
          </p:cNvSpPr>
          <p:nvPr>
            <p:ph type="subTitle" idx="1"/>
          </p:nvPr>
        </p:nvSpPr>
        <p:spPr>
          <a:xfrm>
            <a:off x="0" y="685800"/>
            <a:ext cx="9144000" cy="6324600"/>
          </a:xfrm>
        </p:spPr>
        <p:style>
          <a:lnRef idx="2">
            <a:schemeClr val="accent4"/>
          </a:lnRef>
          <a:fillRef idx="1">
            <a:schemeClr val="lt1"/>
          </a:fillRef>
          <a:effectRef idx="0">
            <a:schemeClr val="accent4"/>
          </a:effectRef>
          <a:fontRef idx="minor">
            <a:schemeClr val="dk1"/>
          </a:fontRef>
        </p:style>
        <p:txBody>
          <a:bodyPr>
            <a:noAutofit/>
          </a:bodyPr>
          <a:lstStyle/>
          <a:p>
            <a:pPr algn="just"/>
            <a:r>
              <a:rPr lang="en-US" sz="4400" b="1" dirty="0" smtClean="0">
                <a:solidFill>
                  <a:srgbClr val="3A32E0"/>
                </a:solidFill>
                <a:latin typeface="Agency FB" pitchFamily="34" charset="0"/>
              </a:rPr>
              <a:t>B2B: Business to Business communication is the electronic transaction between the manufacturer and its intermediaries come under to B2B e- commerce communication. </a:t>
            </a:r>
          </a:p>
          <a:p>
            <a:pPr algn="just"/>
            <a:r>
              <a:rPr lang="en-US" sz="4400" b="1" dirty="0" smtClean="0">
                <a:solidFill>
                  <a:srgbClr val="003300"/>
                </a:solidFill>
                <a:latin typeface="Agency FB" pitchFamily="34" charset="0"/>
              </a:rPr>
              <a:t>It is usually suggested that there is some form of negotiated relationship between supplier and company and it is mainly used for corporate procurement.</a:t>
            </a:r>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p:spPr>
        <p:txBody>
          <a:bodyPr>
            <a:noAutofit/>
          </a:bodyPr>
          <a:lstStyle/>
          <a:p>
            <a:r>
              <a:rPr lang="en-US" b="1" dirty="0" smtClean="0">
                <a:solidFill>
                  <a:srgbClr val="C00000"/>
                </a:solidFill>
                <a:latin typeface="Agency FB" pitchFamily="34" charset="0"/>
              </a:rPr>
              <a:t>Some Important ICT Based Business Concept</a:t>
            </a:r>
            <a:endParaRPr lang="en-US" dirty="0">
              <a:solidFill>
                <a:srgbClr val="C00000"/>
              </a:solidFill>
              <a:latin typeface="Agency FB" pitchFamily="34" charset="0"/>
            </a:endParaRPr>
          </a:p>
        </p:txBody>
      </p:sp>
      <p:sp>
        <p:nvSpPr>
          <p:cNvPr id="3" name="Subtitle 2"/>
          <p:cNvSpPr>
            <a:spLocks noGrp="1"/>
          </p:cNvSpPr>
          <p:nvPr>
            <p:ph type="subTitle" idx="1"/>
          </p:nvPr>
        </p:nvSpPr>
        <p:spPr>
          <a:xfrm>
            <a:off x="0" y="685800"/>
            <a:ext cx="9144000" cy="6324600"/>
          </a:xfrm>
        </p:spPr>
        <p:style>
          <a:lnRef idx="2">
            <a:schemeClr val="accent4"/>
          </a:lnRef>
          <a:fillRef idx="1">
            <a:schemeClr val="lt1"/>
          </a:fillRef>
          <a:effectRef idx="0">
            <a:schemeClr val="accent4"/>
          </a:effectRef>
          <a:fontRef idx="minor">
            <a:schemeClr val="dk1"/>
          </a:fontRef>
        </p:style>
        <p:txBody>
          <a:bodyPr>
            <a:noAutofit/>
          </a:bodyPr>
          <a:lstStyle/>
          <a:p>
            <a:pPr algn="just"/>
            <a:r>
              <a:rPr lang="en-US" sz="4000" b="1" dirty="0" smtClean="0">
                <a:solidFill>
                  <a:srgbClr val="003300"/>
                </a:solidFill>
                <a:latin typeface="Agency FB" pitchFamily="34" charset="0"/>
              </a:rPr>
              <a:t>Trading information and communication between parties is being exchanged electronically using agreed upon protocols implemented through specific commerce solutions put in place to facilitate this interchange. </a:t>
            </a:r>
          </a:p>
          <a:p>
            <a:pPr algn="just"/>
            <a:r>
              <a:rPr lang="en-US" sz="4000" b="1" dirty="0" smtClean="0">
                <a:solidFill>
                  <a:srgbClr val="3A32E0"/>
                </a:solidFill>
                <a:latin typeface="Agency FB" pitchFamily="34" charset="0"/>
              </a:rPr>
              <a:t>It comprises transactions tendering on Internet, Intranet, Extranet or EDI etc. Yet, the B2B application already exists in the export sector of Bangladesh, especially in the Ready Made Garments (RMG) industry.</a:t>
            </a:r>
          </a:p>
          <a:p>
            <a:pPr algn="just"/>
            <a:endParaRPr lang="en-US" sz="4000" b="1" dirty="0" smtClean="0">
              <a:solidFill>
                <a:srgbClr val="003300"/>
              </a:solidFill>
              <a:latin typeface="Agency FB" pitchFamily="34" charset="0"/>
            </a:endParaRPr>
          </a:p>
          <a:p>
            <a:pPr algn="just"/>
            <a:endParaRPr lang="en-US" sz="2000" b="1" dirty="0" smtClean="0">
              <a:solidFill>
                <a:srgbClr val="003300"/>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p:spPr>
        <p:txBody>
          <a:bodyPr>
            <a:noAutofit/>
          </a:bodyPr>
          <a:lstStyle/>
          <a:p>
            <a:r>
              <a:rPr lang="en-US" b="1" dirty="0" smtClean="0">
                <a:solidFill>
                  <a:srgbClr val="C00000"/>
                </a:solidFill>
                <a:latin typeface="Agency FB" pitchFamily="34" charset="0"/>
              </a:rPr>
              <a:t>Some Important ICT Based Business Concept</a:t>
            </a:r>
            <a:endParaRPr lang="en-US" dirty="0">
              <a:solidFill>
                <a:srgbClr val="C00000"/>
              </a:solidFill>
              <a:latin typeface="Agency FB" pitchFamily="34" charset="0"/>
            </a:endParaRPr>
          </a:p>
        </p:txBody>
      </p:sp>
      <p:sp>
        <p:nvSpPr>
          <p:cNvPr id="3" name="Subtitle 2"/>
          <p:cNvSpPr>
            <a:spLocks noGrp="1"/>
          </p:cNvSpPr>
          <p:nvPr>
            <p:ph type="subTitle" idx="1"/>
          </p:nvPr>
        </p:nvSpPr>
        <p:spPr>
          <a:xfrm>
            <a:off x="0" y="685800"/>
            <a:ext cx="9144000" cy="6324600"/>
          </a:xfrm>
        </p:spPr>
        <p:style>
          <a:lnRef idx="2">
            <a:schemeClr val="accent4"/>
          </a:lnRef>
          <a:fillRef idx="1">
            <a:schemeClr val="lt1"/>
          </a:fillRef>
          <a:effectRef idx="0">
            <a:schemeClr val="accent4"/>
          </a:effectRef>
          <a:fontRef idx="minor">
            <a:schemeClr val="dk1"/>
          </a:fontRef>
        </p:style>
        <p:txBody>
          <a:bodyPr>
            <a:noAutofit/>
          </a:bodyPr>
          <a:lstStyle/>
          <a:p>
            <a:pPr algn="just"/>
            <a:r>
              <a:rPr lang="en-US" sz="3600" b="1" dirty="0" smtClean="0">
                <a:solidFill>
                  <a:srgbClr val="002060"/>
                </a:solidFill>
                <a:latin typeface="Agency FB" pitchFamily="34" charset="0"/>
              </a:rPr>
              <a:t>C2B : Consumer to Business is the another type of e-commerce which allows prospective organization, manufacturer and even service center to visit  their website and offers to buy on hand products at the requested price. </a:t>
            </a:r>
          </a:p>
          <a:p>
            <a:pPr algn="just"/>
            <a:r>
              <a:rPr lang="en-US" sz="3600" b="1" dirty="0" smtClean="0">
                <a:solidFill>
                  <a:srgbClr val="3A32E0"/>
                </a:solidFill>
                <a:latin typeface="Agency FB" pitchFamily="34" charset="0"/>
              </a:rPr>
              <a:t>When the organization accepts their offer, the consumer is then obligated to sell that product to that organization. www. price line is the good example of this type of e-commerce communication.</a:t>
            </a:r>
          </a:p>
          <a:p>
            <a:pPr algn="just"/>
            <a:endParaRPr lang="en-US" sz="3600" b="1" dirty="0" smtClean="0">
              <a:solidFill>
                <a:srgbClr val="003300"/>
              </a:solidFill>
              <a:latin typeface="Agency FB" pitchFamily="34" charset="0"/>
            </a:endParaRPr>
          </a:p>
          <a:p>
            <a:pPr algn="just"/>
            <a:endParaRPr lang="en-US" sz="2000" b="1" dirty="0" smtClean="0">
              <a:solidFill>
                <a:srgbClr val="003300"/>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p:spPr>
        <p:txBody>
          <a:bodyPr>
            <a:noAutofit/>
          </a:bodyPr>
          <a:lstStyle/>
          <a:p>
            <a:r>
              <a:rPr lang="en-US" b="1" dirty="0" smtClean="0">
                <a:solidFill>
                  <a:srgbClr val="C00000"/>
                </a:solidFill>
                <a:latin typeface="Agency FB" pitchFamily="34" charset="0"/>
              </a:rPr>
              <a:t>Some Important ICT Based Business Concept</a:t>
            </a:r>
            <a:endParaRPr lang="en-US" dirty="0">
              <a:solidFill>
                <a:srgbClr val="C00000"/>
              </a:solidFill>
              <a:latin typeface="Agency FB" pitchFamily="34" charset="0"/>
            </a:endParaRPr>
          </a:p>
        </p:txBody>
      </p:sp>
      <p:sp>
        <p:nvSpPr>
          <p:cNvPr id="3" name="Subtitle 2"/>
          <p:cNvSpPr>
            <a:spLocks noGrp="1"/>
          </p:cNvSpPr>
          <p:nvPr>
            <p:ph type="subTitle" idx="1"/>
          </p:nvPr>
        </p:nvSpPr>
        <p:spPr>
          <a:xfrm>
            <a:off x="0" y="685800"/>
            <a:ext cx="9144000" cy="6324600"/>
          </a:xfrm>
        </p:spPr>
        <p:style>
          <a:lnRef idx="2">
            <a:schemeClr val="accent4"/>
          </a:lnRef>
          <a:fillRef idx="1">
            <a:schemeClr val="lt1"/>
          </a:fillRef>
          <a:effectRef idx="0">
            <a:schemeClr val="accent4"/>
          </a:effectRef>
          <a:fontRef idx="minor">
            <a:schemeClr val="dk1"/>
          </a:fontRef>
        </p:style>
        <p:txBody>
          <a:bodyPr>
            <a:noAutofit/>
          </a:bodyPr>
          <a:lstStyle/>
          <a:p>
            <a:pPr algn="just"/>
            <a:r>
              <a:rPr lang="en-US" sz="4800" b="1" dirty="0" smtClean="0">
                <a:solidFill>
                  <a:srgbClr val="002060"/>
                </a:solidFill>
                <a:latin typeface="Agency FB" pitchFamily="34" charset="0"/>
              </a:rPr>
              <a:t>B2G: Business to Government communication is a new type of communication, which involves electronic transaction between government and business organization. It contains public `tenders, trade procedures e.g. customers etc.</a:t>
            </a:r>
          </a:p>
          <a:p>
            <a:pPr algn="just"/>
            <a:endParaRPr lang="en-US" sz="3600" b="1" dirty="0" smtClean="0">
              <a:solidFill>
                <a:srgbClr val="003300"/>
              </a:solidFill>
              <a:latin typeface="Agency FB" pitchFamily="34" charset="0"/>
            </a:endParaRPr>
          </a:p>
          <a:p>
            <a:pPr algn="just"/>
            <a:endParaRPr lang="en-US" sz="2000" b="1" dirty="0" smtClean="0">
              <a:solidFill>
                <a:srgbClr val="003300"/>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p:spPr>
        <p:txBody>
          <a:bodyPr>
            <a:noAutofit/>
          </a:bodyPr>
          <a:lstStyle/>
          <a:p>
            <a:r>
              <a:rPr lang="en-US" b="1" dirty="0" smtClean="0">
                <a:solidFill>
                  <a:srgbClr val="C00000"/>
                </a:solidFill>
                <a:latin typeface="Agency FB" pitchFamily="34" charset="0"/>
              </a:rPr>
              <a:t>Some Important ICT Based Business Concept</a:t>
            </a:r>
            <a:endParaRPr lang="en-US" dirty="0">
              <a:solidFill>
                <a:srgbClr val="C00000"/>
              </a:solidFill>
              <a:latin typeface="Agency FB" pitchFamily="34" charset="0"/>
            </a:endParaRPr>
          </a:p>
        </p:txBody>
      </p:sp>
      <p:sp>
        <p:nvSpPr>
          <p:cNvPr id="3" name="Subtitle 2"/>
          <p:cNvSpPr>
            <a:spLocks noGrp="1"/>
          </p:cNvSpPr>
          <p:nvPr>
            <p:ph type="subTitle" idx="1"/>
          </p:nvPr>
        </p:nvSpPr>
        <p:spPr>
          <a:xfrm>
            <a:off x="0" y="685800"/>
            <a:ext cx="9144000" cy="6324600"/>
          </a:xfrm>
        </p:spPr>
        <p:style>
          <a:lnRef idx="2">
            <a:schemeClr val="accent4"/>
          </a:lnRef>
          <a:fillRef idx="1">
            <a:schemeClr val="lt1"/>
          </a:fillRef>
          <a:effectRef idx="0">
            <a:schemeClr val="accent4"/>
          </a:effectRef>
          <a:fontRef idx="minor">
            <a:schemeClr val="dk1"/>
          </a:fontRef>
        </p:style>
        <p:txBody>
          <a:bodyPr>
            <a:noAutofit/>
          </a:bodyPr>
          <a:lstStyle/>
          <a:p>
            <a:pPr algn="just"/>
            <a:r>
              <a:rPr lang="en-US" sz="4000" b="1" dirty="0" smtClean="0">
                <a:solidFill>
                  <a:srgbClr val="002060"/>
                </a:solidFill>
                <a:latin typeface="Agency FB" pitchFamily="34" charset="0"/>
              </a:rPr>
              <a:t>C2C: Without any involvement of business and middleman `Consumer to Consumer’ e-commerce takes place as the last type of e-commerce communication on the internet. </a:t>
            </a:r>
          </a:p>
          <a:p>
            <a:pPr algn="just"/>
            <a:r>
              <a:rPr lang="en-US" sz="4000" b="1" dirty="0" smtClean="0">
                <a:solidFill>
                  <a:srgbClr val="3A32E0"/>
                </a:solidFill>
                <a:latin typeface="Agency FB" pitchFamily="34" charset="0"/>
              </a:rPr>
              <a:t>When receiving announcement of selling a particular product from any consumer through consumer exchange website, one can acquire that product by biding against each offer for their own interest of the both parties.</a:t>
            </a:r>
          </a:p>
          <a:p>
            <a:pPr algn="just"/>
            <a:endParaRPr lang="en-US" sz="3600" b="1" dirty="0" smtClean="0">
              <a:solidFill>
                <a:srgbClr val="003300"/>
              </a:solidFill>
              <a:latin typeface="Agency FB" pitchFamily="34" charset="0"/>
            </a:endParaRPr>
          </a:p>
          <a:p>
            <a:pPr algn="just"/>
            <a:endParaRPr lang="en-US" sz="2000" b="1" dirty="0" smtClean="0">
              <a:solidFill>
                <a:srgbClr val="003300"/>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p:spPr>
        <p:txBody>
          <a:bodyPr>
            <a:noAutofit/>
          </a:bodyPr>
          <a:lstStyle/>
          <a:p>
            <a:r>
              <a:rPr lang="en-US" sz="4800" b="1" dirty="0" smtClean="0">
                <a:solidFill>
                  <a:srgbClr val="C00000"/>
                </a:solidFill>
                <a:latin typeface="Agency FB" pitchFamily="34" charset="0"/>
              </a:rPr>
              <a:t>Some Generic Reasons for Going Online</a:t>
            </a:r>
            <a:endParaRPr lang="en-US" sz="4800" dirty="0">
              <a:solidFill>
                <a:srgbClr val="C00000"/>
              </a:solidFill>
              <a:latin typeface="Agency FB" pitchFamily="34" charset="0"/>
            </a:endParaRPr>
          </a:p>
        </p:txBody>
      </p:sp>
      <p:sp>
        <p:nvSpPr>
          <p:cNvPr id="3" name="Subtitle 2"/>
          <p:cNvSpPr>
            <a:spLocks noGrp="1"/>
          </p:cNvSpPr>
          <p:nvPr>
            <p:ph type="subTitle" idx="1"/>
          </p:nvPr>
        </p:nvSpPr>
        <p:spPr>
          <a:xfrm>
            <a:off x="0" y="685800"/>
            <a:ext cx="9144000" cy="6324600"/>
          </a:xfrm>
        </p:spPr>
        <p:style>
          <a:lnRef idx="2">
            <a:schemeClr val="accent4"/>
          </a:lnRef>
          <a:fillRef idx="1">
            <a:schemeClr val="lt1"/>
          </a:fillRef>
          <a:effectRef idx="0">
            <a:schemeClr val="accent4"/>
          </a:effectRef>
          <a:fontRef idx="minor">
            <a:schemeClr val="dk1"/>
          </a:fontRef>
        </p:style>
        <p:txBody>
          <a:bodyPr>
            <a:noAutofit/>
          </a:bodyPr>
          <a:lstStyle/>
          <a:p>
            <a:pPr algn="just"/>
            <a:r>
              <a:rPr lang="en-US" sz="3500" b="1" dirty="0" smtClean="0">
                <a:solidFill>
                  <a:srgbClr val="002060"/>
                </a:solidFill>
                <a:latin typeface="Agency FB" pitchFamily="34" charset="0"/>
              </a:rPr>
              <a:t>Expand market reach:</a:t>
            </a:r>
            <a:r>
              <a:rPr lang="en-US" sz="3500" b="1" dirty="0" smtClean="0">
                <a:solidFill>
                  <a:srgbClr val="3A32E0"/>
                </a:solidFill>
                <a:latin typeface="Agency FB" pitchFamily="34" charset="0"/>
              </a:rPr>
              <a:t> This is one of the major advantages of doing business online. A little company now has the ability to reach markets far beyond its traditional vicinity while also gaining access to markets beyond its current customer base.</a:t>
            </a:r>
          </a:p>
          <a:p>
            <a:pPr algn="just"/>
            <a:r>
              <a:rPr lang="en-US" sz="3500" b="1" dirty="0" smtClean="0">
                <a:solidFill>
                  <a:srgbClr val="3A32E0"/>
                </a:solidFill>
                <a:latin typeface="Agency FB" pitchFamily="34" charset="0"/>
              </a:rPr>
              <a:t>Visibility: </a:t>
            </a:r>
            <a:r>
              <a:rPr lang="en-US" sz="3500" b="1" dirty="0" smtClean="0">
                <a:solidFill>
                  <a:srgbClr val="002060"/>
                </a:solidFill>
                <a:latin typeface="Agency FB" pitchFamily="34" charset="0"/>
              </a:rPr>
              <a:t>The Internet gives the small and medium sized company a chance to level the playing field to some extent. On the Internet each company is reduced to the common size of the customer’s browser window. While creating the original web presence may not be inexpensive, the cost of subsequent maintenance is minimal. </a:t>
            </a:r>
          </a:p>
          <a:p>
            <a:pPr algn="just"/>
            <a:endParaRPr lang="en-US" sz="3500" b="1" dirty="0" smtClean="0">
              <a:solidFill>
                <a:srgbClr val="003300"/>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p:spPr>
        <p:txBody>
          <a:bodyPr>
            <a:noAutofit/>
          </a:bodyPr>
          <a:lstStyle/>
          <a:p>
            <a:r>
              <a:rPr lang="en-US" sz="4800" b="1" dirty="0" smtClean="0">
                <a:solidFill>
                  <a:srgbClr val="C00000"/>
                </a:solidFill>
                <a:latin typeface="Agency FB" pitchFamily="34" charset="0"/>
              </a:rPr>
              <a:t>Some Generic Reasons for Going Online</a:t>
            </a:r>
            <a:endParaRPr lang="en-US" sz="4800" dirty="0">
              <a:solidFill>
                <a:srgbClr val="C00000"/>
              </a:solidFill>
              <a:latin typeface="Agency FB" pitchFamily="34" charset="0"/>
            </a:endParaRPr>
          </a:p>
        </p:txBody>
      </p:sp>
      <p:sp>
        <p:nvSpPr>
          <p:cNvPr id="3" name="Subtitle 2"/>
          <p:cNvSpPr>
            <a:spLocks noGrp="1"/>
          </p:cNvSpPr>
          <p:nvPr>
            <p:ph type="subTitle" idx="1"/>
          </p:nvPr>
        </p:nvSpPr>
        <p:spPr>
          <a:xfrm>
            <a:off x="0" y="685800"/>
            <a:ext cx="9144000" cy="6324600"/>
          </a:xfrm>
        </p:spPr>
        <p:style>
          <a:lnRef idx="2">
            <a:schemeClr val="accent4"/>
          </a:lnRef>
          <a:fillRef idx="1">
            <a:schemeClr val="lt1"/>
          </a:fillRef>
          <a:effectRef idx="0">
            <a:schemeClr val="accent4"/>
          </a:effectRef>
          <a:fontRef idx="minor">
            <a:schemeClr val="dk1"/>
          </a:fontRef>
        </p:style>
        <p:txBody>
          <a:bodyPr>
            <a:noAutofit/>
          </a:bodyPr>
          <a:lstStyle/>
          <a:p>
            <a:pPr algn="just"/>
            <a:r>
              <a:rPr lang="en-US" b="1" dirty="0" smtClean="0">
                <a:solidFill>
                  <a:srgbClr val="002060"/>
                </a:solidFill>
                <a:latin typeface="Agency FB" pitchFamily="34" charset="0"/>
              </a:rPr>
              <a:t>Enhance responsiveness:</a:t>
            </a:r>
            <a:r>
              <a:rPr lang="en-US" dirty="0" smtClean="0">
                <a:latin typeface="Agency FB" pitchFamily="34" charset="0"/>
              </a:rPr>
              <a:t> </a:t>
            </a:r>
            <a:r>
              <a:rPr lang="en-US" b="1" dirty="0" smtClean="0">
                <a:solidFill>
                  <a:srgbClr val="3A32E0"/>
                </a:solidFill>
                <a:latin typeface="Agency FB" pitchFamily="34" charset="0"/>
              </a:rPr>
              <a:t>One of the greatest benefits of doing business online rests in its ability promote relationship building with its customers and partners. The Internet is unmatched in its ability to increase responsiveness. </a:t>
            </a:r>
          </a:p>
          <a:p>
            <a:pPr algn="just"/>
            <a:r>
              <a:rPr lang="en-US" b="1" dirty="0" smtClean="0">
                <a:solidFill>
                  <a:srgbClr val="7030A0"/>
                </a:solidFill>
                <a:latin typeface="Agency FB" pitchFamily="34" charset="0"/>
              </a:rPr>
              <a:t>Examples of this responsiveness are clearly visible in companies such as Dell UPS and FedEx that now allow both partners and consumers to check various facets of their transactions directly by logging onto their web sites. This interconnectedness comes at a lower cost and on demand thus, providing a more efficient method to respond to customer needs/ wants.</a:t>
            </a:r>
          </a:p>
          <a:p>
            <a:pPr algn="just"/>
            <a:endParaRPr lang="en-US" sz="3500" b="1" dirty="0" smtClean="0">
              <a:solidFill>
                <a:srgbClr val="003300"/>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p:spPr>
        <p:txBody>
          <a:bodyPr>
            <a:noAutofit/>
          </a:bodyPr>
          <a:lstStyle/>
          <a:p>
            <a:r>
              <a:rPr lang="en-US" sz="4800" b="1" dirty="0" smtClean="0">
                <a:solidFill>
                  <a:srgbClr val="C00000"/>
                </a:solidFill>
                <a:latin typeface="Agency FB" pitchFamily="34" charset="0"/>
              </a:rPr>
              <a:t>Some Generic Reasons for Going Online</a:t>
            </a:r>
            <a:endParaRPr lang="en-US" sz="4800" dirty="0">
              <a:solidFill>
                <a:srgbClr val="C00000"/>
              </a:solidFill>
              <a:latin typeface="Agency FB" pitchFamily="34" charset="0"/>
            </a:endParaRPr>
          </a:p>
        </p:txBody>
      </p:sp>
      <p:sp>
        <p:nvSpPr>
          <p:cNvPr id="3" name="Subtitle 2"/>
          <p:cNvSpPr>
            <a:spLocks noGrp="1"/>
          </p:cNvSpPr>
          <p:nvPr>
            <p:ph type="subTitle" idx="1"/>
          </p:nvPr>
        </p:nvSpPr>
        <p:spPr>
          <a:xfrm>
            <a:off x="0" y="685800"/>
            <a:ext cx="9144000" cy="6324600"/>
          </a:xfrm>
        </p:spPr>
        <p:style>
          <a:lnRef idx="2">
            <a:schemeClr val="accent4"/>
          </a:lnRef>
          <a:fillRef idx="1">
            <a:schemeClr val="lt1"/>
          </a:fillRef>
          <a:effectRef idx="0">
            <a:schemeClr val="accent4"/>
          </a:effectRef>
          <a:fontRef idx="minor">
            <a:schemeClr val="dk1"/>
          </a:fontRef>
        </p:style>
        <p:txBody>
          <a:bodyPr>
            <a:noAutofit/>
          </a:bodyPr>
          <a:lstStyle/>
          <a:p>
            <a:pPr algn="just"/>
            <a:r>
              <a:rPr lang="en-US" sz="4000" b="1" dirty="0" smtClean="0">
                <a:solidFill>
                  <a:srgbClr val="7030A0"/>
                </a:solidFill>
                <a:latin typeface="Agency FB" pitchFamily="34" charset="0"/>
              </a:rPr>
              <a:t>New services:</a:t>
            </a:r>
            <a:r>
              <a:rPr lang="en-US" sz="4000" dirty="0" smtClean="0">
                <a:solidFill>
                  <a:srgbClr val="3A32E0"/>
                </a:solidFill>
                <a:latin typeface="Agency FB" pitchFamily="34" charset="0"/>
              </a:rPr>
              <a:t> Introducing new services in traditional markets is difficult and expensive. The Internet provides the option of introducing new services for customers, partners, and employees at a minimal incremental cost.</a:t>
            </a:r>
          </a:p>
          <a:p>
            <a:pPr algn="just"/>
            <a:r>
              <a:rPr lang="en-US" sz="4000" b="1" dirty="0" smtClean="0">
                <a:solidFill>
                  <a:srgbClr val="7030A0"/>
                </a:solidFill>
                <a:latin typeface="Agency FB" pitchFamily="34" charset="0"/>
              </a:rPr>
              <a:t>Strengthening business relationships:</a:t>
            </a:r>
            <a:r>
              <a:rPr lang="en-US" sz="4000" dirty="0" smtClean="0">
                <a:solidFill>
                  <a:srgbClr val="7030A0"/>
                </a:solidFill>
                <a:latin typeface="Agency FB" pitchFamily="34" charset="0"/>
              </a:rPr>
              <a:t> </a:t>
            </a:r>
            <a:r>
              <a:rPr lang="en-US" sz="4000" dirty="0" smtClean="0">
                <a:solidFill>
                  <a:srgbClr val="00B0F0"/>
                </a:solidFill>
                <a:latin typeface="Agency FB" pitchFamily="34" charset="0"/>
              </a:rPr>
              <a:t> The ability to enhance business-to–business communications has a huge potential. In the past companies were using EDI electronic data interchange to streamline business processes and enhance communications. </a:t>
            </a:r>
            <a:endParaRPr lang="en-US" sz="4000" b="1" dirty="0" smtClean="0">
              <a:solidFill>
                <a:srgbClr val="00B0F0"/>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p:spPr>
        <p:txBody>
          <a:bodyPr>
            <a:noAutofit/>
          </a:bodyPr>
          <a:lstStyle/>
          <a:p>
            <a:r>
              <a:rPr lang="en-US" sz="4800" b="1" dirty="0" smtClean="0">
                <a:solidFill>
                  <a:srgbClr val="C00000"/>
                </a:solidFill>
                <a:latin typeface="Agency FB" pitchFamily="34" charset="0"/>
              </a:rPr>
              <a:t>Some Generic Reasons for Going Online</a:t>
            </a:r>
            <a:endParaRPr lang="en-US" sz="4800" dirty="0">
              <a:solidFill>
                <a:srgbClr val="C00000"/>
              </a:solidFill>
              <a:latin typeface="Agency FB" pitchFamily="34" charset="0"/>
            </a:endParaRPr>
          </a:p>
        </p:txBody>
      </p:sp>
      <p:sp>
        <p:nvSpPr>
          <p:cNvPr id="3" name="Subtitle 2"/>
          <p:cNvSpPr>
            <a:spLocks noGrp="1"/>
          </p:cNvSpPr>
          <p:nvPr>
            <p:ph type="subTitle" idx="1"/>
          </p:nvPr>
        </p:nvSpPr>
        <p:spPr>
          <a:xfrm>
            <a:off x="0" y="685800"/>
            <a:ext cx="9144000" cy="6324600"/>
          </a:xfrm>
        </p:spPr>
        <p:style>
          <a:lnRef idx="2">
            <a:schemeClr val="accent4"/>
          </a:lnRef>
          <a:fillRef idx="1">
            <a:schemeClr val="lt1"/>
          </a:fillRef>
          <a:effectRef idx="0">
            <a:schemeClr val="accent4"/>
          </a:effectRef>
          <a:fontRef idx="minor">
            <a:schemeClr val="dk1"/>
          </a:fontRef>
        </p:style>
        <p:txBody>
          <a:bodyPr>
            <a:noAutofit/>
          </a:bodyPr>
          <a:lstStyle/>
          <a:p>
            <a:pPr algn="just"/>
            <a:r>
              <a:rPr lang="en-US" sz="4400" b="1" dirty="0" smtClean="0">
                <a:solidFill>
                  <a:srgbClr val="3A32E0"/>
                </a:solidFill>
                <a:latin typeface="Agency FB" pitchFamily="34" charset="0"/>
              </a:rPr>
              <a:t>Cost Reduction:</a:t>
            </a:r>
            <a:r>
              <a:rPr lang="en-US" sz="4400" dirty="0" smtClean="0">
                <a:solidFill>
                  <a:srgbClr val="3A32E0"/>
                </a:solidFill>
                <a:latin typeface="Agency FB" pitchFamily="34" charset="0"/>
              </a:rPr>
              <a:t>  </a:t>
            </a:r>
            <a:r>
              <a:rPr lang="en-US" sz="4400" dirty="0" smtClean="0">
                <a:solidFill>
                  <a:srgbClr val="002060"/>
                </a:solidFill>
                <a:latin typeface="Agency FB" pitchFamily="34" charset="0"/>
              </a:rPr>
              <a:t>This feature has been realized and well understood by the organizations of the 21</a:t>
            </a:r>
            <a:r>
              <a:rPr lang="en-US" sz="4400" baseline="30000" dirty="0" smtClean="0">
                <a:solidFill>
                  <a:srgbClr val="002060"/>
                </a:solidFill>
                <a:latin typeface="Agency FB" pitchFamily="34" charset="0"/>
              </a:rPr>
              <a:t>st</a:t>
            </a:r>
            <a:r>
              <a:rPr lang="en-US" sz="4400" dirty="0" smtClean="0">
                <a:solidFill>
                  <a:srgbClr val="002060"/>
                </a:solidFill>
                <a:latin typeface="Agency FB" pitchFamily="34" charset="0"/>
              </a:rPr>
              <a:t> century. The blossoming and adoption of the Internet has seen businesses realize enormous cost savings by moving a myriad of services online. From customer service centers, to online tracking of packages, to online brokerages the list is endless.</a:t>
            </a:r>
            <a:endParaRPr lang="en-US" sz="4400" b="1" dirty="0" smtClean="0">
              <a:solidFill>
                <a:srgbClr val="002060"/>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p:spPr>
        <p:txBody>
          <a:bodyPr>
            <a:noAutofit/>
          </a:bodyPr>
          <a:lstStyle/>
          <a:p>
            <a:r>
              <a:rPr lang="en-US" b="1" dirty="0" smtClean="0">
                <a:solidFill>
                  <a:srgbClr val="C00000"/>
                </a:solidFill>
                <a:latin typeface="Agency FB" pitchFamily="34" charset="0"/>
              </a:rPr>
              <a:t>Potential Benefits Associated With e-Business</a:t>
            </a:r>
            <a:endParaRPr lang="en-US" dirty="0">
              <a:solidFill>
                <a:srgbClr val="C00000"/>
              </a:solidFill>
              <a:latin typeface="Agency FB" pitchFamily="34" charset="0"/>
            </a:endParaRPr>
          </a:p>
        </p:txBody>
      </p:sp>
      <p:sp>
        <p:nvSpPr>
          <p:cNvPr id="3" name="Subtitle 2"/>
          <p:cNvSpPr>
            <a:spLocks noGrp="1"/>
          </p:cNvSpPr>
          <p:nvPr>
            <p:ph type="subTitle" idx="1"/>
          </p:nvPr>
        </p:nvSpPr>
        <p:spPr>
          <a:xfrm>
            <a:off x="0" y="685800"/>
            <a:ext cx="9144000" cy="6324600"/>
          </a:xfrm>
        </p:spPr>
        <p:style>
          <a:lnRef idx="2">
            <a:schemeClr val="accent4"/>
          </a:lnRef>
          <a:fillRef idx="1">
            <a:schemeClr val="lt1"/>
          </a:fillRef>
          <a:effectRef idx="0">
            <a:schemeClr val="accent4"/>
          </a:effectRef>
          <a:fontRef idx="minor">
            <a:schemeClr val="dk1"/>
          </a:fontRef>
        </p:style>
        <p:txBody>
          <a:bodyPr>
            <a:noAutofit/>
          </a:bodyPr>
          <a:lstStyle/>
          <a:p>
            <a:pPr algn="just"/>
            <a:r>
              <a:rPr lang="en-US" sz="3600" b="1" dirty="0" smtClean="0">
                <a:solidFill>
                  <a:srgbClr val="002060"/>
                </a:solidFill>
                <a:latin typeface="Agency FB" pitchFamily="34" charset="0"/>
              </a:rPr>
              <a:t>Global accessibility and sales reach</a:t>
            </a:r>
            <a:r>
              <a:rPr lang="en-US" sz="3600" dirty="0" smtClean="0">
                <a:solidFill>
                  <a:srgbClr val="002060"/>
                </a:solidFill>
                <a:latin typeface="Agency FB" pitchFamily="34" charset="0"/>
              </a:rPr>
              <a:t>: The online community is on around the world 24 hours a day seven days a week. Businesses now have the opportunity to expand their customer base, and in some instances even their product line.</a:t>
            </a:r>
          </a:p>
          <a:p>
            <a:pPr algn="just"/>
            <a:r>
              <a:rPr lang="en-US" sz="3600" b="1" dirty="0" smtClean="0">
                <a:solidFill>
                  <a:srgbClr val="3A32E0"/>
                </a:solidFill>
                <a:latin typeface="Agency FB" pitchFamily="34" charset="0"/>
              </a:rPr>
              <a:t>Closer relationships:</a:t>
            </a:r>
            <a:r>
              <a:rPr lang="en-US" sz="3600" dirty="0" smtClean="0">
                <a:solidFill>
                  <a:srgbClr val="3A32E0"/>
                </a:solidFill>
                <a:latin typeface="Agency FB" pitchFamily="34" charset="0"/>
              </a:rPr>
              <a:t> The Internet is structured to facilitate two-way communications that is ideal for bridging the spatial gap between an organization and its customers. The open standards inherently associated with the Internet translate into interoperability between companies and their web sites.</a:t>
            </a:r>
          </a:p>
          <a:p>
            <a:pPr algn="just"/>
            <a:endParaRPr lang="en-US" sz="2400" b="1" dirty="0" smtClean="0">
              <a:solidFill>
                <a:srgbClr val="002060"/>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p:spPr>
        <p:txBody>
          <a:bodyPr>
            <a:noAutofit/>
          </a:bodyPr>
          <a:lstStyle/>
          <a:p>
            <a:r>
              <a:rPr lang="en-US" sz="6000" b="1" dirty="0" smtClean="0">
                <a:solidFill>
                  <a:srgbClr val="002060"/>
                </a:solidFill>
                <a:latin typeface="Agency FB" pitchFamily="34" charset="0"/>
              </a:rPr>
              <a:t/>
            </a:r>
            <a:br>
              <a:rPr lang="en-US" sz="6000" b="1" dirty="0" smtClean="0">
                <a:solidFill>
                  <a:srgbClr val="002060"/>
                </a:solidFill>
                <a:latin typeface="Agency FB" pitchFamily="34" charset="0"/>
              </a:rPr>
            </a:br>
            <a:r>
              <a:rPr lang="en-US" sz="6000" b="1" dirty="0" smtClean="0">
                <a:solidFill>
                  <a:srgbClr val="002060"/>
                </a:solidFill>
                <a:latin typeface="Agency FB" pitchFamily="34" charset="0"/>
              </a:rPr>
              <a:t>Topics to be discussed</a:t>
            </a:r>
            <a:br>
              <a:rPr lang="en-US" sz="6000" b="1" dirty="0" smtClean="0">
                <a:solidFill>
                  <a:srgbClr val="002060"/>
                </a:solidFill>
                <a:latin typeface="Agency FB" pitchFamily="34" charset="0"/>
              </a:rPr>
            </a:br>
            <a:endParaRPr lang="en-US" sz="6000" b="1" dirty="0" smtClean="0">
              <a:solidFill>
                <a:srgbClr val="FF0000"/>
              </a:solidFill>
              <a:latin typeface="Agency FB" pitchFamily="34" charset="0"/>
            </a:endParaRPr>
          </a:p>
        </p:txBody>
      </p:sp>
      <p:sp>
        <p:nvSpPr>
          <p:cNvPr id="3" name="Subtitle 2"/>
          <p:cNvSpPr>
            <a:spLocks noGrp="1"/>
          </p:cNvSpPr>
          <p:nvPr>
            <p:ph type="subTitle" idx="1"/>
          </p:nvPr>
        </p:nvSpPr>
        <p:spPr>
          <a:xfrm>
            <a:off x="0" y="685800"/>
            <a:ext cx="9144000" cy="6324600"/>
          </a:xfrm>
        </p:spPr>
        <p:style>
          <a:lnRef idx="2">
            <a:schemeClr val="accent4"/>
          </a:lnRef>
          <a:fillRef idx="1">
            <a:schemeClr val="lt1"/>
          </a:fillRef>
          <a:effectRef idx="0">
            <a:schemeClr val="accent4"/>
          </a:effectRef>
          <a:fontRef idx="minor">
            <a:schemeClr val="dk1"/>
          </a:fontRef>
        </p:style>
        <p:txBody>
          <a:bodyPr>
            <a:noAutofit/>
          </a:bodyPr>
          <a:lstStyle/>
          <a:p>
            <a:pPr algn="just">
              <a:buFont typeface="Wingdings" pitchFamily="2" charset="2"/>
              <a:buChar char="q"/>
            </a:pPr>
            <a:r>
              <a:rPr lang="en-US" sz="4400" b="1" dirty="0" smtClean="0">
                <a:solidFill>
                  <a:srgbClr val="0070C0"/>
                </a:solidFill>
                <a:latin typeface="Agency FB" pitchFamily="34" charset="0"/>
              </a:rPr>
              <a:t>Information Technology in International Business</a:t>
            </a:r>
            <a:endParaRPr lang="en-US" sz="4400" dirty="0" smtClean="0">
              <a:solidFill>
                <a:srgbClr val="0070C0"/>
              </a:solidFill>
              <a:latin typeface="Agency FB" pitchFamily="34" charset="0"/>
            </a:endParaRPr>
          </a:p>
          <a:p>
            <a:pPr algn="just">
              <a:buFont typeface="Wingdings" pitchFamily="2" charset="2"/>
              <a:buChar char="q"/>
            </a:pPr>
            <a:r>
              <a:rPr lang="en-US" sz="4400" b="1" dirty="0" smtClean="0">
                <a:solidFill>
                  <a:srgbClr val="0070C0"/>
                </a:solidFill>
                <a:latin typeface="Agency FB" pitchFamily="34" charset="0"/>
              </a:rPr>
              <a:t>Some Important ICT Based Business Concept</a:t>
            </a:r>
            <a:endParaRPr lang="en-US" sz="4400" dirty="0" smtClean="0">
              <a:solidFill>
                <a:srgbClr val="0070C0"/>
              </a:solidFill>
              <a:latin typeface="Agency FB" pitchFamily="34" charset="0"/>
            </a:endParaRPr>
          </a:p>
          <a:p>
            <a:pPr algn="just">
              <a:buFont typeface="Wingdings" pitchFamily="2" charset="2"/>
              <a:buChar char="q"/>
            </a:pPr>
            <a:r>
              <a:rPr lang="en-US" sz="4400" b="1" dirty="0" smtClean="0">
                <a:solidFill>
                  <a:srgbClr val="0070C0"/>
                </a:solidFill>
                <a:latin typeface="Agency FB" pitchFamily="34" charset="0"/>
              </a:rPr>
              <a:t>Some Generic Reasons for Going Online</a:t>
            </a:r>
            <a:endParaRPr lang="en-US" sz="4400" dirty="0" smtClean="0">
              <a:solidFill>
                <a:srgbClr val="0070C0"/>
              </a:solidFill>
              <a:latin typeface="Agency FB" pitchFamily="34" charset="0"/>
            </a:endParaRPr>
          </a:p>
          <a:p>
            <a:pPr algn="just">
              <a:buFont typeface="Wingdings" pitchFamily="2" charset="2"/>
              <a:buChar char="q"/>
            </a:pPr>
            <a:r>
              <a:rPr lang="en-US" sz="4400" b="1" dirty="0" smtClean="0">
                <a:solidFill>
                  <a:srgbClr val="0070C0"/>
                </a:solidFill>
                <a:latin typeface="Agency FB" pitchFamily="34" charset="0"/>
              </a:rPr>
              <a:t>Potential Benefits Associated With e-Business</a:t>
            </a:r>
            <a:endParaRPr lang="en-US" sz="4400" dirty="0" smtClean="0">
              <a:solidFill>
                <a:srgbClr val="0070C0"/>
              </a:solidFill>
              <a:latin typeface="Agency FB" pitchFamily="34" charset="0"/>
            </a:endParaRPr>
          </a:p>
          <a:p>
            <a:pPr algn="just">
              <a:buFont typeface="Wingdings" pitchFamily="2" charset="2"/>
              <a:buChar char="q"/>
            </a:pPr>
            <a:r>
              <a:rPr lang="en-US" sz="4400" b="1" dirty="0" smtClean="0">
                <a:solidFill>
                  <a:srgbClr val="0070C0"/>
                </a:solidFill>
                <a:latin typeface="Agency FB" pitchFamily="34" charset="0"/>
              </a:rPr>
              <a:t>Six C’s of Web Service</a:t>
            </a:r>
            <a:endParaRPr lang="en-US" sz="4400" dirty="0" smtClean="0">
              <a:solidFill>
                <a:srgbClr val="0070C0"/>
              </a:solidFill>
              <a:latin typeface="Agency FB" pitchFamily="34" charset="0"/>
            </a:endParaRPr>
          </a:p>
          <a:p>
            <a:pPr algn="just"/>
            <a:endParaRPr lang="en-US" sz="2400" b="1" dirty="0" smtClean="0">
              <a:solidFill>
                <a:srgbClr val="002060"/>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p:spPr>
        <p:txBody>
          <a:bodyPr>
            <a:noAutofit/>
          </a:bodyPr>
          <a:lstStyle/>
          <a:p>
            <a:r>
              <a:rPr lang="en-US" b="1" dirty="0" smtClean="0">
                <a:solidFill>
                  <a:srgbClr val="C00000"/>
                </a:solidFill>
                <a:latin typeface="Agency FB" pitchFamily="34" charset="0"/>
              </a:rPr>
              <a:t>Potential Benefits Associated With e-Business</a:t>
            </a:r>
            <a:endParaRPr lang="en-US" dirty="0">
              <a:solidFill>
                <a:srgbClr val="C00000"/>
              </a:solidFill>
              <a:latin typeface="Agency FB" pitchFamily="34" charset="0"/>
            </a:endParaRPr>
          </a:p>
        </p:txBody>
      </p:sp>
      <p:sp>
        <p:nvSpPr>
          <p:cNvPr id="3" name="Subtitle 2"/>
          <p:cNvSpPr>
            <a:spLocks noGrp="1"/>
          </p:cNvSpPr>
          <p:nvPr>
            <p:ph type="subTitle" idx="1"/>
          </p:nvPr>
        </p:nvSpPr>
        <p:spPr>
          <a:xfrm>
            <a:off x="0" y="685800"/>
            <a:ext cx="9144000" cy="6324600"/>
          </a:xfrm>
        </p:spPr>
        <p:style>
          <a:lnRef idx="2">
            <a:schemeClr val="accent4"/>
          </a:lnRef>
          <a:fillRef idx="1">
            <a:schemeClr val="lt1"/>
          </a:fillRef>
          <a:effectRef idx="0">
            <a:schemeClr val="accent4"/>
          </a:effectRef>
          <a:fontRef idx="minor">
            <a:schemeClr val="dk1"/>
          </a:fontRef>
        </p:style>
        <p:txBody>
          <a:bodyPr>
            <a:noAutofit/>
          </a:bodyPr>
          <a:lstStyle/>
          <a:p>
            <a:pPr algn="just"/>
            <a:r>
              <a:rPr lang="en-US" sz="3600" b="1" dirty="0" smtClean="0">
                <a:solidFill>
                  <a:srgbClr val="002060"/>
                </a:solidFill>
                <a:latin typeface="Agency FB" pitchFamily="34" charset="0"/>
              </a:rPr>
              <a:t>Tailor made offers and customer loyalty:</a:t>
            </a:r>
            <a:r>
              <a:rPr lang="en-US" sz="3600" dirty="0" smtClean="0">
                <a:solidFill>
                  <a:srgbClr val="002060"/>
                </a:solidFill>
                <a:latin typeface="Agency FB" pitchFamily="34" charset="0"/>
              </a:rPr>
              <a:t> Today’s software developments give businesses the ability to customize the entire web site for each single user with no incremental costs. Mass-customizations allow the marketer the ability to create web pages, products, and services that suit the requirements of the user. </a:t>
            </a:r>
          </a:p>
          <a:p>
            <a:pPr algn="just"/>
            <a:r>
              <a:rPr lang="en-US" sz="3600" b="1" dirty="0" smtClean="0">
                <a:solidFill>
                  <a:srgbClr val="3A32E0"/>
                </a:solidFill>
                <a:latin typeface="Agency FB" pitchFamily="34" charset="0"/>
              </a:rPr>
              <a:t>Reduced costs</a:t>
            </a:r>
            <a:r>
              <a:rPr lang="en-US" sz="3600" dirty="0" smtClean="0">
                <a:solidFill>
                  <a:srgbClr val="3A32E0"/>
                </a:solidFill>
                <a:latin typeface="Agency FB" pitchFamily="34" charset="0"/>
              </a:rPr>
              <a:t>: As mentioned in the discussion earlier businesses have recognized that this new technology can be effectively deployed for the dual purpose of enhancing customer service while lowering costs.</a:t>
            </a:r>
          </a:p>
          <a:p>
            <a:pPr algn="just"/>
            <a:endParaRPr lang="en-US" sz="2400" b="1" dirty="0" smtClean="0">
              <a:solidFill>
                <a:srgbClr val="002060"/>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p:spPr>
        <p:txBody>
          <a:bodyPr>
            <a:noAutofit/>
          </a:bodyPr>
          <a:lstStyle/>
          <a:p>
            <a:r>
              <a:rPr lang="en-US" b="1" dirty="0" smtClean="0">
                <a:solidFill>
                  <a:srgbClr val="C00000"/>
                </a:solidFill>
                <a:latin typeface="Agency FB" pitchFamily="34" charset="0"/>
              </a:rPr>
              <a:t>Six C’s of Web Service</a:t>
            </a:r>
            <a:endParaRPr lang="en-US" dirty="0">
              <a:solidFill>
                <a:srgbClr val="C00000"/>
              </a:solidFill>
              <a:latin typeface="Agency FB" pitchFamily="34" charset="0"/>
            </a:endParaRPr>
          </a:p>
        </p:txBody>
      </p:sp>
      <p:sp>
        <p:nvSpPr>
          <p:cNvPr id="3" name="Subtitle 2"/>
          <p:cNvSpPr>
            <a:spLocks noGrp="1"/>
          </p:cNvSpPr>
          <p:nvPr>
            <p:ph type="subTitle" idx="1"/>
          </p:nvPr>
        </p:nvSpPr>
        <p:spPr>
          <a:xfrm>
            <a:off x="0" y="685800"/>
            <a:ext cx="9144000" cy="6324600"/>
          </a:xfrm>
        </p:spPr>
        <p:style>
          <a:lnRef idx="2">
            <a:schemeClr val="accent4"/>
          </a:lnRef>
          <a:fillRef idx="1">
            <a:schemeClr val="lt1"/>
          </a:fillRef>
          <a:effectRef idx="0">
            <a:schemeClr val="accent4"/>
          </a:effectRef>
          <a:fontRef idx="minor">
            <a:schemeClr val="dk1"/>
          </a:fontRef>
        </p:style>
        <p:txBody>
          <a:bodyPr>
            <a:noAutofit/>
          </a:bodyPr>
          <a:lstStyle/>
          <a:p>
            <a:pPr algn="just"/>
            <a:r>
              <a:rPr lang="en-US" sz="4000" b="1" dirty="0" smtClean="0">
                <a:solidFill>
                  <a:srgbClr val="3A32E0"/>
                </a:solidFill>
                <a:latin typeface="Agency FB" pitchFamily="34" charset="0"/>
              </a:rPr>
              <a:t>Convenience:</a:t>
            </a:r>
            <a:r>
              <a:rPr lang="en-US" sz="4000" dirty="0" smtClean="0">
                <a:solidFill>
                  <a:srgbClr val="3A32E0"/>
                </a:solidFill>
                <a:latin typeface="Agency FB" pitchFamily="34" charset="0"/>
              </a:rPr>
              <a:t> Online buying is convenient. The consumer has access to an endless array of product and services all from the convenience of home.</a:t>
            </a:r>
          </a:p>
          <a:p>
            <a:pPr algn="just"/>
            <a:r>
              <a:rPr lang="en-US" sz="4000" b="1" dirty="0" smtClean="0">
                <a:solidFill>
                  <a:srgbClr val="002060"/>
                </a:solidFill>
                <a:latin typeface="Agency FB" pitchFamily="34" charset="0"/>
              </a:rPr>
              <a:t>Costs:</a:t>
            </a:r>
            <a:r>
              <a:rPr lang="en-US" sz="4000" dirty="0" smtClean="0">
                <a:solidFill>
                  <a:srgbClr val="002060"/>
                </a:solidFill>
                <a:latin typeface="Agency FB" pitchFamily="34" charset="0"/>
              </a:rPr>
              <a:t> </a:t>
            </a:r>
          </a:p>
          <a:p>
            <a:pPr algn="just"/>
            <a:r>
              <a:rPr lang="en-US" sz="4000" dirty="0" smtClean="0">
                <a:solidFill>
                  <a:srgbClr val="002060"/>
                </a:solidFill>
                <a:latin typeface="Agency FB" pitchFamily="34" charset="0"/>
              </a:rPr>
              <a:t>Cost comparisons are easily done on the WWW.  This process had been further improved with the deployment of programs called bots. These are electronic shopping agents or robots that comb Wed sites, to compare prices and product service features. </a:t>
            </a:r>
            <a:endParaRPr lang="en-US" sz="4000" b="1" dirty="0" smtClean="0">
              <a:solidFill>
                <a:srgbClr val="002060"/>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p:spPr>
        <p:txBody>
          <a:bodyPr>
            <a:noAutofit/>
          </a:bodyPr>
          <a:lstStyle/>
          <a:p>
            <a:r>
              <a:rPr lang="en-US" b="1" dirty="0" smtClean="0">
                <a:solidFill>
                  <a:srgbClr val="C00000"/>
                </a:solidFill>
                <a:latin typeface="Agency FB" pitchFamily="34" charset="0"/>
              </a:rPr>
              <a:t>Six C’s of Web Service</a:t>
            </a:r>
            <a:endParaRPr lang="en-US" dirty="0">
              <a:solidFill>
                <a:srgbClr val="C00000"/>
              </a:solidFill>
              <a:latin typeface="Agency FB" pitchFamily="34" charset="0"/>
            </a:endParaRPr>
          </a:p>
        </p:txBody>
      </p:sp>
      <p:sp>
        <p:nvSpPr>
          <p:cNvPr id="3" name="Subtitle 2"/>
          <p:cNvSpPr>
            <a:spLocks noGrp="1"/>
          </p:cNvSpPr>
          <p:nvPr>
            <p:ph type="subTitle" idx="1"/>
          </p:nvPr>
        </p:nvSpPr>
        <p:spPr>
          <a:xfrm>
            <a:off x="0" y="685800"/>
            <a:ext cx="9144000" cy="6324600"/>
          </a:xfrm>
        </p:spPr>
        <p:style>
          <a:lnRef idx="2">
            <a:schemeClr val="accent4"/>
          </a:lnRef>
          <a:fillRef idx="1">
            <a:schemeClr val="lt1"/>
          </a:fillRef>
          <a:effectRef idx="0">
            <a:schemeClr val="accent4"/>
          </a:effectRef>
          <a:fontRef idx="minor">
            <a:schemeClr val="dk1"/>
          </a:fontRef>
        </p:style>
        <p:txBody>
          <a:bodyPr>
            <a:noAutofit/>
          </a:bodyPr>
          <a:lstStyle/>
          <a:p>
            <a:pPr algn="just"/>
            <a:r>
              <a:rPr lang="en-US" sz="4000" b="1" dirty="0" smtClean="0">
                <a:solidFill>
                  <a:srgbClr val="3A32E0"/>
                </a:solidFill>
                <a:latin typeface="Agency FB" pitchFamily="34" charset="0"/>
              </a:rPr>
              <a:t>Choice:</a:t>
            </a:r>
            <a:r>
              <a:rPr lang="en-US" sz="4000" dirty="0" smtClean="0">
                <a:solidFill>
                  <a:srgbClr val="3A32E0"/>
                </a:solidFill>
                <a:latin typeface="Agency FB" pitchFamily="34" charset="0"/>
              </a:rPr>
              <a:t> As mentioned above the array of products and services        that are offered on the WWW is enormous and growing each day.</a:t>
            </a:r>
          </a:p>
          <a:p>
            <a:pPr algn="just"/>
            <a:r>
              <a:rPr lang="en-US" sz="4000" b="1" dirty="0" smtClean="0">
                <a:solidFill>
                  <a:srgbClr val="002060"/>
                </a:solidFill>
                <a:latin typeface="Agency FB" pitchFamily="34" charset="0"/>
              </a:rPr>
              <a:t>Customization:</a:t>
            </a:r>
            <a:r>
              <a:rPr lang="en-US" sz="4000" dirty="0" smtClean="0">
                <a:solidFill>
                  <a:srgbClr val="002060"/>
                </a:solidFill>
                <a:latin typeface="Agency FB" pitchFamily="34" charset="0"/>
              </a:rPr>
              <a:t> This has been a major coup for online marketers. Visit a company such as (http:// www. </a:t>
            </a:r>
            <a:r>
              <a:rPr lang="en-US" sz="4000" dirty="0" err="1" smtClean="0">
                <a:solidFill>
                  <a:srgbClr val="002060"/>
                </a:solidFill>
                <a:latin typeface="Agency FB" pitchFamily="34" charset="0"/>
              </a:rPr>
              <a:t>bluefly</a:t>
            </a:r>
            <a:r>
              <a:rPr lang="en-US" sz="4000" dirty="0" smtClean="0">
                <a:solidFill>
                  <a:srgbClr val="002060"/>
                </a:solidFill>
                <a:latin typeface="Agency FB" pitchFamily="34" charset="0"/>
              </a:rPr>
              <a:t>. com) and you now have the ability to customize your shopping experience. Merchants now allow consumers to define their entire shopping experience. </a:t>
            </a:r>
            <a:endParaRPr lang="en-US" sz="4000" b="1" dirty="0" smtClean="0">
              <a:solidFill>
                <a:srgbClr val="002060"/>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p:spPr>
        <p:txBody>
          <a:bodyPr>
            <a:noAutofit/>
          </a:bodyPr>
          <a:lstStyle/>
          <a:p>
            <a:r>
              <a:rPr lang="en-US" b="1" dirty="0" smtClean="0">
                <a:solidFill>
                  <a:srgbClr val="C00000"/>
                </a:solidFill>
                <a:latin typeface="Agency FB" pitchFamily="34" charset="0"/>
              </a:rPr>
              <a:t>Six C’s of Web Service</a:t>
            </a:r>
            <a:endParaRPr lang="en-US" dirty="0">
              <a:solidFill>
                <a:srgbClr val="C00000"/>
              </a:solidFill>
              <a:latin typeface="Agency FB" pitchFamily="34" charset="0"/>
            </a:endParaRPr>
          </a:p>
        </p:txBody>
      </p:sp>
      <p:sp>
        <p:nvSpPr>
          <p:cNvPr id="3" name="Subtitle 2"/>
          <p:cNvSpPr>
            <a:spLocks noGrp="1"/>
          </p:cNvSpPr>
          <p:nvPr>
            <p:ph type="subTitle" idx="1"/>
          </p:nvPr>
        </p:nvSpPr>
        <p:spPr>
          <a:xfrm>
            <a:off x="0" y="685800"/>
            <a:ext cx="9144000" cy="6324600"/>
          </a:xfrm>
        </p:spPr>
        <p:style>
          <a:lnRef idx="2">
            <a:schemeClr val="accent4"/>
          </a:lnRef>
          <a:fillRef idx="1">
            <a:schemeClr val="lt1"/>
          </a:fillRef>
          <a:effectRef idx="0">
            <a:schemeClr val="accent4"/>
          </a:effectRef>
          <a:fontRef idx="minor">
            <a:schemeClr val="dk1"/>
          </a:fontRef>
        </p:style>
        <p:txBody>
          <a:bodyPr>
            <a:noAutofit/>
          </a:bodyPr>
          <a:lstStyle/>
          <a:p>
            <a:pPr algn="just"/>
            <a:r>
              <a:rPr lang="en-US" sz="4400" b="1" dirty="0" smtClean="0">
                <a:solidFill>
                  <a:srgbClr val="003300"/>
                </a:solidFill>
                <a:latin typeface="Agency FB" pitchFamily="34" charset="0"/>
              </a:rPr>
              <a:t>Communication (Interactive)</a:t>
            </a:r>
            <a:r>
              <a:rPr lang="en-US" sz="4400" dirty="0" smtClean="0">
                <a:solidFill>
                  <a:srgbClr val="003300"/>
                </a:solidFill>
                <a:latin typeface="Agency FB" pitchFamily="34" charset="0"/>
              </a:rPr>
              <a:t>: With the growing diffusion of a wider bandwidth this promise of the Web is finally being realized. </a:t>
            </a:r>
          </a:p>
          <a:p>
            <a:pPr algn="just"/>
            <a:r>
              <a:rPr lang="en-US" sz="4400" b="1" dirty="0" smtClean="0">
                <a:solidFill>
                  <a:srgbClr val="3A32E0"/>
                </a:solidFill>
                <a:latin typeface="Agency FB" pitchFamily="34" charset="0"/>
              </a:rPr>
              <a:t>Control:</a:t>
            </a:r>
            <a:r>
              <a:rPr lang="en-US" sz="4400" dirty="0" smtClean="0">
                <a:solidFill>
                  <a:srgbClr val="3A32E0"/>
                </a:solidFill>
                <a:latin typeface="Agency FB" pitchFamily="34" charset="0"/>
              </a:rPr>
              <a:t> The Web empowers individuals by giving them access to information. This information translates into the consumer gaining control in all facets of the exchange. </a:t>
            </a:r>
            <a:endParaRPr lang="en-US" sz="4400" dirty="0">
              <a:solidFill>
                <a:srgbClr val="3A32E0"/>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p:spPr>
        <p:txBody>
          <a:bodyPr>
            <a:noAutofit/>
          </a:bodyPr>
          <a:lstStyle/>
          <a:p>
            <a:r>
              <a:rPr lang="en-US" sz="4000" b="1" dirty="0" smtClean="0">
                <a:solidFill>
                  <a:srgbClr val="FF0000"/>
                </a:solidFill>
                <a:latin typeface="Agency FB" pitchFamily="34" charset="0"/>
              </a:rPr>
              <a:t>Information Technology in International Business</a:t>
            </a:r>
            <a:endParaRPr lang="en-US" sz="4000" dirty="0">
              <a:solidFill>
                <a:srgbClr val="FF0000"/>
              </a:solidFill>
              <a:latin typeface="Agency FB" pitchFamily="34" charset="0"/>
            </a:endParaRPr>
          </a:p>
        </p:txBody>
      </p:sp>
      <p:sp>
        <p:nvSpPr>
          <p:cNvPr id="3" name="Subtitle 2"/>
          <p:cNvSpPr>
            <a:spLocks noGrp="1"/>
          </p:cNvSpPr>
          <p:nvPr>
            <p:ph type="subTitle" idx="1"/>
          </p:nvPr>
        </p:nvSpPr>
        <p:spPr>
          <a:xfrm>
            <a:off x="0" y="685800"/>
            <a:ext cx="9144000" cy="6324600"/>
          </a:xfrm>
        </p:spPr>
        <p:style>
          <a:lnRef idx="2">
            <a:schemeClr val="accent4"/>
          </a:lnRef>
          <a:fillRef idx="1">
            <a:schemeClr val="lt1"/>
          </a:fillRef>
          <a:effectRef idx="0">
            <a:schemeClr val="accent4"/>
          </a:effectRef>
          <a:fontRef idx="minor">
            <a:schemeClr val="dk1"/>
          </a:fontRef>
        </p:style>
        <p:txBody>
          <a:bodyPr>
            <a:noAutofit/>
          </a:bodyPr>
          <a:lstStyle/>
          <a:p>
            <a:pPr algn="just"/>
            <a:r>
              <a:rPr lang="en-US" sz="4800" b="1" dirty="0" smtClean="0">
                <a:solidFill>
                  <a:srgbClr val="7030A0"/>
                </a:solidFill>
                <a:latin typeface="Agency FB" pitchFamily="34" charset="0"/>
              </a:rPr>
              <a:t>Globalization has brought in many changes in the business scenario with the whole world inching towards one big market place. </a:t>
            </a:r>
          </a:p>
          <a:p>
            <a:pPr algn="just"/>
            <a:r>
              <a:rPr lang="en-US" sz="4800" b="1" dirty="0" smtClean="0">
                <a:solidFill>
                  <a:srgbClr val="0070C0"/>
                </a:solidFill>
                <a:latin typeface="Agency FB" pitchFamily="34" charset="0"/>
              </a:rPr>
              <a:t>Communication between the buyers and sellers has become critical as each can opt to explore a greater number of alternatives than ever before. </a:t>
            </a: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p:spPr>
        <p:txBody>
          <a:bodyPr>
            <a:noAutofit/>
          </a:bodyPr>
          <a:lstStyle/>
          <a:p>
            <a:r>
              <a:rPr lang="en-US" sz="4000" b="1" dirty="0" smtClean="0">
                <a:solidFill>
                  <a:srgbClr val="FF0000"/>
                </a:solidFill>
                <a:latin typeface="Agency FB" pitchFamily="34" charset="0"/>
              </a:rPr>
              <a:t>Information Technology in International Business</a:t>
            </a:r>
            <a:endParaRPr lang="en-US" sz="4000" dirty="0">
              <a:solidFill>
                <a:srgbClr val="FF0000"/>
              </a:solidFill>
              <a:latin typeface="Agency FB" pitchFamily="34" charset="0"/>
            </a:endParaRPr>
          </a:p>
        </p:txBody>
      </p:sp>
      <p:sp>
        <p:nvSpPr>
          <p:cNvPr id="3" name="Subtitle 2"/>
          <p:cNvSpPr>
            <a:spLocks noGrp="1"/>
          </p:cNvSpPr>
          <p:nvPr>
            <p:ph type="subTitle" idx="1"/>
          </p:nvPr>
        </p:nvSpPr>
        <p:spPr>
          <a:xfrm>
            <a:off x="0" y="685800"/>
            <a:ext cx="9144000" cy="6324600"/>
          </a:xfrm>
        </p:spPr>
        <p:style>
          <a:lnRef idx="2">
            <a:schemeClr val="accent4"/>
          </a:lnRef>
          <a:fillRef idx="1">
            <a:schemeClr val="lt1"/>
          </a:fillRef>
          <a:effectRef idx="0">
            <a:schemeClr val="accent4"/>
          </a:effectRef>
          <a:fontRef idx="minor">
            <a:schemeClr val="dk1"/>
          </a:fontRef>
        </p:style>
        <p:txBody>
          <a:bodyPr>
            <a:noAutofit/>
          </a:bodyPr>
          <a:lstStyle/>
          <a:p>
            <a:pPr algn="just"/>
            <a:r>
              <a:rPr lang="en-US" sz="5400" b="1" dirty="0" smtClean="0">
                <a:solidFill>
                  <a:srgbClr val="7030A0"/>
                </a:solidFill>
                <a:latin typeface="Agency FB" pitchFamily="34" charset="0"/>
              </a:rPr>
              <a:t>E-commerce through Internet, e-mails, websites, and other facilities, enables a businessman to be linked with every corner of the world, and thus opens up greater opportunities in the world market.</a:t>
            </a:r>
          </a:p>
          <a:p>
            <a:pPr algn="just"/>
            <a:endParaRPr lang="en-US" sz="2000" b="1" dirty="0" smtClean="0">
              <a:solidFill>
                <a:srgbClr val="0070C0"/>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p:spPr>
        <p:txBody>
          <a:bodyPr>
            <a:noAutofit/>
          </a:bodyPr>
          <a:lstStyle/>
          <a:p>
            <a:r>
              <a:rPr lang="en-US" sz="4000" b="1" dirty="0" smtClean="0">
                <a:solidFill>
                  <a:srgbClr val="FF0000"/>
                </a:solidFill>
                <a:latin typeface="Agency FB" pitchFamily="34" charset="0"/>
              </a:rPr>
              <a:t>Information Technology in International Business</a:t>
            </a:r>
            <a:endParaRPr lang="en-US" sz="4000" dirty="0">
              <a:solidFill>
                <a:srgbClr val="FF0000"/>
              </a:solidFill>
              <a:latin typeface="Agency FB" pitchFamily="34" charset="0"/>
            </a:endParaRPr>
          </a:p>
        </p:txBody>
      </p:sp>
      <p:sp>
        <p:nvSpPr>
          <p:cNvPr id="3" name="Subtitle 2"/>
          <p:cNvSpPr>
            <a:spLocks noGrp="1"/>
          </p:cNvSpPr>
          <p:nvPr>
            <p:ph type="subTitle" idx="1"/>
          </p:nvPr>
        </p:nvSpPr>
        <p:spPr>
          <a:xfrm>
            <a:off x="0" y="685800"/>
            <a:ext cx="9144000" cy="6324600"/>
          </a:xfrm>
        </p:spPr>
        <p:style>
          <a:lnRef idx="2">
            <a:schemeClr val="accent4"/>
          </a:lnRef>
          <a:fillRef idx="1">
            <a:schemeClr val="lt1"/>
          </a:fillRef>
          <a:effectRef idx="0">
            <a:schemeClr val="accent4"/>
          </a:effectRef>
          <a:fontRef idx="minor">
            <a:schemeClr val="dk1"/>
          </a:fontRef>
        </p:style>
        <p:txBody>
          <a:bodyPr>
            <a:noAutofit/>
          </a:bodyPr>
          <a:lstStyle/>
          <a:p>
            <a:pPr algn="just"/>
            <a:r>
              <a:rPr lang="en-US" sz="4800" b="1" dirty="0" smtClean="0">
                <a:solidFill>
                  <a:srgbClr val="002060"/>
                </a:solidFill>
                <a:latin typeface="Agency FB" pitchFamily="34" charset="0"/>
              </a:rPr>
              <a:t>Another important factor is the time required for completing a business transaction. </a:t>
            </a:r>
          </a:p>
          <a:p>
            <a:pPr algn="just"/>
            <a:r>
              <a:rPr lang="en-US" sz="4800" b="1" dirty="0" smtClean="0">
                <a:solidFill>
                  <a:srgbClr val="002060"/>
                </a:solidFill>
                <a:latin typeface="Agency FB" pitchFamily="34" charset="0"/>
              </a:rPr>
              <a:t>As markets are becoming competitive and information is more readily available, a quick, reliable and replicable transaction implies availing of prevailing opportunities. </a:t>
            </a:r>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p:spPr>
        <p:txBody>
          <a:bodyPr>
            <a:noAutofit/>
          </a:bodyPr>
          <a:lstStyle/>
          <a:p>
            <a:r>
              <a:rPr lang="en-US" sz="4000" b="1" dirty="0" smtClean="0">
                <a:solidFill>
                  <a:srgbClr val="FF0000"/>
                </a:solidFill>
                <a:latin typeface="Agency FB" pitchFamily="34" charset="0"/>
              </a:rPr>
              <a:t>Information Technology in International Business</a:t>
            </a:r>
            <a:endParaRPr lang="en-US" sz="4000" dirty="0">
              <a:solidFill>
                <a:srgbClr val="FF0000"/>
              </a:solidFill>
              <a:latin typeface="Agency FB" pitchFamily="34" charset="0"/>
            </a:endParaRPr>
          </a:p>
        </p:txBody>
      </p:sp>
      <p:sp>
        <p:nvSpPr>
          <p:cNvPr id="3" name="Subtitle 2"/>
          <p:cNvSpPr>
            <a:spLocks noGrp="1"/>
          </p:cNvSpPr>
          <p:nvPr>
            <p:ph type="subTitle" idx="1"/>
          </p:nvPr>
        </p:nvSpPr>
        <p:spPr>
          <a:xfrm>
            <a:off x="0" y="685800"/>
            <a:ext cx="9144000" cy="6324600"/>
          </a:xfrm>
        </p:spPr>
        <p:style>
          <a:lnRef idx="2">
            <a:schemeClr val="accent4"/>
          </a:lnRef>
          <a:fillRef idx="1">
            <a:schemeClr val="lt1"/>
          </a:fillRef>
          <a:effectRef idx="0">
            <a:schemeClr val="accent4"/>
          </a:effectRef>
          <a:fontRef idx="minor">
            <a:schemeClr val="dk1"/>
          </a:fontRef>
        </p:style>
        <p:txBody>
          <a:bodyPr>
            <a:noAutofit/>
          </a:bodyPr>
          <a:lstStyle/>
          <a:p>
            <a:pPr algn="just"/>
            <a:r>
              <a:rPr lang="en-US" sz="4400" b="1" dirty="0" smtClean="0">
                <a:solidFill>
                  <a:srgbClr val="002060"/>
                </a:solidFill>
                <a:latin typeface="Agency FB" pitchFamily="34" charset="0"/>
              </a:rPr>
              <a:t>On the contrary, delays in processing a transaction might become synonymous to wasting an opportunity. </a:t>
            </a:r>
          </a:p>
          <a:p>
            <a:pPr algn="just"/>
            <a:r>
              <a:rPr lang="en-US" sz="4400" b="1" dirty="0" smtClean="0">
                <a:solidFill>
                  <a:srgbClr val="002060"/>
                </a:solidFill>
                <a:latin typeface="Agency FB" pitchFamily="34" charset="0"/>
              </a:rPr>
              <a:t>Therefore, a fast and alternative mechanism of communication, contract, and payment is an integral part of a globally competitive business organization. </a:t>
            </a: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p:spPr>
        <p:txBody>
          <a:bodyPr>
            <a:noAutofit/>
          </a:bodyPr>
          <a:lstStyle/>
          <a:p>
            <a:r>
              <a:rPr lang="en-US" b="1" dirty="0" smtClean="0">
                <a:solidFill>
                  <a:srgbClr val="C00000"/>
                </a:solidFill>
                <a:latin typeface="Agency FB" pitchFamily="34" charset="0"/>
              </a:rPr>
              <a:t>Some Important ICT Based Business Concept</a:t>
            </a:r>
            <a:endParaRPr lang="en-US" dirty="0">
              <a:solidFill>
                <a:srgbClr val="C00000"/>
              </a:solidFill>
              <a:latin typeface="Agency FB" pitchFamily="34" charset="0"/>
            </a:endParaRPr>
          </a:p>
        </p:txBody>
      </p:sp>
      <p:sp>
        <p:nvSpPr>
          <p:cNvPr id="3" name="Subtitle 2"/>
          <p:cNvSpPr>
            <a:spLocks noGrp="1"/>
          </p:cNvSpPr>
          <p:nvPr>
            <p:ph type="subTitle" idx="1"/>
          </p:nvPr>
        </p:nvSpPr>
        <p:spPr>
          <a:xfrm>
            <a:off x="0" y="685800"/>
            <a:ext cx="9144000" cy="6324600"/>
          </a:xfrm>
        </p:spPr>
        <p:style>
          <a:lnRef idx="2">
            <a:schemeClr val="accent4"/>
          </a:lnRef>
          <a:fillRef idx="1">
            <a:schemeClr val="lt1"/>
          </a:fillRef>
          <a:effectRef idx="0">
            <a:schemeClr val="accent4"/>
          </a:effectRef>
          <a:fontRef idx="minor">
            <a:schemeClr val="dk1"/>
          </a:fontRef>
        </p:style>
        <p:txBody>
          <a:bodyPr>
            <a:noAutofit/>
          </a:bodyPr>
          <a:lstStyle/>
          <a:p>
            <a:pPr algn="just"/>
            <a:r>
              <a:rPr lang="en-US" sz="3600" b="1" dirty="0" smtClean="0">
                <a:solidFill>
                  <a:srgbClr val="002060"/>
                </a:solidFill>
                <a:latin typeface="Agency FB" pitchFamily="34" charset="0"/>
              </a:rPr>
              <a:t>e- Business</a:t>
            </a:r>
          </a:p>
          <a:p>
            <a:pPr algn="just"/>
            <a:r>
              <a:rPr lang="en-US" sz="3600" b="1" dirty="0" smtClean="0">
                <a:solidFill>
                  <a:srgbClr val="3A32E0"/>
                </a:solidFill>
                <a:latin typeface="Agency FB" pitchFamily="34" charset="0"/>
              </a:rPr>
              <a:t>The term “e- Business” has a very board application. It can describe companies operating in the ICT producing sectors as well as new emerging sectors and industries such as in the area of digital content. </a:t>
            </a:r>
          </a:p>
          <a:p>
            <a:pPr algn="just"/>
            <a:r>
              <a:rPr lang="en-US" sz="3600" b="1" dirty="0" smtClean="0">
                <a:solidFill>
                  <a:srgbClr val="0070C0"/>
                </a:solidFill>
                <a:latin typeface="Agency FB" pitchFamily="34" charset="0"/>
              </a:rPr>
              <a:t>However, at a more fundamental level, the term e-Business also describes the application of information and communication technologies to business processes in all sectors of the economy to reduce costs, to improve customer value and to find new markets for products and services.</a:t>
            </a:r>
          </a:p>
          <a:p>
            <a:pPr algn="just"/>
            <a:endParaRPr lang="en-US" sz="1800" b="1" dirty="0" smtClean="0">
              <a:solidFill>
                <a:srgbClr val="002060"/>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p:spPr>
        <p:txBody>
          <a:bodyPr>
            <a:noAutofit/>
          </a:bodyPr>
          <a:lstStyle/>
          <a:p>
            <a:r>
              <a:rPr lang="en-US" b="1" dirty="0" smtClean="0">
                <a:solidFill>
                  <a:srgbClr val="C00000"/>
                </a:solidFill>
                <a:latin typeface="Agency FB" pitchFamily="34" charset="0"/>
              </a:rPr>
              <a:t>Some Important ICT Based Business Concept</a:t>
            </a:r>
            <a:endParaRPr lang="en-US" dirty="0">
              <a:solidFill>
                <a:srgbClr val="C00000"/>
              </a:solidFill>
              <a:latin typeface="Agency FB" pitchFamily="34" charset="0"/>
            </a:endParaRPr>
          </a:p>
        </p:txBody>
      </p:sp>
      <p:sp>
        <p:nvSpPr>
          <p:cNvPr id="3" name="Subtitle 2"/>
          <p:cNvSpPr>
            <a:spLocks noGrp="1"/>
          </p:cNvSpPr>
          <p:nvPr>
            <p:ph type="subTitle" idx="1"/>
          </p:nvPr>
        </p:nvSpPr>
        <p:spPr>
          <a:xfrm>
            <a:off x="0" y="685800"/>
            <a:ext cx="9144000" cy="6324600"/>
          </a:xfrm>
        </p:spPr>
        <p:style>
          <a:lnRef idx="2">
            <a:schemeClr val="accent4"/>
          </a:lnRef>
          <a:fillRef idx="1">
            <a:schemeClr val="lt1"/>
          </a:fillRef>
          <a:effectRef idx="0">
            <a:schemeClr val="accent4"/>
          </a:effectRef>
          <a:fontRef idx="minor">
            <a:schemeClr val="dk1"/>
          </a:fontRef>
        </p:style>
        <p:txBody>
          <a:bodyPr>
            <a:noAutofit/>
          </a:bodyPr>
          <a:lstStyle/>
          <a:p>
            <a:pPr algn="just"/>
            <a:r>
              <a:rPr lang="en-US" sz="4800" b="1" dirty="0" smtClean="0">
                <a:solidFill>
                  <a:srgbClr val="002060"/>
                </a:solidFill>
                <a:latin typeface="Agency FB" pitchFamily="34" charset="0"/>
              </a:rPr>
              <a:t>e- Tailing</a:t>
            </a:r>
          </a:p>
          <a:p>
            <a:pPr algn="just"/>
            <a:r>
              <a:rPr lang="en-US" sz="3600" b="1" dirty="0" smtClean="0">
                <a:solidFill>
                  <a:srgbClr val="3A32E0"/>
                </a:solidFill>
                <a:latin typeface="Agency FB" pitchFamily="34" charset="0"/>
              </a:rPr>
              <a:t>Internet Retailing or ‘e-Tailing’ as is usually referred to as covers retailing using a variety of different technologies or media. It may be broadly be a combination of two elements.</a:t>
            </a:r>
          </a:p>
          <a:p>
            <a:pPr algn="just"/>
            <a:r>
              <a:rPr lang="en-US" sz="3600" b="1" dirty="0" smtClean="0">
                <a:solidFill>
                  <a:srgbClr val="002060"/>
                </a:solidFill>
                <a:latin typeface="Agency FB" pitchFamily="34" charset="0"/>
              </a:rPr>
              <a:t>a. Combining new technologies with elements of traditional stores and direct mail models.</a:t>
            </a:r>
          </a:p>
          <a:p>
            <a:pPr algn="just"/>
            <a:r>
              <a:rPr lang="en-US" sz="3600" b="1" dirty="0" smtClean="0">
                <a:solidFill>
                  <a:srgbClr val="002060"/>
                </a:solidFill>
                <a:latin typeface="Agency FB" pitchFamily="34" charset="0"/>
              </a:rPr>
              <a:t>b. Using new technologies to replace elements of store or direct mail retail.</a:t>
            </a:r>
          </a:p>
          <a:p>
            <a:pPr algn="just"/>
            <a:endParaRPr lang="en-US" sz="1800" b="1" dirty="0" smtClean="0">
              <a:solidFill>
                <a:srgbClr val="002060"/>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9600"/>
          </a:xfrm>
        </p:spPr>
        <p:txBody>
          <a:bodyPr>
            <a:noAutofit/>
          </a:bodyPr>
          <a:lstStyle/>
          <a:p>
            <a:r>
              <a:rPr lang="en-US" b="1" dirty="0" smtClean="0">
                <a:solidFill>
                  <a:srgbClr val="C00000"/>
                </a:solidFill>
                <a:latin typeface="Agency FB" pitchFamily="34" charset="0"/>
              </a:rPr>
              <a:t>Some Important ICT Based Business Concept</a:t>
            </a:r>
            <a:endParaRPr lang="en-US" dirty="0">
              <a:solidFill>
                <a:srgbClr val="C00000"/>
              </a:solidFill>
              <a:latin typeface="Agency FB" pitchFamily="34" charset="0"/>
            </a:endParaRPr>
          </a:p>
        </p:txBody>
      </p:sp>
      <p:sp>
        <p:nvSpPr>
          <p:cNvPr id="3" name="Subtitle 2"/>
          <p:cNvSpPr>
            <a:spLocks noGrp="1"/>
          </p:cNvSpPr>
          <p:nvPr>
            <p:ph type="subTitle" idx="1"/>
          </p:nvPr>
        </p:nvSpPr>
        <p:spPr>
          <a:xfrm>
            <a:off x="0" y="685800"/>
            <a:ext cx="9144000" cy="6324600"/>
          </a:xfrm>
        </p:spPr>
        <p:style>
          <a:lnRef idx="2">
            <a:schemeClr val="accent4"/>
          </a:lnRef>
          <a:fillRef idx="1">
            <a:schemeClr val="lt1"/>
          </a:fillRef>
          <a:effectRef idx="0">
            <a:schemeClr val="accent4"/>
          </a:effectRef>
          <a:fontRef idx="minor">
            <a:schemeClr val="dk1"/>
          </a:fontRef>
        </p:style>
        <p:txBody>
          <a:bodyPr>
            <a:noAutofit/>
          </a:bodyPr>
          <a:lstStyle/>
          <a:p>
            <a:pPr algn="just"/>
            <a:r>
              <a:rPr lang="en-US" sz="4000" b="1" dirty="0" smtClean="0">
                <a:solidFill>
                  <a:srgbClr val="002060"/>
                </a:solidFill>
                <a:latin typeface="Agency FB" pitchFamily="34" charset="0"/>
              </a:rPr>
              <a:t>B2C: Business to Consumer communication is the one type of e-Business communication where selling takes place to members of the public. </a:t>
            </a:r>
          </a:p>
          <a:p>
            <a:pPr algn="just"/>
            <a:r>
              <a:rPr lang="en-US" sz="4000" b="1" dirty="0" smtClean="0">
                <a:solidFill>
                  <a:srgbClr val="3A32E0"/>
                </a:solidFill>
                <a:latin typeface="Agency FB" pitchFamily="34" charset="0"/>
              </a:rPr>
              <a:t>This enables consumers log onto the Internet to buy and enjoy a product, and allows business of all sizes to reach consumers all over the world. It encompasses Internet commerce, Interactive TV, Electronic Mail Order and Phone Sales etc.</a:t>
            </a:r>
          </a:p>
          <a:p>
            <a:pPr algn="just"/>
            <a:endParaRPr lang="en-US" sz="1800" b="1" dirty="0" smtClean="0">
              <a:solidFill>
                <a:srgbClr val="002060"/>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1694</TotalTime>
  <Words>702</Words>
  <Application>Microsoft Office PowerPoint</Application>
  <PresentationFormat>On-screen Show (4:3)</PresentationFormat>
  <Paragraphs>73</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Agency FB</vt:lpstr>
      <vt:lpstr>Arial</vt:lpstr>
      <vt:lpstr>Calibri</vt:lpstr>
      <vt:lpstr>Times New Roman</vt:lpstr>
      <vt:lpstr>Wingdings</vt:lpstr>
      <vt:lpstr>Office Theme</vt:lpstr>
      <vt:lpstr>E-514</vt:lpstr>
      <vt:lpstr> Topics to be discussed </vt:lpstr>
      <vt:lpstr>Information Technology in International Business</vt:lpstr>
      <vt:lpstr>Information Technology in International Business</vt:lpstr>
      <vt:lpstr>Information Technology in International Business</vt:lpstr>
      <vt:lpstr>Information Technology in International Business</vt:lpstr>
      <vt:lpstr>Some Important ICT Based Business Concept</vt:lpstr>
      <vt:lpstr>Some Important ICT Based Business Concept</vt:lpstr>
      <vt:lpstr>Some Important ICT Based Business Concept</vt:lpstr>
      <vt:lpstr>Some Important ICT Based Business Concept</vt:lpstr>
      <vt:lpstr>Some Important ICT Based Business Concept</vt:lpstr>
      <vt:lpstr>Some Important ICT Based Business Concept</vt:lpstr>
      <vt:lpstr>Some Important ICT Based Business Concept</vt:lpstr>
      <vt:lpstr>Some Important ICT Based Business Concept</vt:lpstr>
      <vt:lpstr>Some Generic Reasons for Going Online</vt:lpstr>
      <vt:lpstr>Some Generic Reasons for Going Online</vt:lpstr>
      <vt:lpstr>Some Generic Reasons for Going Online</vt:lpstr>
      <vt:lpstr>Some Generic Reasons for Going Online</vt:lpstr>
      <vt:lpstr>Potential Benefits Associated With e-Business</vt:lpstr>
      <vt:lpstr>Potential Benefits Associated With e-Business</vt:lpstr>
      <vt:lpstr>Six C’s of Web Service</vt:lpstr>
      <vt:lpstr>Six C’s of Web Service</vt:lpstr>
      <vt:lpstr>Six C’s of Web Service</vt:lpstr>
    </vt:vector>
  </TitlesOfParts>
  <Company>VUB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 of Some Factors of Organizational Culture in Retaining Employees in Readymade Garments Industries in Bangladesh: An observation</dc:title>
  <dc:creator>THM</dc:creator>
  <cp:lastModifiedBy>ASUS</cp:lastModifiedBy>
  <cp:revision>763</cp:revision>
  <dcterms:created xsi:type="dcterms:W3CDTF">2016-06-25T02:18:22Z</dcterms:created>
  <dcterms:modified xsi:type="dcterms:W3CDTF">2025-07-24T12:33:23Z</dcterms:modified>
</cp:coreProperties>
</file>