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9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5974" y="160731"/>
            <a:ext cx="691205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7340" y="1129029"/>
            <a:ext cx="8349615" cy="48301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9F6D5-039E-8668-4AB6-5ED41F6C8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2905881"/>
            <a:ext cx="6912051" cy="635000"/>
          </a:xfrm>
        </p:spPr>
        <p:txBody>
          <a:bodyPr/>
          <a:lstStyle/>
          <a:p>
            <a:r>
              <a:rPr lang="en-US" dirty="0"/>
              <a:t>Benefit-Cost Analysis </a:t>
            </a:r>
          </a:p>
        </p:txBody>
      </p:sp>
    </p:spTree>
    <p:extLst>
      <p:ext uri="{BB962C8B-B14F-4D97-AF65-F5344CB8AC3E}">
        <p14:creationId xmlns:p14="http://schemas.microsoft.com/office/powerpoint/2010/main" val="2269557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5473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20" dirty="0"/>
              <a:t> </a:t>
            </a:r>
            <a:r>
              <a:rPr dirty="0"/>
              <a:t>Discount</a:t>
            </a:r>
            <a:r>
              <a:rPr spc="-110" dirty="0"/>
              <a:t> </a:t>
            </a:r>
            <a:r>
              <a:rPr spc="-10" dirty="0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140" y="1394205"/>
            <a:ext cx="6204585" cy="4565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57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40576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10%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1/(1+0.1)</a:t>
            </a:r>
            <a:r>
              <a:rPr sz="2400" baseline="24305" dirty="0">
                <a:latin typeface="Times New Roman"/>
                <a:cs typeface="Times New Roman"/>
              </a:rPr>
              <a:t>1</a:t>
            </a:r>
            <a:r>
              <a:rPr sz="2400" spc="247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0.909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60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405765" indent="-342265">
              <a:lnSpc>
                <a:spcPct val="100000"/>
              </a:lnSpc>
              <a:buChar char="•"/>
              <a:tabLst>
                <a:tab pos="405765" algn="l"/>
              </a:tabLst>
            </a:pPr>
            <a:r>
              <a:rPr sz="2400" dirty="0">
                <a:latin typeface="Times New Roman"/>
                <a:cs typeface="Times New Roman"/>
              </a:rPr>
              <a:t>PV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$50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$50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 0.909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$45.45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5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sz="2600" dirty="0">
                <a:latin typeface="Times New Roman"/>
                <a:cs typeface="Times New Roman"/>
              </a:rPr>
              <a:t>What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about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year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 and</a:t>
            </a:r>
            <a:r>
              <a:rPr sz="2600" spc="-10" dirty="0">
                <a:latin typeface="Times New Roman"/>
                <a:cs typeface="Times New Roman"/>
              </a:rPr>
              <a:t> beyond?</a:t>
            </a:r>
            <a:endParaRPr sz="2600">
              <a:latin typeface="Times New Roman"/>
              <a:cs typeface="Times New Roman"/>
            </a:endParaRPr>
          </a:p>
          <a:p>
            <a:pPr marL="551180" lvl="1" indent="-411480">
              <a:lnSpc>
                <a:spcPct val="100000"/>
              </a:lnSpc>
              <a:spcBef>
                <a:spcPts val="2290"/>
              </a:spcBef>
              <a:buChar char="•"/>
              <a:tabLst>
                <a:tab pos="551180" algn="l"/>
              </a:tabLst>
            </a:pPr>
            <a:r>
              <a:rPr sz="2400" dirty="0">
                <a:latin typeface="Times New Roman"/>
                <a:cs typeface="Times New Roman"/>
              </a:rPr>
              <a:t>PV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$40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$40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0.909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0.909</a:t>
            </a:r>
            <a:endParaRPr sz="2400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$40 x 0.826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$33.05</a:t>
            </a:r>
            <a:endParaRPr sz="2400">
              <a:latin typeface="Times New Roman"/>
              <a:cs typeface="Times New Roman"/>
            </a:endParaRPr>
          </a:p>
          <a:p>
            <a:pPr marL="551180" lvl="1" indent="-411480">
              <a:lnSpc>
                <a:spcPct val="100000"/>
              </a:lnSpc>
              <a:spcBef>
                <a:spcPts val="2065"/>
              </a:spcBef>
              <a:buChar char="•"/>
              <a:tabLst>
                <a:tab pos="551180" algn="l"/>
              </a:tabLst>
            </a:pPr>
            <a:r>
              <a:rPr sz="2400" dirty="0">
                <a:latin typeface="Times New Roman"/>
                <a:cs typeface="Times New Roman"/>
              </a:rPr>
              <a:t>PV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$30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$30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0.909</a:t>
            </a:r>
            <a:r>
              <a:rPr sz="2400" spc="-15" baseline="24305" dirty="0">
                <a:latin typeface="Times New Roman"/>
                <a:cs typeface="Times New Roman"/>
              </a:rPr>
              <a:t>3</a:t>
            </a:r>
            <a:endParaRPr sz="2400" baseline="24305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$30 x 0.751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$22.53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9141" y="275590"/>
            <a:ext cx="61220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Calculating</a:t>
            </a:r>
            <a:r>
              <a:rPr spc="-140" dirty="0"/>
              <a:t> </a:t>
            </a:r>
            <a:r>
              <a:rPr dirty="0"/>
              <a:t>Net</a:t>
            </a:r>
            <a:r>
              <a:rPr spc="-120" dirty="0"/>
              <a:t> </a:t>
            </a:r>
            <a:r>
              <a:rPr dirty="0"/>
              <a:t>Present</a:t>
            </a:r>
            <a:r>
              <a:rPr spc="-170" dirty="0"/>
              <a:t> </a:t>
            </a:r>
            <a:r>
              <a:rPr spc="-20" dirty="0"/>
              <a:t>Value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4466" rIns="0" bIns="0" rtlCol="0">
            <a:spAutoFit/>
          </a:bodyPr>
          <a:lstStyle/>
          <a:p>
            <a:pPr marL="88900" marR="121285">
              <a:lnSpc>
                <a:spcPct val="120000"/>
              </a:lnSpc>
              <a:spcBef>
                <a:spcPts val="95"/>
              </a:spcBef>
            </a:pPr>
            <a:r>
              <a:rPr dirty="0"/>
              <a:t>Net</a:t>
            </a:r>
            <a:r>
              <a:rPr spc="-20" dirty="0"/>
              <a:t> </a:t>
            </a:r>
            <a:r>
              <a:rPr dirty="0"/>
              <a:t>present</a:t>
            </a:r>
            <a:r>
              <a:rPr spc="-30" dirty="0"/>
              <a:t> </a:t>
            </a:r>
            <a:r>
              <a:rPr dirty="0"/>
              <a:t>value</a:t>
            </a:r>
            <a:r>
              <a:rPr spc="-35" dirty="0"/>
              <a:t> </a:t>
            </a:r>
            <a:r>
              <a:rPr dirty="0"/>
              <a:t>(NPV)</a:t>
            </a:r>
            <a:r>
              <a:rPr spc="-5" dirty="0"/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found</a:t>
            </a:r>
            <a:r>
              <a:rPr spc="-15" dirty="0"/>
              <a:t> </a:t>
            </a:r>
            <a:r>
              <a:rPr dirty="0"/>
              <a:t>by</a:t>
            </a:r>
            <a:r>
              <a:rPr spc="-15" dirty="0"/>
              <a:t> </a:t>
            </a:r>
            <a:r>
              <a:rPr dirty="0"/>
              <a:t>subtracting</a:t>
            </a:r>
            <a:r>
              <a:rPr spc="-5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discounted </a:t>
            </a:r>
            <a:r>
              <a:rPr dirty="0"/>
              <a:t>value</a:t>
            </a:r>
            <a:r>
              <a:rPr spc="-35" dirty="0"/>
              <a:t> </a:t>
            </a:r>
            <a:r>
              <a:rPr dirty="0"/>
              <a:t>of project</a:t>
            </a:r>
            <a:r>
              <a:rPr spc="-35" dirty="0"/>
              <a:t> </a:t>
            </a:r>
            <a:r>
              <a:rPr dirty="0"/>
              <a:t>costs</a:t>
            </a:r>
            <a:r>
              <a:rPr spc="-5" dirty="0"/>
              <a:t> </a:t>
            </a:r>
            <a:r>
              <a:rPr dirty="0"/>
              <a:t>from the</a:t>
            </a:r>
            <a:r>
              <a:rPr spc="-20" dirty="0"/>
              <a:t> </a:t>
            </a:r>
            <a:r>
              <a:rPr dirty="0"/>
              <a:t>discounted</a:t>
            </a:r>
            <a:r>
              <a:rPr spc="-35" dirty="0"/>
              <a:t> </a:t>
            </a:r>
            <a:r>
              <a:rPr dirty="0"/>
              <a:t>value</a:t>
            </a:r>
            <a:r>
              <a:rPr spc="-20" dirty="0"/>
              <a:t> </a:t>
            </a:r>
            <a:r>
              <a:rPr dirty="0"/>
              <a:t>of project</a:t>
            </a:r>
            <a:r>
              <a:rPr spc="-35" dirty="0"/>
              <a:t> </a:t>
            </a:r>
            <a:r>
              <a:rPr spc="-10" dirty="0"/>
              <a:t>benefits</a:t>
            </a:r>
          </a:p>
          <a:p>
            <a:pPr marL="88900">
              <a:lnSpc>
                <a:spcPct val="100000"/>
              </a:lnSpc>
              <a:spcBef>
                <a:spcPts val="2215"/>
              </a:spcBef>
            </a:pPr>
            <a:r>
              <a:rPr dirty="0"/>
              <a:t>Once</a:t>
            </a:r>
            <a:r>
              <a:rPr spc="-15" dirty="0"/>
              <a:t> </a:t>
            </a:r>
            <a:r>
              <a:rPr dirty="0"/>
              <a:t>each</a:t>
            </a:r>
            <a:r>
              <a:rPr spc="-30" dirty="0"/>
              <a:t> </a:t>
            </a:r>
            <a:r>
              <a:rPr dirty="0"/>
              <a:t>year’s</a:t>
            </a:r>
            <a:r>
              <a:rPr spc="-25" dirty="0"/>
              <a:t> </a:t>
            </a:r>
            <a:r>
              <a:rPr dirty="0"/>
              <a:t>amount</a:t>
            </a:r>
            <a:r>
              <a:rPr spc="-15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converted</a:t>
            </a:r>
            <a:r>
              <a:rPr spc="-4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discounted</a:t>
            </a:r>
            <a:r>
              <a:rPr spc="-40" dirty="0"/>
              <a:t> </a:t>
            </a:r>
            <a:r>
              <a:rPr dirty="0"/>
              <a:t>present</a:t>
            </a:r>
            <a:r>
              <a:rPr spc="-30" dirty="0"/>
              <a:t> </a:t>
            </a:r>
            <a:r>
              <a:rPr spc="-10" dirty="0"/>
              <a:t>value</a:t>
            </a:r>
          </a:p>
          <a:p>
            <a:pPr marL="88900">
              <a:lnSpc>
                <a:spcPct val="100000"/>
              </a:lnSpc>
              <a:spcBef>
                <a:spcPts val="5"/>
              </a:spcBef>
            </a:pPr>
            <a:r>
              <a:rPr dirty="0"/>
              <a:t>we</a:t>
            </a:r>
            <a:r>
              <a:rPr spc="-10" dirty="0"/>
              <a:t> </a:t>
            </a:r>
            <a:r>
              <a:rPr dirty="0"/>
              <a:t>simply</a:t>
            </a:r>
            <a:r>
              <a:rPr spc="-5" dirty="0"/>
              <a:t> </a:t>
            </a:r>
            <a:r>
              <a:rPr dirty="0"/>
              <a:t>sum</a:t>
            </a:r>
            <a:r>
              <a:rPr spc="-15" dirty="0"/>
              <a:t> </a:t>
            </a:r>
            <a:r>
              <a:rPr dirty="0"/>
              <a:t>up</a:t>
            </a:r>
            <a:r>
              <a:rPr spc="-1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values</a:t>
            </a:r>
            <a:r>
              <a:rPr spc="-15" dirty="0"/>
              <a:t> </a:t>
            </a:r>
            <a:r>
              <a:rPr dirty="0"/>
              <a:t>to</a:t>
            </a:r>
            <a:r>
              <a:rPr spc="-15" dirty="0"/>
              <a:t> </a:t>
            </a:r>
            <a:r>
              <a:rPr dirty="0"/>
              <a:t>find</a:t>
            </a:r>
            <a:r>
              <a:rPr spc="-10" dirty="0"/>
              <a:t> </a:t>
            </a:r>
            <a:r>
              <a:rPr dirty="0"/>
              <a:t>net</a:t>
            </a:r>
            <a:r>
              <a:rPr spc="-25" dirty="0"/>
              <a:t> </a:t>
            </a:r>
            <a:r>
              <a:rPr dirty="0"/>
              <a:t>present</a:t>
            </a:r>
            <a:r>
              <a:rPr spc="-10" dirty="0"/>
              <a:t> </a:t>
            </a:r>
            <a:r>
              <a:rPr dirty="0"/>
              <a:t>value</a:t>
            </a:r>
            <a:r>
              <a:rPr spc="-25" dirty="0"/>
              <a:t> </a:t>
            </a:r>
            <a:r>
              <a:rPr spc="-10" dirty="0"/>
              <a:t>(NPV)</a:t>
            </a:r>
          </a:p>
          <a:p>
            <a:pPr marL="76200">
              <a:lnSpc>
                <a:spcPct val="100000"/>
              </a:lnSpc>
              <a:spcBef>
                <a:spcPts val="330"/>
              </a:spcBef>
            </a:pPr>
            <a:endParaRPr spc="-10" dirty="0"/>
          </a:p>
          <a:p>
            <a:pPr marL="149225">
              <a:lnSpc>
                <a:spcPct val="100000"/>
              </a:lnSpc>
            </a:pPr>
            <a:r>
              <a:rPr dirty="0"/>
              <a:t>NPV</a:t>
            </a:r>
            <a:r>
              <a:rPr spc="-5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-10" dirty="0"/>
              <a:t>Project</a:t>
            </a:r>
            <a:r>
              <a:rPr spc="-155" dirty="0"/>
              <a:t> </a:t>
            </a:r>
            <a:r>
              <a:rPr spc="-50" dirty="0"/>
              <a:t>A</a:t>
            </a:r>
          </a:p>
          <a:p>
            <a:pPr marL="1063625">
              <a:lnSpc>
                <a:spcPct val="100000"/>
              </a:lnSpc>
              <a:spcBef>
                <a:spcPts val="575"/>
              </a:spcBef>
              <a:tabLst>
                <a:tab pos="2605405" algn="l"/>
              </a:tabLst>
            </a:pPr>
            <a:r>
              <a:rPr dirty="0"/>
              <a:t>=</a:t>
            </a:r>
            <a:r>
              <a:rPr spc="-10" dirty="0"/>
              <a:t> -100(1.0)</a:t>
            </a:r>
            <a:r>
              <a:rPr dirty="0"/>
              <a:t>	+</a:t>
            </a:r>
            <a:r>
              <a:rPr spc="-40" dirty="0"/>
              <a:t> </a:t>
            </a:r>
            <a:r>
              <a:rPr dirty="0"/>
              <a:t>50(0.909)</a:t>
            </a:r>
            <a:r>
              <a:rPr spc="-50" dirty="0"/>
              <a:t> </a:t>
            </a:r>
            <a:r>
              <a:rPr dirty="0"/>
              <a:t>+</a:t>
            </a:r>
            <a:r>
              <a:rPr spc="-35" dirty="0"/>
              <a:t> </a:t>
            </a:r>
            <a:r>
              <a:rPr dirty="0"/>
              <a:t>40(0.826)</a:t>
            </a:r>
            <a:r>
              <a:rPr spc="-50" dirty="0"/>
              <a:t> </a:t>
            </a:r>
            <a:r>
              <a:rPr dirty="0"/>
              <a:t>+</a:t>
            </a:r>
            <a:r>
              <a:rPr spc="-35" dirty="0"/>
              <a:t> </a:t>
            </a:r>
            <a:r>
              <a:rPr spc="-10" dirty="0"/>
              <a:t>30(0.751)</a:t>
            </a:r>
          </a:p>
          <a:p>
            <a:pPr marL="1063625">
              <a:lnSpc>
                <a:spcPct val="100000"/>
              </a:lnSpc>
              <a:spcBef>
                <a:spcPts val="575"/>
              </a:spcBef>
            </a:pPr>
            <a:r>
              <a:rPr dirty="0"/>
              <a:t>=</a:t>
            </a:r>
            <a:r>
              <a:rPr spc="-10" dirty="0"/>
              <a:t> -</a:t>
            </a:r>
            <a:r>
              <a:rPr dirty="0"/>
              <a:t>$100 + 45.45 +</a:t>
            </a:r>
            <a:r>
              <a:rPr spc="-10" dirty="0"/>
              <a:t> </a:t>
            </a:r>
            <a:r>
              <a:rPr dirty="0"/>
              <a:t>33.05 + </a:t>
            </a:r>
            <a:r>
              <a:rPr spc="-10" dirty="0"/>
              <a:t>22.53</a:t>
            </a:r>
          </a:p>
          <a:p>
            <a:pPr marL="2893060">
              <a:lnSpc>
                <a:spcPct val="100000"/>
              </a:lnSpc>
              <a:spcBef>
                <a:spcPts val="580"/>
              </a:spcBef>
            </a:pPr>
            <a:r>
              <a:rPr dirty="0"/>
              <a:t>=</a:t>
            </a:r>
            <a:r>
              <a:rPr spc="-15" dirty="0"/>
              <a:t> </a:t>
            </a:r>
            <a:r>
              <a:rPr spc="-10" dirty="0"/>
              <a:t>$1.03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857" y="237490"/>
            <a:ext cx="839660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00" dirty="0"/>
              <a:t> </a:t>
            </a:r>
            <a:r>
              <a:rPr dirty="0"/>
              <a:t>the</a:t>
            </a:r>
            <a:r>
              <a:rPr spc="-80" dirty="0"/>
              <a:t> </a:t>
            </a:r>
            <a:r>
              <a:rPr dirty="0"/>
              <a:t>NPV</a:t>
            </a:r>
            <a:r>
              <a:rPr spc="-140" dirty="0"/>
              <a:t> </a:t>
            </a:r>
            <a:r>
              <a:rPr dirty="0"/>
              <a:t>Decision</a:t>
            </a:r>
            <a:r>
              <a:rPr spc="-75" dirty="0"/>
              <a:t> </a:t>
            </a:r>
            <a:r>
              <a:rPr dirty="0"/>
              <a:t>Rule</a:t>
            </a:r>
            <a:r>
              <a:rPr spc="-80" dirty="0"/>
              <a:t> </a:t>
            </a:r>
            <a:r>
              <a:rPr spc="-10" dirty="0"/>
              <a:t>for</a:t>
            </a:r>
            <a:r>
              <a:rPr spc="-240" dirty="0"/>
              <a:t> </a:t>
            </a:r>
            <a:r>
              <a:rPr spc="-10" dirty="0"/>
              <a:t>Accept</a:t>
            </a:r>
          </a:p>
          <a:p>
            <a:pPr marL="1905" algn="ctr">
              <a:lnSpc>
                <a:spcPct val="100000"/>
              </a:lnSpc>
            </a:pPr>
            <a:r>
              <a:rPr i="1" dirty="0">
                <a:latin typeface="Times New Roman"/>
                <a:cs typeface="Times New Roman"/>
              </a:rPr>
              <a:t>vs.</a:t>
            </a:r>
            <a:r>
              <a:rPr i="1" spc="-60" dirty="0">
                <a:latin typeface="Times New Roman"/>
                <a:cs typeface="Times New Roman"/>
              </a:rPr>
              <a:t> </a:t>
            </a:r>
            <a:r>
              <a:rPr dirty="0"/>
              <a:t>Reject</a:t>
            </a:r>
            <a:r>
              <a:rPr spc="-80" dirty="0"/>
              <a:t> </a:t>
            </a:r>
            <a:r>
              <a:rPr spc="-10" dirty="0"/>
              <a:t>Decisions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1594" y="2081910"/>
            <a:ext cx="3577590" cy="1228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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accept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44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&lt;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reject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4010">
              <a:lnSpc>
                <a:spcPct val="100000"/>
              </a:lnSpc>
              <a:spcBef>
                <a:spcPts val="95"/>
              </a:spcBef>
            </a:pPr>
            <a:r>
              <a:rPr dirty="0"/>
              <a:t>Comparing</a:t>
            </a:r>
            <a:r>
              <a:rPr spc="-120" dirty="0"/>
              <a:t> </a:t>
            </a:r>
            <a:r>
              <a:rPr dirty="0"/>
              <a:t>Net</a:t>
            </a:r>
            <a:r>
              <a:rPr spc="-110" dirty="0"/>
              <a:t> </a:t>
            </a:r>
            <a:r>
              <a:rPr dirty="0"/>
              <a:t>Present</a:t>
            </a:r>
            <a:r>
              <a:rPr spc="-170" dirty="0"/>
              <a:t> </a:t>
            </a:r>
            <a:r>
              <a:rPr spc="-25" dirty="0"/>
              <a:t>Values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863854"/>
            <a:ext cx="8347709" cy="4849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Once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project’s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derived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compare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them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by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their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NPVs</a:t>
            </a:r>
            <a:endParaRPr sz="2400">
              <a:latin typeface="Times New Roman"/>
              <a:cs typeface="Times New Roman"/>
            </a:endParaRPr>
          </a:p>
          <a:p>
            <a:pPr marL="736600" indent="-342900">
              <a:lnSpc>
                <a:spcPct val="100000"/>
              </a:lnSpc>
              <a:spcBef>
                <a:spcPts val="1460"/>
              </a:spcBef>
              <a:buChar char="•"/>
              <a:tabLst>
                <a:tab pos="736600" algn="l"/>
                <a:tab pos="1807845" algn="l"/>
              </a:tabLst>
            </a:pP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r>
              <a:rPr sz="2400" dirty="0">
                <a:latin typeface="Times New Roman"/>
                <a:cs typeface="Times New Roman"/>
              </a:rPr>
              <a:t>	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-100 +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45.45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33.05 +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22.53</a:t>
            </a:r>
            <a:endParaRPr sz="2400">
              <a:latin typeface="Times New Roman"/>
              <a:cs typeface="Times New Roman"/>
            </a:endParaRPr>
          </a:p>
          <a:p>
            <a:pPr marL="2451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$1.03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2400">
              <a:latin typeface="Times New Roman"/>
              <a:cs typeface="Times New Roman"/>
            </a:endParaRPr>
          </a:p>
          <a:p>
            <a:pPr marL="736600" indent="-342900">
              <a:lnSpc>
                <a:spcPct val="100000"/>
              </a:lnSpc>
              <a:buChar char="•"/>
              <a:tabLst>
                <a:tab pos="736600" algn="l"/>
                <a:tab pos="1823720" algn="l"/>
              </a:tabLst>
            </a:pP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r>
              <a:rPr sz="2400" dirty="0">
                <a:latin typeface="Times New Roman"/>
                <a:cs typeface="Times New Roman"/>
              </a:rPr>
              <a:t>	B = </a:t>
            </a: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100 +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27.27 + 37.17 +</a:t>
            </a:r>
            <a:r>
              <a:rPr sz="2400" spc="-10" dirty="0">
                <a:latin typeface="Times New Roman"/>
                <a:cs typeface="Times New Roman"/>
              </a:rPr>
              <a:t> 37.55</a:t>
            </a:r>
            <a:endParaRPr sz="2400">
              <a:latin typeface="Times New Roman"/>
              <a:cs typeface="Times New Roman"/>
            </a:endParaRPr>
          </a:p>
          <a:p>
            <a:pPr marL="25273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$1.99</a:t>
            </a:r>
            <a:endParaRPr sz="2400">
              <a:latin typeface="Times New Roman"/>
              <a:cs typeface="Times New Roman"/>
            </a:endParaRPr>
          </a:p>
          <a:p>
            <a:pPr marL="158750" marR="3782060" indent="5715">
              <a:lnSpc>
                <a:spcPct val="151900"/>
              </a:lnSpc>
              <a:spcBef>
                <a:spcPts val="1170"/>
              </a:spcBef>
            </a:pP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NPV(B)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NPV(A)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choose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B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NPV(B)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always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NPV(A)?</a:t>
            </a:r>
            <a:endParaRPr sz="2400">
              <a:latin typeface="Times New Roman"/>
              <a:cs typeface="Times New Roman"/>
            </a:endParaRPr>
          </a:p>
          <a:p>
            <a:pPr marL="165100">
              <a:lnSpc>
                <a:spcPct val="100000"/>
              </a:lnSpc>
              <a:spcBef>
                <a:spcPts val="865"/>
              </a:spcBef>
            </a:pPr>
            <a:r>
              <a:rPr sz="2400" dirty="0">
                <a:latin typeface="Times New Roman"/>
                <a:cs typeface="Times New Roman"/>
              </a:rPr>
              <a:t>Remember,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10%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annum.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3565">
              <a:lnSpc>
                <a:spcPct val="100000"/>
              </a:lnSpc>
              <a:spcBef>
                <a:spcPts val="95"/>
              </a:spcBef>
            </a:pPr>
            <a:r>
              <a:rPr dirty="0"/>
              <a:t>Changing</a:t>
            </a:r>
            <a:r>
              <a:rPr spc="-100" dirty="0"/>
              <a:t> </a:t>
            </a:r>
            <a:r>
              <a:rPr dirty="0"/>
              <a:t>the</a:t>
            </a:r>
            <a:r>
              <a:rPr spc="-80" dirty="0"/>
              <a:t> </a:t>
            </a:r>
            <a:r>
              <a:rPr dirty="0"/>
              <a:t>Discount</a:t>
            </a:r>
            <a:r>
              <a:rPr spc="-80" dirty="0"/>
              <a:t> </a:t>
            </a:r>
            <a:r>
              <a:rPr spc="-20" dirty="0"/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7540" y="998437"/>
            <a:ext cx="7993380" cy="5157470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1415"/>
              </a:spcBef>
            </a:pP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increases,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decreases.</a:t>
            </a:r>
            <a:endParaRPr sz="2400">
              <a:latin typeface="Times New Roman"/>
              <a:cs typeface="Times New Roman"/>
            </a:endParaRPr>
          </a:p>
          <a:p>
            <a:pPr marL="482600" indent="-342900">
              <a:lnSpc>
                <a:spcPct val="100000"/>
              </a:lnSpc>
              <a:spcBef>
                <a:spcPts val="1320"/>
              </a:spcBef>
              <a:buChar char="•"/>
              <a:tabLst>
                <a:tab pos="4826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15% then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1/(1+0.15)</a:t>
            </a:r>
            <a:r>
              <a:rPr sz="2400" spc="-15" baseline="24305" dirty="0">
                <a:latin typeface="Times New Roman"/>
                <a:cs typeface="Times New Roman"/>
              </a:rPr>
              <a:t>1</a:t>
            </a:r>
            <a:endParaRPr sz="2400" baseline="24305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0.87</a:t>
            </a:r>
            <a:endParaRPr sz="2400">
              <a:latin typeface="Times New Roman"/>
              <a:cs typeface="Times New Roman"/>
            </a:endParaRPr>
          </a:p>
          <a:p>
            <a:pPr marL="406400" marR="190500" indent="-343535">
              <a:lnSpc>
                <a:spcPct val="100000"/>
              </a:lnSpc>
              <a:spcBef>
                <a:spcPts val="1465"/>
              </a:spcBef>
              <a:buChar char="•"/>
              <a:tabLst>
                <a:tab pos="406400" algn="l"/>
              </a:tabLst>
            </a:pPr>
            <a:r>
              <a:rPr sz="2400" dirty="0">
                <a:latin typeface="Times New Roman"/>
                <a:cs typeface="Times New Roman"/>
              </a:rPr>
              <a:t>Remember,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10%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annum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0.909.</a:t>
            </a:r>
            <a:endParaRPr sz="240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  <a:spcBef>
                <a:spcPts val="2365"/>
              </a:spcBef>
            </a:pP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implies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increases,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 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NPV</a:t>
            </a:r>
            <a:endParaRPr sz="240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</a:pPr>
            <a:r>
              <a:rPr sz="2400" i="1" spc="-10" dirty="0">
                <a:latin typeface="Times New Roman"/>
                <a:cs typeface="Times New Roman"/>
              </a:rPr>
              <a:t>decreases.</a:t>
            </a:r>
            <a:endParaRPr sz="2400">
              <a:latin typeface="Times New Roman"/>
              <a:cs typeface="Times New Roman"/>
            </a:endParaRPr>
          </a:p>
          <a:p>
            <a:pPr marL="292100" marR="17780" indent="-228600">
              <a:lnSpc>
                <a:spcPct val="100000"/>
              </a:lnSpc>
              <a:spcBef>
                <a:spcPts val="515"/>
              </a:spcBef>
              <a:buChar char="•"/>
              <a:tabLst>
                <a:tab pos="292100" algn="l"/>
                <a:tab pos="321945" algn="l"/>
              </a:tabLst>
            </a:pPr>
            <a:r>
              <a:rPr sz="2400" dirty="0">
                <a:latin typeface="Times New Roman"/>
                <a:cs typeface="Times New Roman"/>
              </a:rPr>
              <a:t>	If we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keep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 increasing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eventually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NPV </a:t>
            </a:r>
            <a:r>
              <a:rPr sz="2400" dirty="0">
                <a:latin typeface="Times New Roman"/>
                <a:cs typeface="Times New Roman"/>
              </a:rPr>
              <a:t>becomes</a:t>
            </a:r>
            <a:r>
              <a:rPr sz="2400" spc="-20" dirty="0">
                <a:latin typeface="Times New Roman"/>
                <a:cs typeface="Times New Roman"/>
              </a:rPr>
              <a:t> zero.</a:t>
            </a:r>
            <a:endParaRPr sz="2400">
              <a:latin typeface="Times New Roman"/>
              <a:cs typeface="Times New Roman"/>
            </a:endParaRPr>
          </a:p>
          <a:p>
            <a:pPr marL="224154" marR="78740" indent="-176530">
              <a:lnSpc>
                <a:spcPct val="100000"/>
              </a:lnSpc>
              <a:spcBef>
                <a:spcPts val="1165"/>
              </a:spcBef>
              <a:buChar char="•"/>
              <a:tabLst>
                <a:tab pos="27622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“Internal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	</a:t>
            </a:r>
            <a:r>
              <a:rPr sz="2400" dirty="0">
                <a:latin typeface="Times New Roman"/>
                <a:cs typeface="Times New Roman"/>
              </a:rPr>
              <a:t>Return”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(IRR).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3441" y="237490"/>
            <a:ext cx="58966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spc="-65" dirty="0"/>
              <a:t> </a:t>
            </a:r>
            <a:r>
              <a:rPr dirty="0"/>
              <a:t>NPV</a:t>
            </a:r>
            <a:r>
              <a:rPr spc="-120" dirty="0"/>
              <a:t> </a:t>
            </a:r>
            <a:r>
              <a:rPr dirty="0"/>
              <a:t>Curve</a:t>
            </a:r>
            <a:r>
              <a:rPr spc="-65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spc="-25" dirty="0"/>
              <a:t>IRR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052827" y="2514600"/>
            <a:ext cx="5262880" cy="3962400"/>
            <a:chOff x="2052827" y="2514600"/>
            <a:chExt cx="5262880" cy="3962400"/>
          </a:xfrm>
        </p:grpSpPr>
        <p:sp>
          <p:nvSpPr>
            <p:cNvPr id="4" name="object 4"/>
            <p:cNvSpPr/>
            <p:nvPr/>
          </p:nvSpPr>
          <p:spPr>
            <a:xfrm>
              <a:off x="2057399" y="2514600"/>
              <a:ext cx="5257800" cy="3962400"/>
            </a:xfrm>
            <a:custGeom>
              <a:avLst/>
              <a:gdLst/>
              <a:ahLst/>
              <a:cxnLst/>
              <a:rect l="l" t="t" r="r" b="b"/>
              <a:pathLst>
                <a:path w="5257800" h="3962400">
                  <a:moveTo>
                    <a:pt x="0" y="0"/>
                  </a:moveTo>
                  <a:lnTo>
                    <a:pt x="0" y="3962400"/>
                  </a:lnTo>
                </a:path>
                <a:path w="5257800" h="3962400">
                  <a:moveTo>
                    <a:pt x="0" y="2819400"/>
                  </a:moveTo>
                  <a:lnTo>
                    <a:pt x="5257800" y="2819400"/>
                  </a:lnTo>
                </a:path>
                <a:path w="5257800" h="3962400">
                  <a:moveTo>
                    <a:pt x="0" y="533400"/>
                  </a:moveTo>
                  <a:lnTo>
                    <a:pt x="27521" y="575729"/>
                  </a:lnTo>
                  <a:lnTo>
                    <a:pt x="55072" y="618035"/>
                  </a:lnTo>
                  <a:lnTo>
                    <a:pt x="82680" y="660295"/>
                  </a:lnTo>
                  <a:lnTo>
                    <a:pt x="110376" y="702485"/>
                  </a:lnTo>
                  <a:lnTo>
                    <a:pt x="138188" y="744582"/>
                  </a:lnTo>
                  <a:lnTo>
                    <a:pt x="166145" y="786563"/>
                  </a:lnTo>
                  <a:lnTo>
                    <a:pt x="194276" y="828405"/>
                  </a:lnTo>
                  <a:lnTo>
                    <a:pt x="222611" y="870084"/>
                  </a:lnTo>
                  <a:lnTo>
                    <a:pt x="251177" y="911577"/>
                  </a:lnTo>
                  <a:lnTo>
                    <a:pt x="280005" y="952861"/>
                  </a:lnTo>
                  <a:lnTo>
                    <a:pt x="309124" y="993913"/>
                  </a:lnTo>
                  <a:lnTo>
                    <a:pt x="338562" y="1034710"/>
                  </a:lnTo>
                  <a:lnTo>
                    <a:pt x="368348" y="1075227"/>
                  </a:lnTo>
                  <a:lnTo>
                    <a:pt x="398512" y="1115443"/>
                  </a:lnTo>
                  <a:lnTo>
                    <a:pt x="429082" y="1155334"/>
                  </a:lnTo>
                  <a:lnTo>
                    <a:pt x="460088" y="1194876"/>
                  </a:lnTo>
                  <a:lnTo>
                    <a:pt x="491558" y="1234046"/>
                  </a:lnTo>
                  <a:lnTo>
                    <a:pt x="523522" y="1272822"/>
                  </a:lnTo>
                  <a:lnTo>
                    <a:pt x="556008" y="1311179"/>
                  </a:lnTo>
                  <a:lnTo>
                    <a:pt x="589046" y="1349095"/>
                  </a:lnTo>
                  <a:lnTo>
                    <a:pt x="622665" y="1386547"/>
                  </a:lnTo>
                  <a:lnTo>
                    <a:pt x="656894" y="1423511"/>
                  </a:lnTo>
                  <a:lnTo>
                    <a:pt x="691761" y="1459963"/>
                  </a:lnTo>
                  <a:lnTo>
                    <a:pt x="727297" y="1495882"/>
                  </a:lnTo>
                  <a:lnTo>
                    <a:pt x="763529" y="1531243"/>
                  </a:lnTo>
                  <a:lnTo>
                    <a:pt x="800487" y="1566023"/>
                  </a:lnTo>
                  <a:lnTo>
                    <a:pt x="838200" y="1600200"/>
                  </a:lnTo>
                  <a:lnTo>
                    <a:pt x="875229" y="1632569"/>
                  </a:lnTo>
                  <a:lnTo>
                    <a:pt x="912831" y="1664375"/>
                  </a:lnTo>
                  <a:lnTo>
                    <a:pt x="950995" y="1695640"/>
                  </a:lnTo>
                  <a:lnTo>
                    <a:pt x="989711" y="1726385"/>
                  </a:lnTo>
                  <a:lnTo>
                    <a:pt x="1028969" y="1756630"/>
                  </a:lnTo>
                  <a:lnTo>
                    <a:pt x="1068757" y="1786395"/>
                  </a:lnTo>
                  <a:lnTo>
                    <a:pt x="1109067" y="1815703"/>
                  </a:lnTo>
                  <a:lnTo>
                    <a:pt x="1149886" y="1844573"/>
                  </a:lnTo>
                  <a:lnTo>
                    <a:pt x="1191206" y="1873026"/>
                  </a:lnTo>
                  <a:lnTo>
                    <a:pt x="1233015" y="1901084"/>
                  </a:lnTo>
                  <a:lnTo>
                    <a:pt x="1275303" y="1928767"/>
                  </a:lnTo>
                  <a:lnTo>
                    <a:pt x="1318060" y="1956096"/>
                  </a:lnTo>
                  <a:lnTo>
                    <a:pt x="1361274" y="1983091"/>
                  </a:lnTo>
                  <a:lnTo>
                    <a:pt x="1404937" y="2009775"/>
                  </a:lnTo>
                  <a:lnTo>
                    <a:pt x="1449037" y="2036166"/>
                  </a:lnTo>
                  <a:lnTo>
                    <a:pt x="1493564" y="2062287"/>
                  </a:lnTo>
                  <a:lnTo>
                    <a:pt x="1538507" y="2088158"/>
                  </a:lnTo>
                  <a:lnTo>
                    <a:pt x="1583857" y="2113800"/>
                  </a:lnTo>
                  <a:lnTo>
                    <a:pt x="1629602" y="2139233"/>
                  </a:lnTo>
                  <a:lnTo>
                    <a:pt x="1675733" y="2164479"/>
                  </a:lnTo>
                  <a:lnTo>
                    <a:pt x="1722239" y="2189559"/>
                  </a:lnTo>
                  <a:lnTo>
                    <a:pt x="1769109" y="2214493"/>
                  </a:lnTo>
                  <a:lnTo>
                    <a:pt x="1816333" y="2239301"/>
                  </a:lnTo>
                  <a:lnTo>
                    <a:pt x="1863900" y="2264006"/>
                  </a:lnTo>
                  <a:lnTo>
                    <a:pt x="1911801" y="2288627"/>
                  </a:lnTo>
                  <a:lnTo>
                    <a:pt x="1960025" y="2313186"/>
                  </a:lnTo>
                  <a:lnTo>
                    <a:pt x="2008561" y="2337703"/>
                  </a:lnTo>
                  <a:lnTo>
                    <a:pt x="2057400" y="2362200"/>
                  </a:lnTo>
                  <a:lnTo>
                    <a:pt x="2100951" y="2383701"/>
                  </a:lnTo>
                  <a:lnTo>
                    <a:pt x="2145813" y="2405322"/>
                  </a:lnTo>
                  <a:lnTo>
                    <a:pt x="2191879" y="2427037"/>
                  </a:lnTo>
                  <a:lnTo>
                    <a:pt x="2239044" y="2448817"/>
                  </a:lnTo>
                  <a:lnTo>
                    <a:pt x="2287205" y="2470635"/>
                  </a:lnTo>
                  <a:lnTo>
                    <a:pt x="2336257" y="2492461"/>
                  </a:lnTo>
                  <a:lnTo>
                    <a:pt x="2386095" y="2514269"/>
                  </a:lnTo>
                  <a:lnTo>
                    <a:pt x="2436614" y="2536031"/>
                  </a:lnTo>
                  <a:lnTo>
                    <a:pt x="2487709" y="2557718"/>
                  </a:lnTo>
                  <a:lnTo>
                    <a:pt x="2539277" y="2579303"/>
                  </a:lnTo>
                  <a:lnTo>
                    <a:pt x="2591212" y="2600757"/>
                  </a:lnTo>
                  <a:lnTo>
                    <a:pt x="2643410" y="2622053"/>
                  </a:lnTo>
                  <a:lnTo>
                    <a:pt x="2695766" y="2643164"/>
                  </a:lnTo>
                  <a:lnTo>
                    <a:pt x="2748176" y="2664060"/>
                  </a:lnTo>
                  <a:lnTo>
                    <a:pt x="2800534" y="2684715"/>
                  </a:lnTo>
                  <a:lnTo>
                    <a:pt x="2852737" y="2705100"/>
                  </a:lnTo>
                  <a:lnTo>
                    <a:pt x="2904679" y="2725187"/>
                  </a:lnTo>
                  <a:lnTo>
                    <a:pt x="2956256" y="2744948"/>
                  </a:lnTo>
                  <a:lnTo>
                    <a:pt x="3007364" y="2764356"/>
                  </a:lnTo>
                  <a:lnTo>
                    <a:pt x="3057897" y="2783383"/>
                  </a:lnTo>
                  <a:lnTo>
                    <a:pt x="3107751" y="2802001"/>
                  </a:lnTo>
                  <a:lnTo>
                    <a:pt x="3156821" y="2820181"/>
                  </a:lnTo>
                  <a:lnTo>
                    <a:pt x="3205003" y="2837896"/>
                  </a:lnTo>
                  <a:lnTo>
                    <a:pt x="3252192" y="2855118"/>
                  </a:lnTo>
                  <a:lnTo>
                    <a:pt x="3298283" y="2871820"/>
                  </a:lnTo>
                  <a:lnTo>
                    <a:pt x="3343172" y="2887972"/>
                  </a:lnTo>
                  <a:lnTo>
                    <a:pt x="3386754" y="2903548"/>
                  </a:lnTo>
                  <a:lnTo>
                    <a:pt x="3428925" y="2918519"/>
                  </a:lnTo>
                  <a:lnTo>
                    <a:pt x="3469580" y="2932858"/>
                  </a:lnTo>
                  <a:lnTo>
                    <a:pt x="3508613" y="2946536"/>
                  </a:lnTo>
                  <a:lnTo>
                    <a:pt x="3545921" y="2959526"/>
                  </a:lnTo>
                  <a:lnTo>
                    <a:pt x="3657822" y="2997486"/>
                  </a:lnTo>
                  <a:lnTo>
                    <a:pt x="3729356" y="3020230"/>
                  </a:lnTo>
                  <a:lnTo>
                    <a:pt x="3796170" y="3040196"/>
                  </a:lnTo>
                  <a:lnTo>
                    <a:pt x="3858430" y="3057552"/>
                  </a:lnTo>
                  <a:lnTo>
                    <a:pt x="3916302" y="3072465"/>
                  </a:lnTo>
                  <a:lnTo>
                    <a:pt x="3969953" y="3085100"/>
                  </a:lnTo>
                  <a:lnTo>
                    <a:pt x="4019549" y="3095625"/>
                  </a:lnTo>
                  <a:lnTo>
                    <a:pt x="4065258" y="3104205"/>
                  </a:lnTo>
                  <a:lnTo>
                    <a:pt x="4107246" y="3111009"/>
                  </a:lnTo>
                  <a:lnTo>
                    <a:pt x="4145679" y="3116202"/>
                  </a:lnTo>
                  <a:lnTo>
                    <a:pt x="4212549" y="3122422"/>
                  </a:lnTo>
                  <a:lnTo>
                    <a:pt x="4241318" y="3123783"/>
                  </a:lnTo>
                  <a:lnTo>
                    <a:pt x="4267200" y="312420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52800" y="3347974"/>
              <a:ext cx="995044" cy="843280"/>
            </a:xfrm>
            <a:custGeom>
              <a:avLst/>
              <a:gdLst/>
              <a:ahLst/>
              <a:cxnLst/>
              <a:rect l="l" t="t" r="r" b="b"/>
              <a:pathLst>
                <a:path w="995045" h="843279">
                  <a:moveTo>
                    <a:pt x="986536" y="0"/>
                  </a:moveTo>
                  <a:lnTo>
                    <a:pt x="976757" y="8127"/>
                  </a:lnTo>
                  <a:lnTo>
                    <a:pt x="985012" y="17906"/>
                  </a:lnTo>
                  <a:lnTo>
                    <a:pt x="994663" y="9651"/>
                  </a:lnTo>
                  <a:lnTo>
                    <a:pt x="986536" y="0"/>
                  </a:lnTo>
                  <a:close/>
                </a:path>
                <a:path w="995045" h="843279">
                  <a:moveTo>
                    <a:pt x="967104" y="16383"/>
                  </a:moveTo>
                  <a:lnTo>
                    <a:pt x="957452" y="24637"/>
                  </a:lnTo>
                  <a:lnTo>
                    <a:pt x="965580" y="34289"/>
                  </a:lnTo>
                  <a:lnTo>
                    <a:pt x="975360" y="26035"/>
                  </a:lnTo>
                  <a:lnTo>
                    <a:pt x="967104" y="16383"/>
                  </a:lnTo>
                  <a:close/>
                </a:path>
                <a:path w="995045" h="843279">
                  <a:moveTo>
                    <a:pt x="947674" y="32765"/>
                  </a:moveTo>
                  <a:lnTo>
                    <a:pt x="938022" y="41021"/>
                  </a:lnTo>
                  <a:lnTo>
                    <a:pt x="946276" y="50673"/>
                  </a:lnTo>
                  <a:lnTo>
                    <a:pt x="955928" y="42545"/>
                  </a:lnTo>
                  <a:lnTo>
                    <a:pt x="947674" y="32765"/>
                  </a:lnTo>
                  <a:close/>
                </a:path>
                <a:path w="995045" h="843279">
                  <a:moveTo>
                    <a:pt x="928370" y="49149"/>
                  </a:moveTo>
                  <a:lnTo>
                    <a:pt x="918590" y="57403"/>
                  </a:lnTo>
                  <a:lnTo>
                    <a:pt x="926846" y="67055"/>
                  </a:lnTo>
                  <a:lnTo>
                    <a:pt x="936498" y="58927"/>
                  </a:lnTo>
                  <a:lnTo>
                    <a:pt x="928370" y="49149"/>
                  </a:lnTo>
                  <a:close/>
                </a:path>
                <a:path w="995045" h="843279">
                  <a:moveTo>
                    <a:pt x="908938" y="65659"/>
                  </a:moveTo>
                  <a:lnTo>
                    <a:pt x="899287" y="73787"/>
                  </a:lnTo>
                  <a:lnTo>
                    <a:pt x="907414" y="83565"/>
                  </a:lnTo>
                  <a:lnTo>
                    <a:pt x="917194" y="75311"/>
                  </a:lnTo>
                  <a:lnTo>
                    <a:pt x="908938" y="65659"/>
                  </a:lnTo>
                  <a:close/>
                </a:path>
                <a:path w="995045" h="843279">
                  <a:moveTo>
                    <a:pt x="889508" y="82041"/>
                  </a:moveTo>
                  <a:lnTo>
                    <a:pt x="879855" y="90170"/>
                  </a:lnTo>
                  <a:lnTo>
                    <a:pt x="888111" y="99949"/>
                  </a:lnTo>
                  <a:lnTo>
                    <a:pt x="897763" y="91693"/>
                  </a:lnTo>
                  <a:lnTo>
                    <a:pt x="889508" y="82041"/>
                  </a:lnTo>
                  <a:close/>
                </a:path>
                <a:path w="995045" h="843279">
                  <a:moveTo>
                    <a:pt x="870203" y="98425"/>
                  </a:moveTo>
                  <a:lnTo>
                    <a:pt x="860425" y="106679"/>
                  </a:lnTo>
                  <a:lnTo>
                    <a:pt x="868679" y="116331"/>
                  </a:lnTo>
                  <a:lnTo>
                    <a:pt x="878332" y="108076"/>
                  </a:lnTo>
                  <a:lnTo>
                    <a:pt x="870203" y="98425"/>
                  </a:lnTo>
                  <a:close/>
                </a:path>
                <a:path w="995045" h="843279">
                  <a:moveTo>
                    <a:pt x="850773" y="114808"/>
                  </a:moveTo>
                  <a:lnTo>
                    <a:pt x="841121" y="123062"/>
                  </a:lnTo>
                  <a:lnTo>
                    <a:pt x="849249" y="132714"/>
                  </a:lnTo>
                  <a:lnTo>
                    <a:pt x="859027" y="124460"/>
                  </a:lnTo>
                  <a:lnTo>
                    <a:pt x="850773" y="114808"/>
                  </a:lnTo>
                  <a:close/>
                </a:path>
                <a:path w="995045" h="843279">
                  <a:moveTo>
                    <a:pt x="831341" y="131190"/>
                  </a:moveTo>
                  <a:lnTo>
                    <a:pt x="821689" y="139446"/>
                  </a:lnTo>
                  <a:lnTo>
                    <a:pt x="829945" y="149098"/>
                  </a:lnTo>
                  <a:lnTo>
                    <a:pt x="839597" y="140970"/>
                  </a:lnTo>
                  <a:lnTo>
                    <a:pt x="831341" y="131190"/>
                  </a:lnTo>
                  <a:close/>
                </a:path>
                <a:path w="995045" h="843279">
                  <a:moveTo>
                    <a:pt x="812038" y="147700"/>
                  </a:moveTo>
                  <a:lnTo>
                    <a:pt x="802259" y="155828"/>
                  </a:lnTo>
                  <a:lnTo>
                    <a:pt x="810513" y="165480"/>
                  </a:lnTo>
                  <a:lnTo>
                    <a:pt x="820165" y="157352"/>
                  </a:lnTo>
                  <a:lnTo>
                    <a:pt x="812038" y="147700"/>
                  </a:lnTo>
                  <a:close/>
                </a:path>
                <a:path w="995045" h="843279">
                  <a:moveTo>
                    <a:pt x="792607" y="164084"/>
                  </a:moveTo>
                  <a:lnTo>
                    <a:pt x="782954" y="172212"/>
                  </a:lnTo>
                  <a:lnTo>
                    <a:pt x="791083" y="181990"/>
                  </a:lnTo>
                  <a:lnTo>
                    <a:pt x="800862" y="173736"/>
                  </a:lnTo>
                  <a:lnTo>
                    <a:pt x="792607" y="164084"/>
                  </a:lnTo>
                  <a:close/>
                </a:path>
                <a:path w="995045" h="843279">
                  <a:moveTo>
                    <a:pt x="773176" y="180466"/>
                  </a:moveTo>
                  <a:lnTo>
                    <a:pt x="763524" y="188595"/>
                  </a:lnTo>
                  <a:lnTo>
                    <a:pt x="771778" y="198374"/>
                  </a:lnTo>
                  <a:lnTo>
                    <a:pt x="781430" y="190118"/>
                  </a:lnTo>
                  <a:lnTo>
                    <a:pt x="773176" y="180466"/>
                  </a:lnTo>
                  <a:close/>
                </a:path>
                <a:path w="995045" h="843279">
                  <a:moveTo>
                    <a:pt x="753872" y="196850"/>
                  </a:moveTo>
                  <a:lnTo>
                    <a:pt x="744092" y="205104"/>
                  </a:lnTo>
                  <a:lnTo>
                    <a:pt x="752348" y="214756"/>
                  </a:lnTo>
                  <a:lnTo>
                    <a:pt x="762000" y="206501"/>
                  </a:lnTo>
                  <a:lnTo>
                    <a:pt x="753872" y="196850"/>
                  </a:lnTo>
                  <a:close/>
                </a:path>
                <a:path w="995045" h="843279">
                  <a:moveTo>
                    <a:pt x="734440" y="213233"/>
                  </a:moveTo>
                  <a:lnTo>
                    <a:pt x="724788" y="221487"/>
                  </a:lnTo>
                  <a:lnTo>
                    <a:pt x="732916" y="231139"/>
                  </a:lnTo>
                  <a:lnTo>
                    <a:pt x="742696" y="223012"/>
                  </a:lnTo>
                  <a:lnTo>
                    <a:pt x="734440" y="213233"/>
                  </a:lnTo>
                  <a:close/>
                </a:path>
                <a:path w="995045" h="843279">
                  <a:moveTo>
                    <a:pt x="715010" y="229615"/>
                  </a:moveTo>
                  <a:lnTo>
                    <a:pt x="705358" y="237871"/>
                  </a:lnTo>
                  <a:lnTo>
                    <a:pt x="713486" y="247523"/>
                  </a:lnTo>
                  <a:lnTo>
                    <a:pt x="723264" y="239395"/>
                  </a:lnTo>
                  <a:lnTo>
                    <a:pt x="715010" y="229615"/>
                  </a:lnTo>
                  <a:close/>
                </a:path>
                <a:path w="995045" h="843279">
                  <a:moveTo>
                    <a:pt x="695705" y="246125"/>
                  </a:moveTo>
                  <a:lnTo>
                    <a:pt x="685926" y="254253"/>
                  </a:lnTo>
                  <a:lnTo>
                    <a:pt x="694182" y="264032"/>
                  </a:lnTo>
                  <a:lnTo>
                    <a:pt x="703834" y="255777"/>
                  </a:lnTo>
                  <a:lnTo>
                    <a:pt x="695705" y="246125"/>
                  </a:lnTo>
                  <a:close/>
                </a:path>
                <a:path w="995045" h="843279">
                  <a:moveTo>
                    <a:pt x="676275" y="262508"/>
                  </a:moveTo>
                  <a:lnTo>
                    <a:pt x="666623" y="270637"/>
                  </a:lnTo>
                  <a:lnTo>
                    <a:pt x="674751" y="280415"/>
                  </a:lnTo>
                  <a:lnTo>
                    <a:pt x="684402" y="272161"/>
                  </a:lnTo>
                  <a:lnTo>
                    <a:pt x="676275" y="262508"/>
                  </a:lnTo>
                  <a:close/>
                </a:path>
                <a:path w="995045" h="843279">
                  <a:moveTo>
                    <a:pt x="656844" y="278892"/>
                  </a:moveTo>
                  <a:lnTo>
                    <a:pt x="647191" y="287146"/>
                  </a:lnTo>
                  <a:lnTo>
                    <a:pt x="655320" y="296799"/>
                  </a:lnTo>
                  <a:lnTo>
                    <a:pt x="665099" y="288544"/>
                  </a:lnTo>
                  <a:lnTo>
                    <a:pt x="656844" y="278892"/>
                  </a:lnTo>
                  <a:close/>
                </a:path>
                <a:path w="995045" h="843279">
                  <a:moveTo>
                    <a:pt x="637539" y="295275"/>
                  </a:moveTo>
                  <a:lnTo>
                    <a:pt x="627761" y="303530"/>
                  </a:lnTo>
                  <a:lnTo>
                    <a:pt x="636015" y="313181"/>
                  </a:lnTo>
                  <a:lnTo>
                    <a:pt x="645667" y="305053"/>
                  </a:lnTo>
                  <a:lnTo>
                    <a:pt x="637539" y="295275"/>
                  </a:lnTo>
                  <a:close/>
                </a:path>
                <a:path w="995045" h="843279">
                  <a:moveTo>
                    <a:pt x="618109" y="311657"/>
                  </a:moveTo>
                  <a:lnTo>
                    <a:pt x="608457" y="319913"/>
                  </a:lnTo>
                  <a:lnTo>
                    <a:pt x="616585" y="329564"/>
                  </a:lnTo>
                  <a:lnTo>
                    <a:pt x="626237" y="321437"/>
                  </a:lnTo>
                  <a:lnTo>
                    <a:pt x="618109" y="311657"/>
                  </a:lnTo>
                  <a:close/>
                </a:path>
                <a:path w="995045" h="843279">
                  <a:moveTo>
                    <a:pt x="598677" y="328168"/>
                  </a:moveTo>
                  <a:lnTo>
                    <a:pt x="589026" y="336295"/>
                  </a:lnTo>
                  <a:lnTo>
                    <a:pt x="597153" y="346075"/>
                  </a:lnTo>
                  <a:lnTo>
                    <a:pt x="606933" y="337819"/>
                  </a:lnTo>
                  <a:lnTo>
                    <a:pt x="598677" y="328168"/>
                  </a:lnTo>
                  <a:close/>
                </a:path>
                <a:path w="995045" h="843279">
                  <a:moveTo>
                    <a:pt x="579247" y="344550"/>
                  </a:moveTo>
                  <a:lnTo>
                    <a:pt x="569595" y="352678"/>
                  </a:lnTo>
                  <a:lnTo>
                    <a:pt x="577850" y="362457"/>
                  </a:lnTo>
                  <a:lnTo>
                    <a:pt x="587501" y="354202"/>
                  </a:lnTo>
                  <a:lnTo>
                    <a:pt x="579247" y="344550"/>
                  </a:lnTo>
                  <a:close/>
                </a:path>
                <a:path w="995045" h="843279">
                  <a:moveTo>
                    <a:pt x="559942" y="360933"/>
                  </a:moveTo>
                  <a:lnTo>
                    <a:pt x="550163" y="369188"/>
                  </a:lnTo>
                  <a:lnTo>
                    <a:pt x="558419" y="378840"/>
                  </a:lnTo>
                  <a:lnTo>
                    <a:pt x="568071" y="370586"/>
                  </a:lnTo>
                  <a:lnTo>
                    <a:pt x="559942" y="360933"/>
                  </a:lnTo>
                  <a:close/>
                </a:path>
                <a:path w="995045" h="843279">
                  <a:moveTo>
                    <a:pt x="540512" y="377317"/>
                  </a:moveTo>
                  <a:lnTo>
                    <a:pt x="530860" y="385571"/>
                  </a:lnTo>
                  <a:lnTo>
                    <a:pt x="538988" y="395224"/>
                  </a:lnTo>
                  <a:lnTo>
                    <a:pt x="548766" y="386969"/>
                  </a:lnTo>
                  <a:lnTo>
                    <a:pt x="540512" y="377317"/>
                  </a:lnTo>
                  <a:close/>
                </a:path>
                <a:path w="995045" h="843279">
                  <a:moveTo>
                    <a:pt x="521080" y="393700"/>
                  </a:moveTo>
                  <a:lnTo>
                    <a:pt x="511428" y="401955"/>
                  </a:lnTo>
                  <a:lnTo>
                    <a:pt x="519684" y="411606"/>
                  </a:lnTo>
                  <a:lnTo>
                    <a:pt x="529336" y="403478"/>
                  </a:lnTo>
                  <a:lnTo>
                    <a:pt x="521080" y="393700"/>
                  </a:lnTo>
                  <a:close/>
                </a:path>
                <a:path w="995045" h="843279">
                  <a:moveTo>
                    <a:pt x="501776" y="410209"/>
                  </a:moveTo>
                  <a:lnTo>
                    <a:pt x="491998" y="418338"/>
                  </a:lnTo>
                  <a:lnTo>
                    <a:pt x="500252" y="427989"/>
                  </a:lnTo>
                  <a:lnTo>
                    <a:pt x="509904" y="419862"/>
                  </a:lnTo>
                  <a:lnTo>
                    <a:pt x="501776" y="410209"/>
                  </a:lnTo>
                  <a:close/>
                </a:path>
                <a:path w="995045" h="843279">
                  <a:moveTo>
                    <a:pt x="482346" y="426593"/>
                  </a:moveTo>
                  <a:lnTo>
                    <a:pt x="472694" y="434720"/>
                  </a:lnTo>
                  <a:lnTo>
                    <a:pt x="480822" y="444500"/>
                  </a:lnTo>
                  <a:lnTo>
                    <a:pt x="490600" y="436244"/>
                  </a:lnTo>
                  <a:lnTo>
                    <a:pt x="482346" y="426593"/>
                  </a:lnTo>
                  <a:close/>
                </a:path>
                <a:path w="995045" h="843279">
                  <a:moveTo>
                    <a:pt x="462914" y="442975"/>
                  </a:moveTo>
                  <a:lnTo>
                    <a:pt x="453263" y="451103"/>
                  </a:lnTo>
                  <a:lnTo>
                    <a:pt x="461517" y="460882"/>
                  </a:lnTo>
                  <a:lnTo>
                    <a:pt x="471170" y="452627"/>
                  </a:lnTo>
                  <a:lnTo>
                    <a:pt x="462914" y="442975"/>
                  </a:lnTo>
                  <a:close/>
                </a:path>
                <a:path w="995045" h="843279">
                  <a:moveTo>
                    <a:pt x="443611" y="459358"/>
                  </a:moveTo>
                  <a:lnTo>
                    <a:pt x="433832" y="467613"/>
                  </a:lnTo>
                  <a:lnTo>
                    <a:pt x="442087" y="477265"/>
                  </a:lnTo>
                  <a:lnTo>
                    <a:pt x="451738" y="469011"/>
                  </a:lnTo>
                  <a:lnTo>
                    <a:pt x="443611" y="459358"/>
                  </a:lnTo>
                  <a:close/>
                </a:path>
                <a:path w="995045" h="843279">
                  <a:moveTo>
                    <a:pt x="424179" y="475742"/>
                  </a:moveTo>
                  <a:lnTo>
                    <a:pt x="414527" y="483996"/>
                  </a:lnTo>
                  <a:lnTo>
                    <a:pt x="422655" y="493649"/>
                  </a:lnTo>
                  <a:lnTo>
                    <a:pt x="432435" y="485520"/>
                  </a:lnTo>
                  <a:lnTo>
                    <a:pt x="424179" y="475742"/>
                  </a:lnTo>
                  <a:close/>
                </a:path>
                <a:path w="995045" h="843279">
                  <a:moveTo>
                    <a:pt x="404749" y="492125"/>
                  </a:moveTo>
                  <a:lnTo>
                    <a:pt x="395097" y="500380"/>
                  </a:lnTo>
                  <a:lnTo>
                    <a:pt x="403351" y="510031"/>
                  </a:lnTo>
                  <a:lnTo>
                    <a:pt x="413003" y="501903"/>
                  </a:lnTo>
                  <a:lnTo>
                    <a:pt x="404749" y="492125"/>
                  </a:lnTo>
                  <a:close/>
                </a:path>
                <a:path w="995045" h="843279">
                  <a:moveTo>
                    <a:pt x="385445" y="508634"/>
                  </a:moveTo>
                  <a:lnTo>
                    <a:pt x="375665" y="516763"/>
                  </a:lnTo>
                  <a:lnTo>
                    <a:pt x="383921" y="526542"/>
                  </a:lnTo>
                  <a:lnTo>
                    <a:pt x="393573" y="518287"/>
                  </a:lnTo>
                  <a:lnTo>
                    <a:pt x="385445" y="508634"/>
                  </a:lnTo>
                  <a:close/>
                </a:path>
                <a:path w="995045" h="843279">
                  <a:moveTo>
                    <a:pt x="366013" y="525018"/>
                  </a:moveTo>
                  <a:lnTo>
                    <a:pt x="356362" y="533145"/>
                  </a:lnTo>
                  <a:lnTo>
                    <a:pt x="364489" y="542925"/>
                  </a:lnTo>
                  <a:lnTo>
                    <a:pt x="374269" y="534669"/>
                  </a:lnTo>
                  <a:lnTo>
                    <a:pt x="366013" y="525018"/>
                  </a:lnTo>
                  <a:close/>
                </a:path>
                <a:path w="995045" h="843279">
                  <a:moveTo>
                    <a:pt x="346583" y="541401"/>
                  </a:moveTo>
                  <a:lnTo>
                    <a:pt x="336930" y="549656"/>
                  </a:lnTo>
                  <a:lnTo>
                    <a:pt x="345186" y="559307"/>
                  </a:lnTo>
                  <a:lnTo>
                    <a:pt x="354838" y="551052"/>
                  </a:lnTo>
                  <a:lnTo>
                    <a:pt x="346583" y="541401"/>
                  </a:lnTo>
                  <a:close/>
                </a:path>
                <a:path w="995045" h="843279">
                  <a:moveTo>
                    <a:pt x="327278" y="557783"/>
                  </a:moveTo>
                  <a:lnTo>
                    <a:pt x="317500" y="566038"/>
                  </a:lnTo>
                  <a:lnTo>
                    <a:pt x="325754" y="575690"/>
                  </a:lnTo>
                  <a:lnTo>
                    <a:pt x="335407" y="567563"/>
                  </a:lnTo>
                  <a:lnTo>
                    <a:pt x="327278" y="557783"/>
                  </a:lnTo>
                  <a:close/>
                </a:path>
                <a:path w="995045" h="843279">
                  <a:moveTo>
                    <a:pt x="307848" y="574167"/>
                  </a:moveTo>
                  <a:lnTo>
                    <a:pt x="298196" y="582421"/>
                  </a:lnTo>
                  <a:lnTo>
                    <a:pt x="306324" y="592074"/>
                  </a:lnTo>
                  <a:lnTo>
                    <a:pt x="316102" y="583945"/>
                  </a:lnTo>
                  <a:lnTo>
                    <a:pt x="307848" y="574167"/>
                  </a:lnTo>
                  <a:close/>
                </a:path>
                <a:path w="995045" h="843279">
                  <a:moveTo>
                    <a:pt x="288416" y="590676"/>
                  </a:moveTo>
                  <a:lnTo>
                    <a:pt x="278764" y="598805"/>
                  </a:lnTo>
                  <a:lnTo>
                    <a:pt x="287020" y="608583"/>
                  </a:lnTo>
                  <a:lnTo>
                    <a:pt x="296672" y="600328"/>
                  </a:lnTo>
                  <a:lnTo>
                    <a:pt x="288416" y="590676"/>
                  </a:lnTo>
                  <a:close/>
                </a:path>
                <a:path w="995045" h="843279">
                  <a:moveTo>
                    <a:pt x="269113" y="607059"/>
                  </a:moveTo>
                  <a:lnTo>
                    <a:pt x="259334" y="615188"/>
                  </a:lnTo>
                  <a:lnTo>
                    <a:pt x="267588" y="624967"/>
                  </a:lnTo>
                  <a:lnTo>
                    <a:pt x="277240" y="616712"/>
                  </a:lnTo>
                  <a:lnTo>
                    <a:pt x="269113" y="607059"/>
                  </a:lnTo>
                  <a:close/>
                </a:path>
                <a:path w="995045" h="843279">
                  <a:moveTo>
                    <a:pt x="249682" y="623443"/>
                  </a:moveTo>
                  <a:lnTo>
                    <a:pt x="240029" y="631698"/>
                  </a:lnTo>
                  <a:lnTo>
                    <a:pt x="248158" y="641350"/>
                  </a:lnTo>
                  <a:lnTo>
                    <a:pt x="257937" y="633094"/>
                  </a:lnTo>
                  <a:lnTo>
                    <a:pt x="249682" y="623443"/>
                  </a:lnTo>
                  <a:close/>
                </a:path>
                <a:path w="995045" h="843279">
                  <a:moveTo>
                    <a:pt x="230250" y="639826"/>
                  </a:moveTo>
                  <a:lnTo>
                    <a:pt x="220599" y="648081"/>
                  </a:lnTo>
                  <a:lnTo>
                    <a:pt x="228853" y="657732"/>
                  </a:lnTo>
                  <a:lnTo>
                    <a:pt x="238505" y="649477"/>
                  </a:lnTo>
                  <a:lnTo>
                    <a:pt x="230250" y="639826"/>
                  </a:lnTo>
                  <a:close/>
                </a:path>
                <a:path w="995045" h="843279">
                  <a:moveTo>
                    <a:pt x="210947" y="656208"/>
                  </a:moveTo>
                  <a:lnTo>
                    <a:pt x="201167" y="664463"/>
                  </a:lnTo>
                  <a:lnTo>
                    <a:pt x="209423" y="674115"/>
                  </a:lnTo>
                  <a:lnTo>
                    <a:pt x="219075" y="665988"/>
                  </a:lnTo>
                  <a:lnTo>
                    <a:pt x="210947" y="656208"/>
                  </a:lnTo>
                  <a:close/>
                </a:path>
                <a:path w="995045" h="843279">
                  <a:moveTo>
                    <a:pt x="191515" y="672719"/>
                  </a:moveTo>
                  <a:lnTo>
                    <a:pt x="181863" y="680846"/>
                  </a:lnTo>
                  <a:lnTo>
                    <a:pt x="189991" y="690499"/>
                  </a:lnTo>
                  <a:lnTo>
                    <a:pt x="199771" y="682370"/>
                  </a:lnTo>
                  <a:lnTo>
                    <a:pt x="191515" y="672719"/>
                  </a:lnTo>
                  <a:close/>
                </a:path>
                <a:path w="995045" h="843279">
                  <a:moveTo>
                    <a:pt x="172085" y="689101"/>
                  </a:moveTo>
                  <a:lnTo>
                    <a:pt x="162433" y="697230"/>
                  </a:lnTo>
                  <a:lnTo>
                    <a:pt x="170687" y="707008"/>
                  </a:lnTo>
                  <a:lnTo>
                    <a:pt x="180339" y="698753"/>
                  </a:lnTo>
                  <a:lnTo>
                    <a:pt x="172085" y="689101"/>
                  </a:lnTo>
                  <a:close/>
                </a:path>
                <a:path w="995045" h="843279">
                  <a:moveTo>
                    <a:pt x="152780" y="705484"/>
                  </a:moveTo>
                  <a:lnTo>
                    <a:pt x="143001" y="713739"/>
                  </a:lnTo>
                  <a:lnTo>
                    <a:pt x="151257" y="723392"/>
                  </a:lnTo>
                  <a:lnTo>
                    <a:pt x="160909" y="715137"/>
                  </a:lnTo>
                  <a:lnTo>
                    <a:pt x="152780" y="705484"/>
                  </a:lnTo>
                  <a:close/>
                </a:path>
                <a:path w="995045" h="843279">
                  <a:moveTo>
                    <a:pt x="133350" y="721868"/>
                  </a:moveTo>
                  <a:lnTo>
                    <a:pt x="123698" y="730123"/>
                  </a:lnTo>
                  <a:lnTo>
                    <a:pt x="131825" y="739775"/>
                  </a:lnTo>
                  <a:lnTo>
                    <a:pt x="141604" y="731519"/>
                  </a:lnTo>
                  <a:lnTo>
                    <a:pt x="133350" y="721868"/>
                  </a:lnTo>
                  <a:close/>
                </a:path>
                <a:path w="995045" h="843279">
                  <a:moveTo>
                    <a:pt x="113919" y="738251"/>
                  </a:moveTo>
                  <a:lnTo>
                    <a:pt x="104266" y="746506"/>
                  </a:lnTo>
                  <a:lnTo>
                    <a:pt x="112395" y="756157"/>
                  </a:lnTo>
                  <a:lnTo>
                    <a:pt x="122174" y="748030"/>
                  </a:lnTo>
                  <a:lnTo>
                    <a:pt x="113919" y="738251"/>
                  </a:lnTo>
                  <a:close/>
                </a:path>
                <a:path w="995045" h="843279">
                  <a:moveTo>
                    <a:pt x="94614" y="754633"/>
                  </a:moveTo>
                  <a:lnTo>
                    <a:pt x="84836" y="762888"/>
                  </a:lnTo>
                  <a:lnTo>
                    <a:pt x="93090" y="772540"/>
                  </a:lnTo>
                  <a:lnTo>
                    <a:pt x="102742" y="764413"/>
                  </a:lnTo>
                  <a:lnTo>
                    <a:pt x="94614" y="754633"/>
                  </a:lnTo>
                  <a:close/>
                </a:path>
                <a:path w="995045" h="843279">
                  <a:moveTo>
                    <a:pt x="33527" y="764667"/>
                  </a:moveTo>
                  <a:lnTo>
                    <a:pt x="0" y="843026"/>
                  </a:lnTo>
                  <a:lnTo>
                    <a:pt x="82803" y="822832"/>
                  </a:lnTo>
                  <a:lnTo>
                    <a:pt x="68064" y="805433"/>
                  </a:lnTo>
                  <a:lnTo>
                    <a:pt x="54228" y="805433"/>
                  </a:lnTo>
                  <a:lnTo>
                    <a:pt x="46100" y="795655"/>
                  </a:lnTo>
                  <a:lnTo>
                    <a:pt x="53943" y="789051"/>
                  </a:lnTo>
                  <a:lnTo>
                    <a:pt x="54185" y="789051"/>
                  </a:lnTo>
                  <a:lnTo>
                    <a:pt x="33527" y="764667"/>
                  </a:lnTo>
                  <a:close/>
                </a:path>
                <a:path w="995045" h="843279">
                  <a:moveTo>
                    <a:pt x="55752" y="787526"/>
                  </a:moveTo>
                  <a:lnTo>
                    <a:pt x="46100" y="795655"/>
                  </a:lnTo>
                  <a:lnTo>
                    <a:pt x="54228" y="805433"/>
                  </a:lnTo>
                  <a:lnTo>
                    <a:pt x="62295" y="798624"/>
                  </a:lnTo>
                  <a:lnTo>
                    <a:pt x="54185" y="789051"/>
                  </a:lnTo>
                  <a:lnTo>
                    <a:pt x="57056" y="789051"/>
                  </a:lnTo>
                  <a:lnTo>
                    <a:pt x="55752" y="787526"/>
                  </a:lnTo>
                  <a:close/>
                </a:path>
                <a:path w="995045" h="843279">
                  <a:moveTo>
                    <a:pt x="62295" y="798624"/>
                  </a:moveTo>
                  <a:lnTo>
                    <a:pt x="54228" y="805433"/>
                  </a:lnTo>
                  <a:lnTo>
                    <a:pt x="68064" y="805433"/>
                  </a:lnTo>
                  <a:lnTo>
                    <a:pt x="62295" y="798624"/>
                  </a:lnTo>
                  <a:close/>
                </a:path>
                <a:path w="995045" h="843279">
                  <a:moveTo>
                    <a:pt x="57056" y="789051"/>
                  </a:moveTo>
                  <a:lnTo>
                    <a:pt x="54185" y="789051"/>
                  </a:lnTo>
                  <a:lnTo>
                    <a:pt x="62295" y="798624"/>
                  </a:lnTo>
                  <a:lnTo>
                    <a:pt x="64008" y="797178"/>
                  </a:lnTo>
                  <a:lnTo>
                    <a:pt x="57056" y="789051"/>
                  </a:lnTo>
                  <a:close/>
                </a:path>
                <a:path w="995045" h="843279">
                  <a:moveTo>
                    <a:pt x="75184" y="771144"/>
                  </a:moveTo>
                  <a:lnTo>
                    <a:pt x="65532" y="779271"/>
                  </a:lnTo>
                  <a:lnTo>
                    <a:pt x="73660" y="789051"/>
                  </a:lnTo>
                  <a:lnTo>
                    <a:pt x="83312" y="780795"/>
                  </a:lnTo>
                  <a:lnTo>
                    <a:pt x="75184" y="771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43400" y="2590800"/>
              <a:ext cx="1295400" cy="1143000"/>
            </a:xfrm>
            <a:custGeom>
              <a:avLst/>
              <a:gdLst/>
              <a:ahLst/>
              <a:cxnLst/>
              <a:rect l="l" t="t" r="r" b="b"/>
              <a:pathLst>
                <a:path w="1295400" h="1143000">
                  <a:moveTo>
                    <a:pt x="0" y="762000"/>
                  </a:moveTo>
                  <a:lnTo>
                    <a:pt x="0" y="1143000"/>
                  </a:lnTo>
                </a:path>
                <a:path w="1295400" h="1143000">
                  <a:moveTo>
                    <a:pt x="76200" y="1143000"/>
                  </a:moveTo>
                  <a:lnTo>
                    <a:pt x="1295400" y="0"/>
                  </a:lnTo>
                </a:path>
              </a:pathLst>
            </a:custGeom>
            <a:ln w="9144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33999" y="4644770"/>
              <a:ext cx="386715" cy="613410"/>
            </a:xfrm>
            <a:custGeom>
              <a:avLst/>
              <a:gdLst/>
              <a:ahLst/>
              <a:cxnLst/>
              <a:rect l="l" t="t" r="r" b="b"/>
              <a:pathLst>
                <a:path w="386714" h="613410">
                  <a:moveTo>
                    <a:pt x="375665" y="0"/>
                  </a:moveTo>
                  <a:lnTo>
                    <a:pt x="368935" y="10794"/>
                  </a:lnTo>
                  <a:lnTo>
                    <a:pt x="379602" y="17525"/>
                  </a:lnTo>
                  <a:lnTo>
                    <a:pt x="386334" y="6730"/>
                  </a:lnTo>
                  <a:lnTo>
                    <a:pt x="375665" y="0"/>
                  </a:lnTo>
                  <a:close/>
                </a:path>
                <a:path w="386714" h="613410">
                  <a:moveTo>
                    <a:pt x="362203" y="21589"/>
                  </a:moveTo>
                  <a:lnTo>
                    <a:pt x="355473" y="32384"/>
                  </a:lnTo>
                  <a:lnTo>
                    <a:pt x="366140" y="39115"/>
                  </a:lnTo>
                  <a:lnTo>
                    <a:pt x="372872" y="28320"/>
                  </a:lnTo>
                  <a:lnTo>
                    <a:pt x="362203" y="21589"/>
                  </a:lnTo>
                  <a:close/>
                </a:path>
                <a:path w="386714" h="613410">
                  <a:moveTo>
                    <a:pt x="348741" y="43179"/>
                  </a:moveTo>
                  <a:lnTo>
                    <a:pt x="342011" y="53847"/>
                  </a:lnTo>
                  <a:lnTo>
                    <a:pt x="352678" y="60578"/>
                  </a:lnTo>
                  <a:lnTo>
                    <a:pt x="359410" y="49910"/>
                  </a:lnTo>
                  <a:lnTo>
                    <a:pt x="348741" y="43179"/>
                  </a:lnTo>
                  <a:close/>
                </a:path>
                <a:path w="386714" h="613410">
                  <a:moveTo>
                    <a:pt x="335279" y="64642"/>
                  </a:moveTo>
                  <a:lnTo>
                    <a:pt x="328549" y="75437"/>
                  </a:lnTo>
                  <a:lnTo>
                    <a:pt x="339216" y="82168"/>
                  </a:lnTo>
                  <a:lnTo>
                    <a:pt x="345948" y="71373"/>
                  </a:lnTo>
                  <a:lnTo>
                    <a:pt x="335279" y="64642"/>
                  </a:lnTo>
                  <a:close/>
                </a:path>
                <a:path w="386714" h="613410">
                  <a:moveTo>
                    <a:pt x="321817" y="86232"/>
                  </a:moveTo>
                  <a:lnTo>
                    <a:pt x="315087" y="97027"/>
                  </a:lnTo>
                  <a:lnTo>
                    <a:pt x="325754" y="103758"/>
                  </a:lnTo>
                  <a:lnTo>
                    <a:pt x="332486" y="92963"/>
                  </a:lnTo>
                  <a:lnTo>
                    <a:pt x="321817" y="86232"/>
                  </a:lnTo>
                  <a:close/>
                </a:path>
                <a:path w="386714" h="613410">
                  <a:moveTo>
                    <a:pt x="308355" y="107695"/>
                  </a:moveTo>
                  <a:lnTo>
                    <a:pt x="301625" y="118490"/>
                  </a:lnTo>
                  <a:lnTo>
                    <a:pt x="312292" y="125221"/>
                  </a:lnTo>
                  <a:lnTo>
                    <a:pt x="319024" y="114426"/>
                  </a:lnTo>
                  <a:lnTo>
                    <a:pt x="308355" y="107695"/>
                  </a:lnTo>
                  <a:close/>
                </a:path>
                <a:path w="386714" h="613410">
                  <a:moveTo>
                    <a:pt x="294894" y="129285"/>
                  </a:moveTo>
                  <a:lnTo>
                    <a:pt x="288163" y="140080"/>
                  </a:lnTo>
                  <a:lnTo>
                    <a:pt x="298830" y="146811"/>
                  </a:lnTo>
                  <a:lnTo>
                    <a:pt x="305562" y="136016"/>
                  </a:lnTo>
                  <a:lnTo>
                    <a:pt x="294894" y="129285"/>
                  </a:lnTo>
                  <a:close/>
                </a:path>
                <a:path w="386714" h="613410">
                  <a:moveTo>
                    <a:pt x="281432" y="150875"/>
                  </a:moveTo>
                  <a:lnTo>
                    <a:pt x="274700" y="161543"/>
                  </a:lnTo>
                  <a:lnTo>
                    <a:pt x="285369" y="168274"/>
                  </a:lnTo>
                  <a:lnTo>
                    <a:pt x="292100" y="157606"/>
                  </a:lnTo>
                  <a:lnTo>
                    <a:pt x="281432" y="150875"/>
                  </a:lnTo>
                  <a:close/>
                </a:path>
                <a:path w="386714" h="613410">
                  <a:moveTo>
                    <a:pt x="267970" y="172338"/>
                  </a:moveTo>
                  <a:lnTo>
                    <a:pt x="261238" y="183133"/>
                  </a:lnTo>
                  <a:lnTo>
                    <a:pt x="271907" y="189864"/>
                  </a:lnTo>
                  <a:lnTo>
                    <a:pt x="278638" y="179069"/>
                  </a:lnTo>
                  <a:lnTo>
                    <a:pt x="267970" y="172338"/>
                  </a:lnTo>
                  <a:close/>
                </a:path>
                <a:path w="386714" h="613410">
                  <a:moveTo>
                    <a:pt x="254508" y="193928"/>
                  </a:moveTo>
                  <a:lnTo>
                    <a:pt x="247776" y="204723"/>
                  </a:lnTo>
                  <a:lnTo>
                    <a:pt x="258445" y="211454"/>
                  </a:lnTo>
                  <a:lnTo>
                    <a:pt x="265175" y="200659"/>
                  </a:lnTo>
                  <a:lnTo>
                    <a:pt x="254508" y="193928"/>
                  </a:lnTo>
                  <a:close/>
                </a:path>
                <a:path w="386714" h="613410">
                  <a:moveTo>
                    <a:pt x="241046" y="215391"/>
                  </a:moveTo>
                  <a:lnTo>
                    <a:pt x="234314" y="226186"/>
                  </a:lnTo>
                  <a:lnTo>
                    <a:pt x="244983" y="232917"/>
                  </a:lnTo>
                  <a:lnTo>
                    <a:pt x="251713" y="222122"/>
                  </a:lnTo>
                  <a:lnTo>
                    <a:pt x="241046" y="215391"/>
                  </a:lnTo>
                  <a:close/>
                </a:path>
                <a:path w="386714" h="613410">
                  <a:moveTo>
                    <a:pt x="227584" y="236981"/>
                  </a:moveTo>
                  <a:lnTo>
                    <a:pt x="220852" y="247776"/>
                  </a:lnTo>
                  <a:lnTo>
                    <a:pt x="231521" y="254507"/>
                  </a:lnTo>
                  <a:lnTo>
                    <a:pt x="238251" y="243712"/>
                  </a:lnTo>
                  <a:lnTo>
                    <a:pt x="227584" y="236981"/>
                  </a:lnTo>
                  <a:close/>
                </a:path>
                <a:path w="386714" h="613410">
                  <a:moveTo>
                    <a:pt x="214122" y="258571"/>
                  </a:moveTo>
                  <a:lnTo>
                    <a:pt x="207390" y="269239"/>
                  </a:lnTo>
                  <a:lnTo>
                    <a:pt x="218059" y="275970"/>
                  </a:lnTo>
                  <a:lnTo>
                    <a:pt x="224789" y="265302"/>
                  </a:lnTo>
                  <a:lnTo>
                    <a:pt x="214122" y="258571"/>
                  </a:lnTo>
                  <a:close/>
                </a:path>
                <a:path w="386714" h="613410">
                  <a:moveTo>
                    <a:pt x="200660" y="280034"/>
                  </a:moveTo>
                  <a:lnTo>
                    <a:pt x="193928" y="290829"/>
                  </a:lnTo>
                  <a:lnTo>
                    <a:pt x="204597" y="297560"/>
                  </a:lnTo>
                  <a:lnTo>
                    <a:pt x="211327" y="286765"/>
                  </a:lnTo>
                  <a:lnTo>
                    <a:pt x="200660" y="280034"/>
                  </a:lnTo>
                  <a:close/>
                </a:path>
                <a:path w="386714" h="613410">
                  <a:moveTo>
                    <a:pt x="187198" y="301624"/>
                  </a:moveTo>
                  <a:lnTo>
                    <a:pt x="180466" y="312419"/>
                  </a:lnTo>
                  <a:lnTo>
                    <a:pt x="191135" y="319150"/>
                  </a:lnTo>
                  <a:lnTo>
                    <a:pt x="197865" y="308355"/>
                  </a:lnTo>
                  <a:lnTo>
                    <a:pt x="187198" y="301624"/>
                  </a:lnTo>
                  <a:close/>
                </a:path>
                <a:path w="386714" h="613410">
                  <a:moveTo>
                    <a:pt x="173736" y="323087"/>
                  </a:moveTo>
                  <a:lnTo>
                    <a:pt x="167004" y="333882"/>
                  </a:lnTo>
                  <a:lnTo>
                    <a:pt x="177673" y="340613"/>
                  </a:lnTo>
                  <a:lnTo>
                    <a:pt x="184403" y="329818"/>
                  </a:lnTo>
                  <a:lnTo>
                    <a:pt x="173736" y="323087"/>
                  </a:lnTo>
                  <a:close/>
                </a:path>
                <a:path w="386714" h="613410">
                  <a:moveTo>
                    <a:pt x="160274" y="344677"/>
                  </a:moveTo>
                  <a:lnTo>
                    <a:pt x="153542" y="355472"/>
                  </a:lnTo>
                  <a:lnTo>
                    <a:pt x="164211" y="362203"/>
                  </a:lnTo>
                  <a:lnTo>
                    <a:pt x="170941" y="351408"/>
                  </a:lnTo>
                  <a:lnTo>
                    <a:pt x="160274" y="344677"/>
                  </a:lnTo>
                  <a:close/>
                </a:path>
                <a:path w="386714" h="613410">
                  <a:moveTo>
                    <a:pt x="146812" y="366267"/>
                  </a:moveTo>
                  <a:lnTo>
                    <a:pt x="140080" y="376935"/>
                  </a:lnTo>
                  <a:lnTo>
                    <a:pt x="150749" y="383666"/>
                  </a:lnTo>
                  <a:lnTo>
                    <a:pt x="157479" y="372998"/>
                  </a:lnTo>
                  <a:lnTo>
                    <a:pt x="146812" y="366267"/>
                  </a:lnTo>
                  <a:close/>
                </a:path>
                <a:path w="386714" h="613410">
                  <a:moveTo>
                    <a:pt x="133350" y="387730"/>
                  </a:moveTo>
                  <a:lnTo>
                    <a:pt x="126619" y="398525"/>
                  </a:lnTo>
                  <a:lnTo>
                    <a:pt x="137287" y="405256"/>
                  </a:lnTo>
                  <a:lnTo>
                    <a:pt x="144017" y="394461"/>
                  </a:lnTo>
                  <a:lnTo>
                    <a:pt x="133350" y="387730"/>
                  </a:lnTo>
                  <a:close/>
                </a:path>
                <a:path w="386714" h="613410">
                  <a:moveTo>
                    <a:pt x="119887" y="409320"/>
                  </a:moveTo>
                  <a:lnTo>
                    <a:pt x="113157" y="420115"/>
                  </a:lnTo>
                  <a:lnTo>
                    <a:pt x="123825" y="426846"/>
                  </a:lnTo>
                  <a:lnTo>
                    <a:pt x="130555" y="416051"/>
                  </a:lnTo>
                  <a:lnTo>
                    <a:pt x="119887" y="409320"/>
                  </a:lnTo>
                  <a:close/>
                </a:path>
                <a:path w="386714" h="613410">
                  <a:moveTo>
                    <a:pt x="106425" y="430783"/>
                  </a:moveTo>
                  <a:lnTo>
                    <a:pt x="99695" y="441578"/>
                  </a:lnTo>
                  <a:lnTo>
                    <a:pt x="110362" y="448309"/>
                  </a:lnTo>
                  <a:lnTo>
                    <a:pt x="117094" y="437514"/>
                  </a:lnTo>
                  <a:lnTo>
                    <a:pt x="106425" y="430783"/>
                  </a:lnTo>
                  <a:close/>
                </a:path>
                <a:path w="386714" h="613410">
                  <a:moveTo>
                    <a:pt x="92963" y="452373"/>
                  </a:moveTo>
                  <a:lnTo>
                    <a:pt x="86233" y="463168"/>
                  </a:lnTo>
                  <a:lnTo>
                    <a:pt x="96900" y="469899"/>
                  </a:lnTo>
                  <a:lnTo>
                    <a:pt x="103632" y="459104"/>
                  </a:lnTo>
                  <a:lnTo>
                    <a:pt x="92963" y="452373"/>
                  </a:lnTo>
                  <a:close/>
                </a:path>
                <a:path w="386714" h="613410">
                  <a:moveTo>
                    <a:pt x="79501" y="473963"/>
                  </a:moveTo>
                  <a:lnTo>
                    <a:pt x="72771" y="484631"/>
                  </a:lnTo>
                  <a:lnTo>
                    <a:pt x="83438" y="491362"/>
                  </a:lnTo>
                  <a:lnTo>
                    <a:pt x="90170" y="480694"/>
                  </a:lnTo>
                  <a:lnTo>
                    <a:pt x="79501" y="473963"/>
                  </a:lnTo>
                  <a:close/>
                </a:path>
                <a:path w="386714" h="613410">
                  <a:moveTo>
                    <a:pt x="66039" y="495426"/>
                  </a:moveTo>
                  <a:lnTo>
                    <a:pt x="59309" y="506221"/>
                  </a:lnTo>
                  <a:lnTo>
                    <a:pt x="69976" y="512952"/>
                  </a:lnTo>
                  <a:lnTo>
                    <a:pt x="76708" y="502157"/>
                  </a:lnTo>
                  <a:lnTo>
                    <a:pt x="66039" y="495426"/>
                  </a:lnTo>
                  <a:close/>
                </a:path>
                <a:path w="386714" h="613410">
                  <a:moveTo>
                    <a:pt x="8127" y="528192"/>
                  </a:moveTo>
                  <a:lnTo>
                    <a:pt x="0" y="613028"/>
                  </a:lnTo>
                  <a:lnTo>
                    <a:pt x="72644" y="568578"/>
                  </a:lnTo>
                  <a:lnTo>
                    <a:pt x="52558" y="556005"/>
                  </a:lnTo>
                  <a:lnTo>
                    <a:pt x="43052" y="556005"/>
                  </a:lnTo>
                  <a:lnTo>
                    <a:pt x="32385" y="549274"/>
                  </a:lnTo>
                  <a:lnTo>
                    <a:pt x="34919" y="545210"/>
                  </a:lnTo>
                  <a:lnTo>
                    <a:pt x="35029" y="545033"/>
                  </a:lnTo>
                  <a:lnTo>
                    <a:pt x="8127" y="528192"/>
                  </a:lnTo>
                  <a:close/>
                </a:path>
                <a:path w="386714" h="613410">
                  <a:moveTo>
                    <a:pt x="35029" y="545033"/>
                  </a:moveTo>
                  <a:lnTo>
                    <a:pt x="32385" y="549274"/>
                  </a:lnTo>
                  <a:lnTo>
                    <a:pt x="43052" y="556005"/>
                  </a:lnTo>
                  <a:lnTo>
                    <a:pt x="45721" y="551726"/>
                  </a:lnTo>
                  <a:lnTo>
                    <a:pt x="35029" y="545033"/>
                  </a:lnTo>
                  <a:close/>
                </a:path>
                <a:path w="386714" h="613410">
                  <a:moveTo>
                    <a:pt x="45721" y="551726"/>
                  </a:moveTo>
                  <a:lnTo>
                    <a:pt x="43052" y="556005"/>
                  </a:lnTo>
                  <a:lnTo>
                    <a:pt x="52558" y="556005"/>
                  </a:lnTo>
                  <a:lnTo>
                    <a:pt x="45721" y="551726"/>
                  </a:lnTo>
                  <a:close/>
                </a:path>
                <a:path w="386714" h="613410">
                  <a:moveTo>
                    <a:pt x="39115" y="538479"/>
                  </a:moveTo>
                  <a:lnTo>
                    <a:pt x="35029" y="545033"/>
                  </a:lnTo>
                  <a:lnTo>
                    <a:pt x="45721" y="551726"/>
                  </a:lnTo>
                  <a:lnTo>
                    <a:pt x="49784" y="545210"/>
                  </a:lnTo>
                  <a:lnTo>
                    <a:pt x="39115" y="538479"/>
                  </a:lnTo>
                  <a:close/>
                </a:path>
                <a:path w="386714" h="613410">
                  <a:moveTo>
                    <a:pt x="52577" y="517016"/>
                  </a:moveTo>
                  <a:lnTo>
                    <a:pt x="45847" y="527811"/>
                  </a:lnTo>
                  <a:lnTo>
                    <a:pt x="56514" y="534542"/>
                  </a:lnTo>
                  <a:lnTo>
                    <a:pt x="63246" y="523747"/>
                  </a:lnTo>
                  <a:lnTo>
                    <a:pt x="52577" y="5170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940054"/>
            <a:ext cx="7875270" cy="488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371475">
              <a:lnSpc>
                <a:spcPct val="12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Where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intersects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horizontal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axis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project</a:t>
            </a:r>
            <a:r>
              <a:rPr sz="2400" spc="-25" dirty="0">
                <a:latin typeface="Times New Roman"/>
                <a:cs typeface="Times New Roman"/>
              </a:rPr>
              <a:t> IRR</a:t>
            </a:r>
            <a:endParaRPr sz="24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2.5: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>
              <a:latin typeface="Times New Roman"/>
              <a:cs typeface="Times New Roman"/>
            </a:endParaRPr>
          </a:p>
          <a:p>
            <a:pPr marL="5042535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NPV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curve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5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25" dirty="0">
                <a:latin typeface="Times New Roman"/>
                <a:cs typeface="Times New Roman"/>
              </a:rPr>
              <a:t>NPV</a:t>
            </a:r>
            <a:endParaRPr sz="2800">
              <a:latin typeface="Times New Roman"/>
              <a:cs typeface="Times New Roman"/>
            </a:endParaRPr>
          </a:p>
          <a:p>
            <a:pPr marL="5194935">
              <a:lnSpc>
                <a:spcPct val="100000"/>
              </a:lnSpc>
              <a:spcBef>
                <a:spcPts val="1255"/>
              </a:spcBef>
            </a:pPr>
            <a:r>
              <a:rPr sz="2400" b="1" spc="-25" dirty="0">
                <a:latin typeface="Times New Roman"/>
                <a:cs typeface="Times New Roman"/>
              </a:rPr>
              <a:t>IRR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25"/>
              </a:spcBef>
            </a:pP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Discount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rate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7508" y="84531"/>
            <a:ext cx="48063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spc="-55" dirty="0"/>
              <a:t> </a:t>
            </a:r>
            <a:r>
              <a:rPr dirty="0"/>
              <a:t>IRR</a:t>
            </a:r>
            <a:r>
              <a:rPr spc="-50" dirty="0"/>
              <a:t> </a:t>
            </a:r>
            <a:r>
              <a:rPr dirty="0"/>
              <a:t>Decision</a:t>
            </a:r>
            <a:r>
              <a:rPr spc="-55" dirty="0"/>
              <a:t> </a:t>
            </a:r>
            <a:r>
              <a:rPr spc="-20" dirty="0"/>
              <a:t>Rule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290" y="1013205"/>
            <a:ext cx="7517765" cy="3803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3875" marR="1778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523875" algn="l"/>
              </a:tabLst>
            </a:pPr>
            <a:r>
              <a:rPr sz="2400" dirty="0">
                <a:latin typeface="Times New Roman"/>
                <a:cs typeface="Times New Roman"/>
              </a:rPr>
              <a:t>Once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know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project,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compare</a:t>
            </a:r>
            <a:r>
              <a:rPr sz="2400" spc="-20" dirty="0">
                <a:latin typeface="Times New Roman"/>
                <a:cs typeface="Times New Roman"/>
              </a:rPr>
              <a:t> this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cost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borrowing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funds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finance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project.</a:t>
            </a:r>
            <a:endParaRPr sz="2400">
              <a:latin typeface="Times New Roman"/>
              <a:cs typeface="Times New Roman"/>
            </a:endParaRPr>
          </a:p>
          <a:p>
            <a:pPr marL="523875" indent="-343535">
              <a:lnSpc>
                <a:spcPct val="100000"/>
              </a:lnSpc>
              <a:spcBef>
                <a:spcPts val="840"/>
              </a:spcBef>
              <a:buChar char="•"/>
              <a:tabLst>
                <a:tab pos="52387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IRR= 15%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cost 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borrowing 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finance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52387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project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say,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10%,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project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worthwhile.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18986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denote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cost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financing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project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‘r’,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decision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is:</a:t>
            </a:r>
            <a:endParaRPr sz="2400">
              <a:latin typeface="Times New Roman"/>
              <a:cs typeface="Times New Roman"/>
            </a:endParaRPr>
          </a:p>
          <a:p>
            <a:pPr marL="592455" lvl="1" indent="-335915">
              <a:lnSpc>
                <a:spcPct val="100000"/>
              </a:lnSpc>
              <a:spcBef>
                <a:spcPts val="1725"/>
              </a:spcBef>
              <a:buChar char="•"/>
              <a:tabLst>
                <a:tab pos="59245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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accept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</a:t>
            </a:r>
            <a:endParaRPr sz="2400">
              <a:latin typeface="Times New Roman"/>
              <a:cs typeface="Times New Roman"/>
            </a:endParaRPr>
          </a:p>
          <a:p>
            <a:pPr marL="592455" lvl="1" indent="-335915">
              <a:lnSpc>
                <a:spcPct val="100000"/>
              </a:lnSpc>
              <a:spcBef>
                <a:spcPts val="565"/>
              </a:spcBef>
              <a:buChar char="•"/>
              <a:tabLst>
                <a:tab pos="59245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&lt;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reject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5950">
              <a:lnSpc>
                <a:spcPct val="100000"/>
              </a:lnSpc>
              <a:spcBef>
                <a:spcPts val="95"/>
              </a:spcBef>
            </a:pPr>
            <a:r>
              <a:rPr dirty="0"/>
              <a:t>NPV</a:t>
            </a:r>
            <a:r>
              <a:rPr spc="-135" dirty="0"/>
              <a:t> </a:t>
            </a:r>
            <a:r>
              <a:rPr i="1" dirty="0">
                <a:latin typeface="Times New Roman"/>
                <a:cs typeface="Times New Roman"/>
              </a:rPr>
              <a:t>vs</a:t>
            </a:r>
            <a:r>
              <a:rPr dirty="0"/>
              <a:t>.</a:t>
            </a:r>
            <a:r>
              <a:rPr spc="-75" dirty="0"/>
              <a:t> </a:t>
            </a:r>
            <a:r>
              <a:rPr dirty="0"/>
              <a:t>IRR</a:t>
            </a:r>
            <a:r>
              <a:rPr spc="-70" dirty="0"/>
              <a:t> </a:t>
            </a:r>
            <a:r>
              <a:rPr dirty="0"/>
              <a:t>Decision</a:t>
            </a:r>
            <a:r>
              <a:rPr spc="-65" dirty="0"/>
              <a:t> </a:t>
            </a:r>
            <a:r>
              <a:rPr spc="-20" dirty="0"/>
              <a:t>Rule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69031"/>
            <a:ext cx="8099425" cy="33451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5080" indent="-76200">
              <a:lnSpc>
                <a:spcPct val="120000"/>
              </a:lnSpc>
              <a:spcBef>
                <a:spcPts val="95"/>
              </a:spcBef>
            </a:pP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straightforward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accept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vs.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reject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decisions,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IRR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always give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identical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decisions.</a:t>
            </a:r>
            <a:endParaRPr sz="2400">
              <a:latin typeface="Times New Roman"/>
              <a:cs typeface="Times New Roman"/>
            </a:endParaRPr>
          </a:p>
          <a:p>
            <a:pPr marR="431165" algn="ctr">
              <a:lnSpc>
                <a:spcPct val="100000"/>
              </a:lnSpc>
              <a:spcBef>
                <a:spcPts val="1445"/>
              </a:spcBef>
            </a:pPr>
            <a:r>
              <a:rPr sz="3000" spc="-20" dirty="0">
                <a:latin typeface="Times New Roman"/>
                <a:cs typeface="Times New Roman"/>
              </a:rPr>
              <a:t>WHY?</a:t>
            </a:r>
            <a:endParaRPr sz="3000">
              <a:latin typeface="Times New Roman"/>
              <a:cs typeface="Times New Roman"/>
            </a:endParaRPr>
          </a:p>
          <a:p>
            <a:pPr marL="355600" marR="170180" indent="-342900">
              <a:lnSpc>
                <a:spcPts val="2870"/>
              </a:lnSpc>
              <a:spcBef>
                <a:spcPts val="134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Symbol"/>
                <a:cs typeface="Symbol"/>
              </a:rPr>
              <a:t>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follows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&gt;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discount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‘r’</a:t>
            </a:r>
            <a:endParaRPr sz="2400">
              <a:latin typeface="Times New Roman"/>
              <a:cs typeface="Times New Roman"/>
            </a:endParaRPr>
          </a:p>
          <a:p>
            <a:pPr marL="355600" marR="154305" indent="-342900">
              <a:lnSpc>
                <a:spcPct val="100000"/>
              </a:lnSpc>
              <a:spcBef>
                <a:spcPts val="1345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follows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discount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‘r’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7969" y="275590"/>
            <a:ext cx="77450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1830" marR="5080" indent="-1929764">
              <a:lnSpc>
                <a:spcPct val="100000"/>
              </a:lnSpc>
              <a:spcBef>
                <a:spcPts val="95"/>
              </a:spcBef>
            </a:pPr>
            <a:r>
              <a:rPr dirty="0"/>
              <a:t>Graphical</a:t>
            </a:r>
            <a:r>
              <a:rPr spc="-120" dirty="0"/>
              <a:t> </a:t>
            </a:r>
            <a:r>
              <a:rPr dirty="0"/>
              <a:t>Representation</a:t>
            </a:r>
            <a:r>
              <a:rPr spc="-150" dirty="0"/>
              <a:t> </a:t>
            </a:r>
            <a:r>
              <a:rPr dirty="0"/>
              <a:t>of</a:t>
            </a:r>
            <a:r>
              <a:rPr spc="-114" dirty="0"/>
              <a:t> </a:t>
            </a:r>
            <a:r>
              <a:rPr dirty="0"/>
              <a:t>NPV</a:t>
            </a:r>
            <a:r>
              <a:rPr spc="-180" dirty="0"/>
              <a:t> </a:t>
            </a:r>
            <a:r>
              <a:rPr spc="-25" dirty="0"/>
              <a:t>and </a:t>
            </a:r>
            <a:r>
              <a:rPr dirty="0"/>
              <a:t>IRR</a:t>
            </a:r>
            <a:r>
              <a:rPr spc="-105" dirty="0"/>
              <a:t> </a:t>
            </a:r>
            <a:r>
              <a:rPr dirty="0"/>
              <a:t>Decision</a:t>
            </a:r>
            <a:r>
              <a:rPr spc="-105" dirty="0"/>
              <a:t> </a:t>
            </a:r>
            <a:r>
              <a:rPr spc="-20" dirty="0"/>
              <a:t>Rule</a:t>
            </a:r>
          </a:p>
        </p:txBody>
      </p:sp>
      <p:sp>
        <p:nvSpPr>
          <p:cNvPr id="3" name="object 3"/>
          <p:cNvSpPr/>
          <p:nvPr/>
        </p:nvSpPr>
        <p:spPr>
          <a:xfrm>
            <a:off x="2057400" y="2209800"/>
            <a:ext cx="5715000" cy="4419600"/>
          </a:xfrm>
          <a:custGeom>
            <a:avLst/>
            <a:gdLst/>
            <a:ahLst/>
            <a:cxnLst/>
            <a:rect l="l" t="t" r="r" b="b"/>
            <a:pathLst>
              <a:path w="5715000" h="4419600">
                <a:moveTo>
                  <a:pt x="0" y="0"/>
                </a:moveTo>
                <a:lnTo>
                  <a:pt x="0" y="4419600"/>
                </a:lnTo>
              </a:path>
              <a:path w="5715000" h="4419600">
                <a:moveTo>
                  <a:pt x="0" y="2819400"/>
                </a:moveTo>
                <a:lnTo>
                  <a:pt x="5715000" y="2819400"/>
                </a:lnTo>
              </a:path>
              <a:path w="5715000" h="4419600">
                <a:moveTo>
                  <a:pt x="0" y="457200"/>
                </a:moveTo>
                <a:lnTo>
                  <a:pt x="4495800" y="35052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66609" y="5127497"/>
            <a:ext cx="528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%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60775" y="3291966"/>
            <a:ext cx="3194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2375" y="5129021"/>
            <a:ext cx="585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20%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0739" y="1698701"/>
            <a:ext cx="1280160" cy="1230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3.0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65"/>
              </a:spcBef>
            </a:pPr>
            <a:endParaRPr sz="24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400" spc="-20" dirty="0">
                <a:latin typeface="Times New Roman"/>
                <a:cs typeface="Times New Roman"/>
              </a:rPr>
              <a:t>$425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26794" y="4901260"/>
            <a:ext cx="1530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Times New Roman"/>
                <a:cs typeface="Times New Roman"/>
              </a:rPr>
              <a:t>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57400" y="3733800"/>
            <a:ext cx="1600200" cy="1295400"/>
          </a:xfrm>
          <a:custGeom>
            <a:avLst/>
            <a:gdLst/>
            <a:ahLst/>
            <a:cxnLst/>
            <a:rect l="l" t="t" r="r" b="b"/>
            <a:pathLst>
              <a:path w="1600200" h="1295400">
                <a:moveTo>
                  <a:pt x="1600200" y="1295400"/>
                </a:moveTo>
                <a:lnTo>
                  <a:pt x="1600200" y="0"/>
                </a:lnTo>
              </a:path>
              <a:path w="1600200" h="1295400">
                <a:moveTo>
                  <a:pt x="1600200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5940" y="3243311"/>
            <a:ext cx="1321435" cy="1268730"/>
          </a:xfrm>
          <a:prstGeom prst="rect">
            <a:avLst/>
          </a:prstGeom>
        </p:spPr>
        <p:txBody>
          <a:bodyPr vert="horz" wrap="square" lIns="0" tIns="220979" rIns="0" bIns="0" rtlCol="0">
            <a:spAutoFit/>
          </a:bodyPr>
          <a:lstStyle/>
          <a:p>
            <a:pPr marL="698500">
              <a:lnSpc>
                <a:spcPct val="100000"/>
              </a:lnSpc>
              <a:spcBef>
                <a:spcPts val="1739"/>
              </a:spcBef>
            </a:pPr>
            <a:r>
              <a:rPr sz="2400" spc="-20" dirty="0">
                <a:latin typeface="Times New Roman"/>
                <a:cs typeface="Times New Roman"/>
              </a:rPr>
              <a:t>$181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10"/>
              </a:spcBef>
            </a:pPr>
            <a:r>
              <a:rPr sz="2800" spc="-25" dirty="0">
                <a:latin typeface="Times New Roman"/>
                <a:cs typeface="Times New Roman"/>
              </a:rPr>
              <a:t>NPV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55975" y="5129021"/>
            <a:ext cx="584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10%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8469" y="237490"/>
            <a:ext cx="775335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54150" marR="5080" indent="-144208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70" dirty="0"/>
              <a:t> </a:t>
            </a:r>
            <a:r>
              <a:rPr dirty="0"/>
              <a:t>NPV</a:t>
            </a:r>
            <a:r>
              <a:rPr spc="-130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dirty="0"/>
              <a:t>IRR</a:t>
            </a:r>
            <a:r>
              <a:rPr spc="-80" dirty="0"/>
              <a:t> </a:t>
            </a:r>
            <a:r>
              <a:rPr dirty="0"/>
              <a:t>Decision</a:t>
            </a:r>
            <a:r>
              <a:rPr spc="-70" dirty="0"/>
              <a:t> </a:t>
            </a:r>
            <a:r>
              <a:rPr dirty="0"/>
              <a:t>Rule</a:t>
            </a:r>
            <a:r>
              <a:rPr spc="-80" dirty="0"/>
              <a:t> </a:t>
            </a:r>
            <a:r>
              <a:rPr spc="-25" dirty="0"/>
              <a:t>to </a:t>
            </a:r>
            <a:r>
              <a:rPr dirty="0"/>
              <a:t>Compare/Rank</a:t>
            </a:r>
            <a:r>
              <a:rPr spc="-240" dirty="0"/>
              <a:t> </a:t>
            </a:r>
            <a:r>
              <a:rPr spc="-10" dirty="0"/>
              <a:t>Projects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348610"/>
            <a:ext cx="5203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Example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3.7: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IRR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vs.</a:t>
            </a:r>
            <a:r>
              <a:rPr sz="2400" b="1" i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NPV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decision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rule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48640" y="2796835"/>
          <a:ext cx="7752714" cy="1475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7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22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92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18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65"/>
                        </a:lnSpc>
                      </a:pPr>
                      <a:r>
                        <a:rPr sz="2400" b="1" spc="-25" dirty="0">
                          <a:latin typeface="Times New Roman"/>
                          <a:cs typeface="Times New Roman"/>
                        </a:rPr>
                        <a:t>IRR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ts val="2560"/>
                        </a:lnSpc>
                      </a:pPr>
                      <a:r>
                        <a:rPr sz="24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NPV(10%)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51510">
                        <a:lnSpc>
                          <a:spcPts val="274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ts val="274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ts val="274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ts val="274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>
                        <a:lnSpc>
                          <a:spcPts val="287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1000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ts val="287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475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ts val="287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475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287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475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7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20%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6870">
                        <a:lnSpc>
                          <a:spcPts val="2875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$181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>
                        <a:lnSpc>
                          <a:spcPts val="2815"/>
                        </a:lnSpc>
                      </a:pP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281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500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281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256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ts val="281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256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281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256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15"/>
                        </a:lnSpc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6870">
                        <a:lnSpc>
                          <a:spcPts val="2815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$137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83540" y="4899736"/>
            <a:ext cx="73583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choose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between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best?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397510"/>
            <a:ext cx="61188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Applied</a:t>
            </a:r>
            <a:r>
              <a:rPr spc="-90" dirty="0"/>
              <a:t> </a:t>
            </a:r>
            <a:r>
              <a:rPr spc="-20" dirty="0"/>
              <a:t>Investment</a:t>
            </a:r>
            <a:r>
              <a:rPr spc="-229" dirty="0"/>
              <a:t> </a:t>
            </a:r>
            <a:r>
              <a:rPr spc="-10" dirty="0"/>
              <a:t>Appraisal</a:t>
            </a:r>
          </a:p>
        </p:txBody>
      </p:sp>
      <p:sp>
        <p:nvSpPr>
          <p:cNvPr id="3" name="object 3"/>
          <p:cNvSpPr/>
          <p:nvPr/>
        </p:nvSpPr>
        <p:spPr>
          <a:xfrm>
            <a:off x="2362200" y="3925823"/>
            <a:ext cx="4531360" cy="2703830"/>
          </a:xfrm>
          <a:custGeom>
            <a:avLst/>
            <a:gdLst/>
            <a:ahLst/>
            <a:cxnLst/>
            <a:rect l="l" t="t" r="r" b="b"/>
            <a:pathLst>
              <a:path w="4531359" h="2703829">
                <a:moveTo>
                  <a:pt x="1524" y="0"/>
                </a:moveTo>
                <a:lnTo>
                  <a:pt x="3048" y="2703576"/>
                </a:lnTo>
              </a:path>
              <a:path w="4531359" h="2703829">
                <a:moveTo>
                  <a:pt x="1524" y="1487423"/>
                </a:moveTo>
                <a:lnTo>
                  <a:pt x="4530852" y="1485900"/>
                </a:lnTo>
              </a:path>
              <a:path w="4531359" h="2703829">
                <a:moveTo>
                  <a:pt x="0" y="2357628"/>
                </a:moveTo>
                <a:lnTo>
                  <a:pt x="55213" y="2352944"/>
                </a:lnTo>
                <a:lnTo>
                  <a:pt x="110234" y="2348067"/>
                </a:lnTo>
                <a:lnTo>
                  <a:pt x="164871" y="2342804"/>
                </a:lnTo>
                <a:lnTo>
                  <a:pt x="218933" y="2336959"/>
                </a:lnTo>
                <a:lnTo>
                  <a:pt x="272228" y="2330340"/>
                </a:lnTo>
                <a:lnTo>
                  <a:pt x="324564" y="2322752"/>
                </a:lnTo>
                <a:lnTo>
                  <a:pt x="375749" y="2314002"/>
                </a:lnTo>
                <a:lnTo>
                  <a:pt x="425591" y="2303895"/>
                </a:lnTo>
                <a:lnTo>
                  <a:pt x="473898" y="2292239"/>
                </a:lnTo>
                <a:lnTo>
                  <a:pt x="520479" y="2278839"/>
                </a:lnTo>
                <a:lnTo>
                  <a:pt x="565142" y="2263501"/>
                </a:lnTo>
                <a:lnTo>
                  <a:pt x="607694" y="2246033"/>
                </a:lnTo>
                <a:lnTo>
                  <a:pt x="650737" y="2226913"/>
                </a:lnTo>
                <a:lnTo>
                  <a:pt x="689960" y="2209304"/>
                </a:lnTo>
                <a:lnTo>
                  <a:pt x="726112" y="2191947"/>
                </a:lnTo>
                <a:lnTo>
                  <a:pt x="759940" y="2173584"/>
                </a:lnTo>
                <a:lnTo>
                  <a:pt x="792190" y="2152957"/>
                </a:lnTo>
                <a:lnTo>
                  <a:pt x="823611" y="2128809"/>
                </a:lnTo>
                <a:lnTo>
                  <a:pt x="854948" y="2099882"/>
                </a:lnTo>
                <a:lnTo>
                  <a:pt x="886949" y="2064917"/>
                </a:lnTo>
                <a:lnTo>
                  <a:pt x="920362" y="2022658"/>
                </a:lnTo>
                <a:lnTo>
                  <a:pt x="955933" y="1971846"/>
                </a:lnTo>
                <a:lnTo>
                  <a:pt x="994410" y="1911223"/>
                </a:lnTo>
                <a:lnTo>
                  <a:pt x="1031094" y="1844154"/>
                </a:lnTo>
                <a:lnTo>
                  <a:pt x="1049382" y="1806055"/>
                </a:lnTo>
                <a:lnTo>
                  <a:pt x="1067681" y="1765267"/>
                </a:lnTo>
                <a:lnTo>
                  <a:pt x="1086028" y="1722057"/>
                </a:lnTo>
                <a:lnTo>
                  <a:pt x="1104459" y="1676693"/>
                </a:lnTo>
                <a:lnTo>
                  <a:pt x="1123009" y="1629439"/>
                </a:lnTo>
                <a:lnTo>
                  <a:pt x="1141715" y="1580562"/>
                </a:lnTo>
                <a:lnTo>
                  <a:pt x="1160613" y="1530330"/>
                </a:lnTo>
                <a:lnTo>
                  <a:pt x="1179739" y="1479008"/>
                </a:lnTo>
                <a:lnTo>
                  <a:pt x="1199129" y="1426862"/>
                </a:lnTo>
                <a:lnTo>
                  <a:pt x="1218818" y="1374160"/>
                </a:lnTo>
                <a:lnTo>
                  <a:pt x="1238844" y="1321167"/>
                </a:lnTo>
                <a:lnTo>
                  <a:pt x="1259242" y="1268151"/>
                </a:lnTo>
                <a:lnTo>
                  <a:pt x="1280048" y="1215376"/>
                </a:lnTo>
                <a:lnTo>
                  <a:pt x="1301298" y="1163111"/>
                </a:lnTo>
                <a:lnTo>
                  <a:pt x="1323028" y="1111620"/>
                </a:lnTo>
                <a:lnTo>
                  <a:pt x="1345275" y="1061172"/>
                </a:lnTo>
                <a:lnTo>
                  <a:pt x="1368074" y="1012031"/>
                </a:lnTo>
                <a:lnTo>
                  <a:pt x="1391461" y="964465"/>
                </a:lnTo>
                <a:lnTo>
                  <a:pt x="1415473" y="918740"/>
                </a:lnTo>
                <a:lnTo>
                  <a:pt x="1440145" y="875122"/>
                </a:lnTo>
                <a:lnTo>
                  <a:pt x="1465513" y="833878"/>
                </a:lnTo>
                <a:lnTo>
                  <a:pt x="1491614" y="795274"/>
                </a:lnTo>
                <a:lnTo>
                  <a:pt x="1519680" y="755031"/>
                </a:lnTo>
                <a:lnTo>
                  <a:pt x="1546346" y="715513"/>
                </a:lnTo>
                <a:lnTo>
                  <a:pt x="1571922" y="676751"/>
                </a:lnTo>
                <a:lnTo>
                  <a:pt x="1596722" y="638775"/>
                </a:lnTo>
                <a:lnTo>
                  <a:pt x="1621055" y="601618"/>
                </a:lnTo>
                <a:lnTo>
                  <a:pt x="1645233" y="565311"/>
                </a:lnTo>
                <a:lnTo>
                  <a:pt x="1669568" y="529885"/>
                </a:lnTo>
                <a:lnTo>
                  <a:pt x="1694371" y="495371"/>
                </a:lnTo>
                <a:lnTo>
                  <a:pt x="1719952" y="461802"/>
                </a:lnTo>
                <a:lnTo>
                  <a:pt x="1746624" y="429208"/>
                </a:lnTo>
                <a:lnTo>
                  <a:pt x="1774697" y="397621"/>
                </a:lnTo>
                <a:lnTo>
                  <a:pt x="1804484" y="367072"/>
                </a:lnTo>
                <a:lnTo>
                  <a:pt x="1836295" y="337593"/>
                </a:lnTo>
                <a:lnTo>
                  <a:pt x="1870441" y="309215"/>
                </a:lnTo>
                <a:lnTo>
                  <a:pt x="1907234" y="281970"/>
                </a:lnTo>
                <a:lnTo>
                  <a:pt x="1946985" y="255888"/>
                </a:lnTo>
                <a:lnTo>
                  <a:pt x="1990005" y="231002"/>
                </a:lnTo>
                <a:lnTo>
                  <a:pt x="2036607" y="207343"/>
                </a:lnTo>
                <a:lnTo>
                  <a:pt x="2087100" y="184942"/>
                </a:lnTo>
                <a:lnTo>
                  <a:pt x="2141796" y="163831"/>
                </a:lnTo>
                <a:lnTo>
                  <a:pt x="2201007" y="144040"/>
                </a:lnTo>
                <a:lnTo>
                  <a:pt x="2265045" y="125602"/>
                </a:lnTo>
                <a:lnTo>
                  <a:pt x="2335335" y="108330"/>
                </a:lnTo>
                <a:lnTo>
                  <a:pt x="2409902" y="92782"/>
                </a:lnTo>
                <a:lnTo>
                  <a:pt x="2448723" y="85630"/>
                </a:lnTo>
                <a:lnTo>
                  <a:pt x="2488534" y="78877"/>
                </a:lnTo>
                <a:lnTo>
                  <a:pt x="2529310" y="72513"/>
                </a:lnTo>
                <a:lnTo>
                  <a:pt x="2571025" y="66529"/>
                </a:lnTo>
                <a:lnTo>
                  <a:pt x="2613652" y="60912"/>
                </a:lnTo>
                <a:lnTo>
                  <a:pt x="2657165" y="55654"/>
                </a:lnTo>
                <a:lnTo>
                  <a:pt x="2701538" y="50743"/>
                </a:lnTo>
                <a:lnTo>
                  <a:pt x="2746745" y="46168"/>
                </a:lnTo>
                <a:lnTo>
                  <a:pt x="2792761" y="41920"/>
                </a:lnTo>
                <a:lnTo>
                  <a:pt x="2839558" y="37987"/>
                </a:lnTo>
                <a:lnTo>
                  <a:pt x="2887111" y="34360"/>
                </a:lnTo>
                <a:lnTo>
                  <a:pt x="2935394" y="31027"/>
                </a:lnTo>
                <a:lnTo>
                  <a:pt x="2984381" y="27979"/>
                </a:lnTo>
                <a:lnTo>
                  <a:pt x="3034045" y="25204"/>
                </a:lnTo>
                <a:lnTo>
                  <a:pt x="3084361" y="22692"/>
                </a:lnTo>
                <a:lnTo>
                  <a:pt x="3135302" y="20432"/>
                </a:lnTo>
                <a:lnTo>
                  <a:pt x="3186843" y="18415"/>
                </a:lnTo>
                <a:lnTo>
                  <a:pt x="3238957" y="16629"/>
                </a:lnTo>
                <a:lnTo>
                  <a:pt x="3291618" y="15064"/>
                </a:lnTo>
                <a:lnTo>
                  <a:pt x="3344800" y="13710"/>
                </a:lnTo>
                <a:lnTo>
                  <a:pt x="3398478" y="12555"/>
                </a:lnTo>
                <a:lnTo>
                  <a:pt x="3452624" y="11590"/>
                </a:lnTo>
                <a:lnTo>
                  <a:pt x="3507213" y="10804"/>
                </a:lnTo>
                <a:lnTo>
                  <a:pt x="3562219" y="10187"/>
                </a:lnTo>
                <a:lnTo>
                  <a:pt x="3617616" y="9727"/>
                </a:lnTo>
                <a:lnTo>
                  <a:pt x="3673378" y="9414"/>
                </a:lnTo>
                <a:lnTo>
                  <a:pt x="3729478" y="9238"/>
                </a:lnTo>
                <a:lnTo>
                  <a:pt x="3785891" y="9189"/>
                </a:lnTo>
                <a:lnTo>
                  <a:pt x="3842590" y="9255"/>
                </a:lnTo>
                <a:lnTo>
                  <a:pt x="3899550" y="9427"/>
                </a:lnTo>
                <a:lnTo>
                  <a:pt x="3956744" y="9693"/>
                </a:lnTo>
                <a:lnTo>
                  <a:pt x="4014146" y="10043"/>
                </a:lnTo>
                <a:lnTo>
                  <a:pt x="4071730" y="10467"/>
                </a:lnTo>
                <a:lnTo>
                  <a:pt x="4129470" y="10955"/>
                </a:lnTo>
                <a:lnTo>
                  <a:pt x="4187340" y="11494"/>
                </a:lnTo>
                <a:lnTo>
                  <a:pt x="4245314" y="12076"/>
                </a:lnTo>
                <a:lnTo>
                  <a:pt x="4303366" y="12690"/>
                </a:lnTo>
                <a:lnTo>
                  <a:pt x="4361470" y="13324"/>
                </a:lnTo>
                <a:lnTo>
                  <a:pt x="4419600" y="1396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444" y="1074166"/>
            <a:ext cx="6518275" cy="510857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16865">
              <a:lnSpc>
                <a:spcPct val="100000"/>
              </a:lnSpc>
              <a:spcBef>
                <a:spcPts val="820"/>
              </a:spcBef>
            </a:pPr>
            <a:r>
              <a:rPr sz="2400" dirty="0">
                <a:latin typeface="Times New Roman"/>
                <a:cs typeface="Times New Roman"/>
              </a:rPr>
              <a:t>Conceptualizing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investment</a:t>
            </a:r>
            <a:r>
              <a:rPr sz="2400" spc="-25" dirty="0">
                <a:latin typeface="Times New Roman"/>
                <a:cs typeface="Times New Roman"/>
              </a:rPr>
              <a:t> as:</a:t>
            </a:r>
            <a:endParaRPr sz="2400">
              <a:latin typeface="Times New Roman"/>
              <a:cs typeface="Times New Roman"/>
            </a:endParaRPr>
          </a:p>
          <a:p>
            <a:pPr marL="804545" indent="-335280">
              <a:lnSpc>
                <a:spcPct val="100000"/>
              </a:lnSpc>
              <a:spcBef>
                <a:spcPts val="720"/>
              </a:spcBef>
              <a:buChar char="•"/>
              <a:tabLst>
                <a:tab pos="80454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benefit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stream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over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time,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“cash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flow”;</a:t>
            </a:r>
            <a:endParaRPr sz="2400">
              <a:latin typeface="Times New Roman"/>
              <a:cs typeface="Times New Roman"/>
            </a:endParaRPr>
          </a:p>
          <a:p>
            <a:pPr marL="469265" marR="148590" indent="259079">
              <a:lnSpc>
                <a:spcPct val="100000"/>
              </a:lnSpc>
              <a:spcBef>
                <a:spcPts val="720"/>
              </a:spcBef>
              <a:buChar char="•"/>
              <a:tabLst>
                <a:tab pos="728345" algn="l"/>
              </a:tabLst>
            </a:pPr>
            <a:r>
              <a:rPr sz="2400" dirty="0">
                <a:latin typeface="Times New Roman"/>
                <a:cs typeface="Times New Roman"/>
              </a:rPr>
              <a:t>giving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some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consumption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benefits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today </a:t>
            </a:r>
            <a:r>
              <a:rPr sz="2400" spc="-25" dirty="0">
                <a:latin typeface="Times New Roman"/>
                <a:cs typeface="Times New Roman"/>
              </a:rPr>
              <a:t>in </a:t>
            </a:r>
            <a:r>
              <a:rPr sz="2400" dirty="0">
                <a:latin typeface="Times New Roman"/>
                <a:cs typeface="Times New Roman"/>
              </a:rPr>
              <a:t>anticipation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gaining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future.</a:t>
            </a:r>
            <a:endParaRPr sz="2400">
              <a:latin typeface="Times New Roman"/>
              <a:cs typeface="Times New Roman"/>
            </a:endParaRPr>
          </a:p>
          <a:p>
            <a:pPr marL="316865">
              <a:lnSpc>
                <a:spcPct val="100000"/>
              </a:lnSpc>
              <a:spcBef>
                <a:spcPts val="2039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project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cash-</a:t>
            </a:r>
            <a:r>
              <a:rPr sz="2400" spc="-10" dirty="0">
                <a:latin typeface="Times New Roman"/>
                <a:cs typeface="Times New Roman"/>
              </a:rPr>
              <a:t>flow: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5"/>
              </a:spcBef>
            </a:pPr>
            <a:endParaRPr sz="2400">
              <a:latin typeface="Times New Roman"/>
              <a:cs typeface="Times New Roman"/>
            </a:endParaRPr>
          </a:p>
          <a:p>
            <a:pPr marL="1078865">
              <a:lnSpc>
                <a:spcPct val="100000"/>
              </a:lnSpc>
            </a:pPr>
            <a:r>
              <a:rPr sz="2000" spc="-50" dirty="0">
                <a:latin typeface="Times New Roman"/>
                <a:cs typeface="Times New Roman"/>
              </a:rPr>
              <a:t>+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0" dirty="0">
                <a:latin typeface="Times New Roman"/>
                <a:cs typeface="Times New Roman"/>
              </a:rPr>
              <a:t>$</a:t>
            </a:r>
            <a:endParaRPr sz="2000">
              <a:latin typeface="Times New Roman"/>
              <a:cs typeface="Times New Roman"/>
            </a:endParaRPr>
          </a:p>
          <a:p>
            <a:pPr marL="5194300">
              <a:lnSpc>
                <a:spcPct val="100000"/>
              </a:lnSpc>
              <a:spcBef>
                <a:spcPts val="1800"/>
              </a:spcBef>
            </a:pPr>
            <a:r>
              <a:rPr sz="2000" spc="-20" dirty="0">
                <a:latin typeface="Times New Roman"/>
                <a:cs typeface="Times New Roman"/>
              </a:rPr>
              <a:t>time</a:t>
            </a:r>
            <a:endParaRPr sz="2000">
              <a:latin typeface="Times New Roman"/>
              <a:cs typeface="Times New Roman"/>
            </a:endParaRPr>
          </a:p>
          <a:p>
            <a:pPr marL="1143000">
              <a:lnSpc>
                <a:spcPct val="100000"/>
              </a:lnSpc>
              <a:spcBef>
                <a:spcPts val="5"/>
              </a:spcBef>
            </a:pPr>
            <a:r>
              <a:rPr sz="2000" spc="-50" dirty="0">
                <a:latin typeface="Times New Roman"/>
                <a:cs typeface="Times New Roman"/>
              </a:rPr>
              <a:t>_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46431"/>
            <a:ext cx="66979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Switching</a:t>
            </a:r>
            <a:r>
              <a:rPr spc="-85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dirty="0"/>
              <a:t>Ranking</a:t>
            </a:r>
            <a:r>
              <a:rPr spc="-80" dirty="0"/>
              <a:t> </a:t>
            </a:r>
            <a:r>
              <a:rPr spc="-10" dirty="0"/>
              <a:t>Reversal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784605"/>
            <a:ext cx="7306945" cy="1900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NPVs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15%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rate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15%,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preferred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15%,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preferred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Therefore,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safer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comparing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or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ranking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00200" y="3276600"/>
            <a:ext cx="5715000" cy="3352800"/>
          </a:xfrm>
          <a:custGeom>
            <a:avLst/>
            <a:gdLst/>
            <a:ahLst/>
            <a:cxnLst/>
            <a:rect l="l" t="t" r="r" b="b"/>
            <a:pathLst>
              <a:path w="5715000" h="3352800">
                <a:moveTo>
                  <a:pt x="0" y="0"/>
                </a:moveTo>
                <a:lnTo>
                  <a:pt x="0" y="3352800"/>
                </a:lnTo>
              </a:path>
              <a:path w="5715000" h="3352800">
                <a:moveTo>
                  <a:pt x="0" y="2819400"/>
                </a:moveTo>
                <a:lnTo>
                  <a:pt x="5715000" y="2819400"/>
                </a:lnTo>
              </a:path>
              <a:path w="5715000" h="3352800">
                <a:moveTo>
                  <a:pt x="0" y="457200"/>
                </a:moveTo>
                <a:lnTo>
                  <a:pt x="4191000" y="3276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709029" y="6296964"/>
            <a:ext cx="3867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r </a:t>
            </a:r>
            <a:r>
              <a:rPr sz="2000" spc="-50" dirty="0">
                <a:latin typeface="Times New Roman"/>
                <a:cs typeface="Times New Roman"/>
              </a:rPr>
              <a:t>%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5844" y="2918586"/>
            <a:ext cx="634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NPV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8375" y="4672965"/>
            <a:ext cx="209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51375" y="6197295"/>
            <a:ext cx="4946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Times New Roman"/>
                <a:cs typeface="Times New Roman"/>
              </a:rPr>
              <a:t>20%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6939" y="3606165"/>
            <a:ext cx="5391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latin typeface="Times New Roman"/>
                <a:cs typeface="Times New Roman"/>
              </a:rPr>
              <a:t>$425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9644" y="5968695"/>
            <a:ext cx="153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Times New Roman"/>
                <a:cs typeface="Times New Roman"/>
              </a:rPr>
              <a:t>0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595437" y="4414837"/>
            <a:ext cx="4733925" cy="1914525"/>
            <a:chOff x="1595437" y="4414837"/>
            <a:chExt cx="4733925" cy="1914525"/>
          </a:xfrm>
        </p:grpSpPr>
        <p:sp>
          <p:nvSpPr>
            <p:cNvPr id="12" name="object 12"/>
            <p:cNvSpPr/>
            <p:nvPr/>
          </p:nvSpPr>
          <p:spPr>
            <a:xfrm>
              <a:off x="1600200" y="4800600"/>
              <a:ext cx="1600200" cy="1295400"/>
            </a:xfrm>
            <a:custGeom>
              <a:avLst/>
              <a:gdLst/>
              <a:ahLst/>
              <a:cxnLst/>
              <a:rect l="l" t="t" r="r" b="b"/>
              <a:pathLst>
                <a:path w="1600200" h="1295400">
                  <a:moveTo>
                    <a:pt x="1600200" y="1295400"/>
                  </a:moveTo>
                  <a:lnTo>
                    <a:pt x="1600200" y="0"/>
                  </a:lnTo>
                </a:path>
                <a:path w="1600200" h="1295400">
                  <a:moveTo>
                    <a:pt x="1600200" y="0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00200" y="4419600"/>
              <a:ext cx="4724400" cy="1905000"/>
            </a:xfrm>
            <a:custGeom>
              <a:avLst/>
              <a:gdLst/>
              <a:ahLst/>
              <a:cxnLst/>
              <a:rect l="l" t="t" r="r" b="b"/>
              <a:pathLst>
                <a:path w="4724400" h="1905000">
                  <a:moveTo>
                    <a:pt x="0" y="0"/>
                  </a:moveTo>
                  <a:lnTo>
                    <a:pt x="4724400" y="190500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14800" y="5410200"/>
              <a:ext cx="0" cy="685800"/>
            </a:xfrm>
            <a:custGeom>
              <a:avLst/>
              <a:gdLst/>
              <a:ahLst/>
              <a:cxnLst/>
              <a:rect l="l" t="t" r="r" b="b"/>
              <a:pathLst>
                <a:path h="685800">
                  <a:moveTo>
                    <a:pt x="0" y="0"/>
                  </a:moveTo>
                  <a:lnTo>
                    <a:pt x="0" y="685800"/>
                  </a:lnTo>
                </a:path>
              </a:pathLst>
            </a:custGeom>
            <a:ln w="9144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898394" y="6246672"/>
            <a:ext cx="14090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7100" algn="l"/>
              </a:tabLst>
            </a:pPr>
            <a:r>
              <a:rPr sz="2000" spc="-25" dirty="0">
                <a:latin typeface="Times New Roman"/>
                <a:cs typeface="Times New Roman"/>
              </a:rPr>
              <a:t>10%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15%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600200" y="5105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1600200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40739" y="4445460"/>
            <a:ext cx="539115" cy="93980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sz="2000" spc="-20" dirty="0">
                <a:latin typeface="Times New Roman"/>
                <a:cs typeface="Times New Roman"/>
              </a:rPr>
              <a:t>$181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spc="-20" dirty="0">
                <a:latin typeface="Times New Roman"/>
                <a:cs typeface="Times New Roman"/>
              </a:rPr>
              <a:t>$137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94628" y="5636767"/>
            <a:ext cx="4946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Times New Roman"/>
                <a:cs typeface="Times New Roman"/>
              </a:rPr>
              <a:t>25%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60194" y="4291965"/>
            <a:ext cx="1955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17975" y="2766186"/>
            <a:ext cx="1278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3.1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677" y="247599"/>
            <a:ext cx="830262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/>
              <a:t>Choosing</a:t>
            </a:r>
            <a:r>
              <a:rPr sz="3400" spc="-125" dirty="0"/>
              <a:t> </a:t>
            </a:r>
            <a:r>
              <a:rPr sz="3400" dirty="0"/>
              <a:t>Between</a:t>
            </a:r>
            <a:r>
              <a:rPr sz="3400" spc="-100" dirty="0"/>
              <a:t> </a:t>
            </a:r>
            <a:r>
              <a:rPr sz="3400" dirty="0"/>
              <a:t>Mutually</a:t>
            </a:r>
            <a:r>
              <a:rPr sz="3400" spc="-100" dirty="0"/>
              <a:t> </a:t>
            </a:r>
            <a:r>
              <a:rPr sz="3400" dirty="0"/>
              <a:t>Exclusive</a:t>
            </a:r>
            <a:r>
              <a:rPr sz="3400" spc="-110" dirty="0"/>
              <a:t> </a:t>
            </a:r>
            <a:r>
              <a:rPr sz="3400" spc="-10" dirty="0"/>
              <a:t>Projects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307340" y="1202619"/>
            <a:ext cx="7046595" cy="332676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0"/>
              </a:spcBef>
              <a:tabLst>
                <a:tab pos="2045335" algn="l"/>
              </a:tabLst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example</a:t>
            </a:r>
            <a:r>
              <a:rPr sz="2400" spc="-20" dirty="0">
                <a:latin typeface="Times New Roman"/>
                <a:cs typeface="Times New Roman"/>
              </a:rPr>
              <a:t> 3.8,</a:t>
            </a:r>
            <a:r>
              <a:rPr sz="2400" dirty="0">
                <a:latin typeface="Times New Roman"/>
                <a:cs typeface="Times New Roman"/>
              </a:rPr>
              <a:t>	you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assume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cost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capital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is:</a:t>
            </a:r>
            <a:endParaRPr sz="2400">
              <a:latin typeface="Times New Roman"/>
              <a:cs typeface="Times New Roman"/>
            </a:endParaRPr>
          </a:p>
          <a:p>
            <a:pPr marL="1422400" indent="-495300">
              <a:lnSpc>
                <a:spcPct val="100000"/>
              </a:lnSpc>
              <a:spcBef>
                <a:spcPts val="1045"/>
              </a:spcBef>
              <a:buAutoNum type="romanLcParenBoth"/>
              <a:tabLst>
                <a:tab pos="1422400" algn="l"/>
              </a:tabLst>
            </a:pPr>
            <a:r>
              <a:rPr sz="2400" dirty="0">
                <a:latin typeface="Times New Roman"/>
                <a:cs typeface="Times New Roman"/>
              </a:rPr>
              <a:t>4%, 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then,</a:t>
            </a:r>
            <a:endParaRPr sz="2400">
              <a:latin typeface="Times New Roman"/>
              <a:cs typeface="Times New Roman"/>
            </a:endParaRPr>
          </a:p>
          <a:p>
            <a:pPr marL="1421765" indent="-494665">
              <a:lnSpc>
                <a:spcPct val="100000"/>
              </a:lnSpc>
              <a:spcBef>
                <a:spcPts val="575"/>
              </a:spcBef>
              <a:buAutoNum type="romanLcParenBoth"/>
              <a:tabLst>
                <a:tab pos="1421765" algn="l"/>
              </a:tabLst>
            </a:pPr>
            <a:r>
              <a:rPr sz="2400" spc="-25" dirty="0">
                <a:latin typeface="Times New Roman"/>
                <a:cs typeface="Times New Roman"/>
              </a:rPr>
              <a:t>10%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889000" indent="-342900">
              <a:lnSpc>
                <a:spcPct val="100000"/>
              </a:lnSpc>
              <a:buChar char="•"/>
              <a:tabLst>
                <a:tab pos="889000" algn="l"/>
              </a:tabLst>
            </a:pP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(A)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(B)</a:t>
            </a:r>
            <a:endParaRPr sz="2400">
              <a:latin typeface="Times New Roman"/>
              <a:cs typeface="Times New Roman"/>
            </a:endParaRPr>
          </a:p>
          <a:p>
            <a:pPr marL="889000" indent="-342900">
              <a:lnSpc>
                <a:spcPct val="100000"/>
              </a:lnSpc>
              <a:spcBef>
                <a:spcPts val="1320"/>
              </a:spcBef>
              <a:buChar char="•"/>
              <a:tabLst>
                <a:tab pos="889000" algn="l"/>
              </a:tabLst>
            </a:pP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4%,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NPV(A)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(B)</a:t>
            </a:r>
            <a:endParaRPr sz="2400">
              <a:latin typeface="Times New Roman"/>
              <a:cs typeface="Times New Roman"/>
            </a:endParaRPr>
          </a:p>
          <a:p>
            <a:pPr marL="889000" indent="-342900">
              <a:lnSpc>
                <a:spcPct val="100000"/>
              </a:lnSpc>
              <a:spcBef>
                <a:spcPts val="1920"/>
              </a:spcBef>
              <a:buChar char="•"/>
              <a:tabLst>
                <a:tab pos="889000" algn="l"/>
              </a:tabLst>
            </a:pP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10%,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NPV(A)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(B)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>
              <a:lnSpc>
                <a:spcPct val="100000"/>
              </a:lnSpc>
              <a:spcBef>
                <a:spcPts val="95"/>
              </a:spcBef>
            </a:pPr>
            <a:r>
              <a:rPr dirty="0"/>
              <a:t>Other</a:t>
            </a:r>
            <a:r>
              <a:rPr spc="-125" dirty="0"/>
              <a:t> </a:t>
            </a:r>
            <a:r>
              <a:rPr dirty="0"/>
              <a:t>Problems</a:t>
            </a:r>
            <a:r>
              <a:rPr spc="-200" dirty="0"/>
              <a:t> </a:t>
            </a:r>
            <a:r>
              <a:rPr dirty="0"/>
              <a:t>With</a:t>
            </a:r>
            <a:r>
              <a:rPr spc="-125" dirty="0"/>
              <a:t> </a:t>
            </a:r>
            <a:r>
              <a:rPr dirty="0"/>
              <a:t>IRR</a:t>
            </a:r>
            <a:r>
              <a:rPr spc="-140" dirty="0"/>
              <a:t> </a:t>
            </a:r>
            <a:r>
              <a:rPr spc="-20" dirty="0"/>
              <a:t>Rule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998437"/>
            <a:ext cx="5307965" cy="2159000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508000" indent="-342900">
              <a:lnSpc>
                <a:spcPct val="100000"/>
              </a:lnSpc>
              <a:spcBef>
                <a:spcPts val="1415"/>
              </a:spcBef>
              <a:buChar char="•"/>
              <a:tabLst>
                <a:tab pos="508000" algn="l"/>
              </a:tabLst>
            </a:pPr>
            <a:r>
              <a:rPr sz="2400" dirty="0">
                <a:latin typeface="Times New Roman"/>
                <a:cs typeface="Times New Roman"/>
              </a:rPr>
              <a:t>Multiple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solutions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2.8)</a:t>
            </a:r>
            <a:endParaRPr sz="2400">
              <a:latin typeface="Times New Roman"/>
              <a:cs typeface="Times New Roman"/>
            </a:endParaRPr>
          </a:p>
          <a:p>
            <a:pPr marL="508000" indent="-342900">
              <a:lnSpc>
                <a:spcPct val="100000"/>
              </a:lnSpc>
              <a:spcBef>
                <a:spcPts val="1320"/>
              </a:spcBef>
              <a:buChar char="•"/>
              <a:tabLst>
                <a:tab pos="508000" algn="l"/>
                <a:tab pos="3511550" algn="l"/>
              </a:tabLst>
            </a:pP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solution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figure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2.9)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458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Further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reason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decision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rule. </a:t>
            </a: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2.8 Multiple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IRRs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52600" y="3429000"/>
            <a:ext cx="6934200" cy="3048000"/>
          </a:xfrm>
          <a:custGeom>
            <a:avLst/>
            <a:gdLst/>
            <a:ahLst/>
            <a:cxnLst/>
            <a:rect l="l" t="t" r="r" b="b"/>
            <a:pathLst>
              <a:path w="6934200" h="3048000">
                <a:moveTo>
                  <a:pt x="0" y="0"/>
                </a:moveTo>
                <a:lnTo>
                  <a:pt x="0" y="3048000"/>
                </a:lnTo>
              </a:path>
              <a:path w="6934200" h="3048000">
                <a:moveTo>
                  <a:pt x="0" y="2057400"/>
                </a:moveTo>
                <a:lnTo>
                  <a:pt x="6934200" y="2058924"/>
                </a:lnTo>
              </a:path>
              <a:path w="6934200" h="3048000">
                <a:moveTo>
                  <a:pt x="0" y="304800"/>
                </a:moveTo>
                <a:lnTo>
                  <a:pt x="23289" y="349244"/>
                </a:lnTo>
                <a:lnTo>
                  <a:pt x="46618" y="393652"/>
                </a:lnTo>
                <a:lnTo>
                  <a:pt x="70026" y="437983"/>
                </a:lnTo>
                <a:lnTo>
                  <a:pt x="93551" y="482197"/>
                </a:lnTo>
                <a:lnTo>
                  <a:pt x="117233" y="526257"/>
                </a:lnTo>
                <a:lnTo>
                  <a:pt x="141111" y="570121"/>
                </a:lnTo>
                <a:lnTo>
                  <a:pt x="165224" y="613751"/>
                </a:lnTo>
                <a:lnTo>
                  <a:pt x="189611" y="657108"/>
                </a:lnTo>
                <a:lnTo>
                  <a:pt x="214312" y="700150"/>
                </a:lnTo>
                <a:lnTo>
                  <a:pt x="239366" y="742841"/>
                </a:lnTo>
                <a:lnTo>
                  <a:pt x="264811" y="785138"/>
                </a:lnTo>
                <a:lnTo>
                  <a:pt x="290688" y="827005"/>
                </a:lnTo>
                <a:lnTo>
                  <a:pt x="317036" y="868400"/>
                </a:lnTo>
                <a:lnTo>
                  <a:pt x="343893" y="909284"/>
                </a:lnTo>
                <a:lnTo>
                  <a:pt x="371298" y="949618"/>
                </a:lnTo>
                <a:lnTo>
                  <a:pt x="399292" y="989363"/>
                </a:lnTo>
                <a:lnTo>
                  <a:pt x="427912" y="1028479"/>
                </a:lnTo>
                <a:lnTo>
                  <a:pt x="457200" y="1066927"/>
                </a:lnTo>
                <a:lnTo>
                  <a:pt x="488591" y="1106405"/>
                </a:lnTo>
                <a:lnTo>
                  <a:pt x="520077" y="1144267"/>
                </a:lnTo>
                <a:lnTo>
                  <a:pt x="551748" y="1180747"/>
                </a:lnTo>
                <a:lnTo>
                  <a:pt x="583698" y="1216078"/>
                </a:lnTo>
                <a:lnTo>
                  <a:pt x="616021" y="1250491"/>
                </a:lnTo>
                <a:lnTo>
                  <a:pt x="648808" y="1284219"/>
                </a:lnTo>
                <a:lnTo>
                  <a:pt x="682155" y="1317497"/>
                </a:lnTo>
                <a:lnTo>
                  <a:pt x="716152" y="1350555"/>
                </a:lnTo>
                <a:lnTo>
                  <a:pt x="750894" y="1383628"/>
                </a:lnTo>
                <a:lnTo>
                  <a:pt x="786474" y="1416947"/>
                </a:lnTo>
                <a:lnTo>
                  <a:pt x="822984" y="1450747"/>
                </a:lnTo>
                <a:lnTo>
                  <a:pt x="860518" y="1485258"/>
                </a:lnTo>
                <a:lnTo>
                  <a:pt x="899169" y="1520716"/>
                </a:lnTo>
                <a:lnTo>
                  <a:pt x="939029" y="1557351"/>
                </a:lnTo>
                <a:lnTo>
                  <a:pt x="980192" y="1595397"/>
                </a:lnTo>
                <a:lnTo>
                  <a:pt x="1022751" y="1635087"/>
                </a:lnTo>
                <a:lnTo>
                  <a:pt x="1066800" y="1676654"/>
                </a:lnTo>
                <a:lnTo>
                  <a:pt x="1097582" y="1706451"/>
                </a:lnTo>
                <a:lnTo>
                  <a:pt x="1128959" y="1737793"/>
                </a:lnTo>
                <a:lnTo>
                  <a:pt x="1160917" y="1770520"/>
                </a:lnTo>
                <a:lnTo>
                  <a:pt x="1193440" y="1804470"/>
                </a:lnTo>
                <a:lnTo>
                  <a:pt x="1226515" y="1839482"/>
                </a:lnTo>
                <a:lnTo>
                  <a:pt x="1260126" y="1875395"/>
                </a:lnTo>
                <a:lnTo>
                  <a:pt x="1294258" y="1912049"/>
                </a:lnTo>
                <a:lnTo>
                  <a:pt x="1328898" y="1949283"/>
                </a:lnTo>
                <a:lnTo>
                  <a:pt x="1364031" y="1986936"/>
                </a:lnTo>
                <a:lnTo>
                  <a:pt x="1399641" y="2024846"/>
                </a:lnTo>
                <a:lnTo>
                  <a:pt x="1435715" y="2062853"/>
                </a:lnTo>
                <a:lnTo>
                  <a:pt x="1472237" y="2100797"/>
                </a:lnTo>
                <a:lnTo>
                  <a:pt x="1509194" y="2138516"/>
                </a:lnTo>
                <a:lnTo>
                  <a:pt x="1546569" y="2175849"/>
                </a:lnTo>
                <a:lnTo>
                  <a:pt x="1584350" y="2212635"/>
                </a:lnTo>
                <a:lnTo>
                  <a:pt x="1622521" y="2248715"/>
                </a:lnTo>
                <a:lnTo>
                  <a:pt x="1661067" y="2283925"/>
                </a:lnTo>
                <a:lnTo>
                  <a:pt x="1699974" y="2318107"/>
                </a:lnTo>
                <a:lnTo>
                  <a:pt x="1739227" y="2351098"/>
                </a:lnTo>
                <a:lnTo>
                  <a:pt x="1778812" y="2382739"/>
                </a:lnTo>
                <a:lnTo>
                  <a:pt x="1818714" y="2412867"/>
                </a:lnTo>
                <a:lnTo>
                  <a:pt x="1858919" y="2441323"/>
                </a:lnTo>
                <a:lnTo>
                  <a:pt x="1899411" y="2467945"/>
                </a:lnTo>
                <a:lnTo>
                  <a:pt x="1940176" y="2492572"/>
                </a:lnTo>
                <a:lnTo>
                  <a:pt x="1981200" y="2515044"/>
                </a:lnTo>
                <a:lnTo>
                  <a:pt x="2024197" y="2537125"/>
                </a:lnTo>
                <a:lnTo>
                  <a:pt x="2067476" y="2558842"/>
                </a:lnTo>
                <a:lnTo>
                  <a:pt x="2111052" y="2580096"/>
                </a:lnTo>
                <a:lnTo>
                  <a:pt x="2154943" y="2600787"/>
                </a:lnTo>
                <a:lnTo>
                  <a:pt x="2199164" y="2620816"/>
                </a:lnTo>
                <a:lnTo>
                  <a:pt x="2243732" y="2640085"/>
                </a:lnTo>
                <a:lnTo>
                  <a:pt x="2288665" y="2658494"/>
                </a:lnTo>
                <a:lnTo>
                  <a:pt x="2333977" y="2675943"/>
                </a:lnTo>
                <a:lnTo>
                  <a:pt x="2379687" y="2692334"/>
                </a:lnTo>
                <a:lnTo>
                  <a:pt x="2425810" y="2707567"/>
                </a:lnTo>
                <a:lnTo>
                  <a:pt x="2472363" y="2721542"/>
                </a:lnTo>
                <a:lnTo>
                  <a:pt x="2519362" y="2734162"/>
                </a:lnTo>
                <a:lnTo>
                  <a:pt x="2566824" y="2745326"/>
                </a:lnTo>
                <a:lnTo>
                  <a:pt x="2614766" y="2754935"/>
                </a:lnTo>
                <a:lnTo>
                  <a:pt x="2663204" y="2762890"/>
                </a:lnTo>
                <a:lnTo>
                  <a:pt x="2712155" y="2769092"/>
                </a:lnTo>
                <a:lnTo>
                  <a:pt x="2761635" y="2773441"/>
                </a:lnTo>
                <a:lnTo>
                  <a:pt x="2811660" y="2775839"/>
                </a:lnTo>
                <a:lnTo>
                  <a:pt x="2862248" y="2776186"/>
                </a:lnTo>
                <a:lnTo>
                  <a:pt x="2913415" y="2774382"/>
                </a:lnTo>
                <a:lnTo>
                  <a:pt x="2965177" y="2770330"/>
                </a:lnTo>
                <a:lnTo>
                  <a:pt x="3017550" y="2763928"/>
                </a:lnTo>
                <a:lnTo>
                  <a:pt x="3070552" y="2755079"/>
                </a:lnTo>
                <a:lnTo>
                  <a:pt x="3124200" y="2743682"/>
                </a:lnTo>
                <a:lnTo>
                  <a:pt x="3163933" y="2733615"/>
                </a:lnTo>
                <a:lnTo>
                  <a:pt x="3204583" y="2721932"/>
                </a:lnTo>
                <a:lnTo>
                  <a:pt x="3246085" y="2708697"/>
                </a:lnTo>
                <a:lnTo>
                  <a:pt x="3288376" y="2693973"/>
                </a:lnTo>
                <a:lnTo>
                  <a:pt x="3331392" y="2677823"/>
                </a:lnTo>
                <a:lnTo>
                  <a:pt x="3375070" y="2660312"/>
                </a:lnTo>
                <a:lnTo>
                  <a:pt x="3419345" y="2641503"/>
                </a:lnTo>
                <a:lnTo>
                  <a:pt x="3464155" y="2621460"/>
                </a:lnTo>
                <a:lnTo>
                  <a:pt x="3509436" y="2600246"/>
                </a:lnTo>
                <a:lnTo>
                  <a:pt x="3555124" y="2577925"/>
                </a:lnTo>
                <a:lnTo>
                  <a:pt x="3601155" y="2554561"/>
                </a:lnTo>
                <a:lnTo>
                  <a:pt x="3647466" y="2530217"/>
                </a:lnTo>
                <a:lnTo>
                  <a:pt x="3693994" y="2504957"/>
                </a:lnTo>
                <a:lnTo>
                  <a:pt x="3740674" y="2478845"/>
                </a:lnTo>
                <a:lnTo>
                  <a:pt x="3787443" y="2451943"/>
                </a:lnTo>
                <a:lnTo>
                  <a:pt x="3834238" y="2424317"/>
                </a:lnTo>
                <a:lnTo>
                  <a:pt x="3880994" y="2396029"/>
                </a:lnTo>
                <a:lnTo>
                  <a:pt x="3927649" y="2367143"/>
                </a:lnTo>
                <a:lnTo>
                  <a:pt x="3974138" y="2337723"/>
                </a:lnTo>
                <a:lnTo>
                  <a:pt x="4020398" y="2307832"/>
                </a:lnTo>
                <a:lnTo>
                  <a:pt x="4066366" y="2277534"/>
                </a:lnTo>
                <a:lnTo>
                  <a:pt x="4111977" y="2246893"/>
                </a:lnTo>
                <a:lnTo>
                  <a:pt x="4157169" y="2215972"/>
                </a:lnTo>
                <a:lnTo>
                  <a:pt x="4201877" y="2184835"/>
                </a:lnTo>
                <a:lnTo>
                  <a:pt x="4246038" y="2153546"/>
                </a:lnTo>
                <a:lnTo>
                  <a:pt x="4289589" y="2122168"/>
                </a:lnTo>
                <a:lnTo>
                  <a:pt x="4332465" y="2090764"/>
                </a:lnTo>
                <a:lnTo>
                  <a:pt x="4374603" y="2059400"/>
                </a:lnTo>
                <a:lnTo>
                  <a:pt x="4415940" y="2028137"/>
                </a:lnTo>
                <a:lnTo>
                  <a:pt x="4456411" y="1997040"/>
                </a:lnTo>
                <a:lnTo>
                  <a:pt x="4495954" y="1966173"/>
                </a:lnTo>
                <a:lnTo>
                  <a:pt x="4534505" y="1935598"/>
                </a:lnTo>
                <a:lnTo>
                  <a:pt x="4572000" y="1905381"/>
                </a:lnTo>
                <a:lnTo>
                  <a:pt x="4612263" y="1872097"/>
                </a:lnTo>
                <a:lnTo>
                  <a:pt x="4651789" y="1838322"/>
                </a:lnTo>
                <a:lnTo>
                  <a:pt x="4690605" y="1804073"/>
                </a:lnTo>
                <a:lnTo>
                  <a:pt x="4728734" y="1769367"/>
                </a:lnTo>
                <a:lnTo>
                  <a:pt x="4766204" y="1734220"/>
                </a:lnTo>
                <a:lnTo>
                  <a:pt x="4803038" y="1698651"/>
                </a:lnTo>
                <a:lnTo>
                  <a:pt x="4839263" y="1662675"/>
                </a:lnTo>
                <a:lnTo>
                  <a:pt x="4874903" y="1626310"/>
                </a:lnTo>
                <a:lnTo>
                  <a:pt x="4909985" y="1589573"/>
                </a:lnTo>
                <a:lnTo>
                  <a:pt x="4944533" y="1552480"/>
                </a:lnTo>
                <a:lnTo>
                  <a:pt x="4978573" y="1515049"/>
                </a:lnTo>
                <a:lnTo>
                  <a:pt x="5012131" y="1477297"/>
                </a:lnTo>
                <a:lnTo>
                  <a:pt x="5045231" y="1439240"/>
                </a:lnTo>
                <a:lnTo>
                  <a:pt x="5077900" y="1400896"/>
                </a:lnTo>
                <a:lnTo>
                  <a:pt x="5110162" y="1362281"/>
                </a:lnTo>
                <a:lnTo>
                  <a:pt x="5142043" y="1323412"/>
                </a:lnTo>
                <a:lnTo>
                  <a:pt x="5173569" y="1284307"/>
                </a:lnTo>
                <a:lnTo>
                  <a:pt x="5204764" y="1244983"/>
                </a:lnTo>
                <a:lnTo>
                  <a:pt x="5235655" y="1205455"/>
                </a:lnTo>
                <a:lnTo>
                  <a:pt x="5266266" y="1165742"/>
                </a:lnTo>
                <a:lnTo>
                  <a:pt x="5296623" y="1125860"/>
                </a:lnTo>
                <a:lnTo>
                  <a:pt x="5326752" y="1085826"/>
                </a:lnTo>
                <a:lnTo>
                  <a:pt x="5356677" y="1045658"/>
                </a:lnTo>
                <a:lnTo>
                  <a:pt x="5386425" y="1005371"/>
                </a:lnTo>
                <a:lnTo>
                  <a:pt x="5416020" y="964984"/>
                </a:lnTo>
                <a:lnTo>
                  <a:pt x="5445489" y="924512"/>
                </a:lnTo>
                <a:lnTo>
                  <a:pt x="5474855" y="883974"/>
                </a:lnTo>
                <a:lnTo>
                  <a:pt x="5504146" y="843386"/>
                </a:lnTo>
                <a:lnTo>
                  <a:pt x="5533385" y="802764"/>
                </a:lnTo>
                <a:lnTo>
                  <a:pt x="5562600" y="762126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45994" y="5587695"/>
            <a:ext cx="281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Times New Roman"/>
                <a:cs typeface="Times New Roman"/>
              </a:rPr>
              <a:t>25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4175" y="5587695"/>
            <a:ext cx="4095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Times New Roman"/>
                <a:cs typeface="Times New Roman"/>
              </a:rPr>
              <a:t>100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5628" y="5511495"/>
            <a:ext cx="4095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Times New Roman"/>
                <a:cs typeface="Times New Roman"/>
              </a:rPr>
              <a:t>400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6939" y="4442841"/>
            <a:ext cx="635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NPV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04809" y="5509971"/>
            <a:ext cx="457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%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72000" y="5486400"/>
            <a:ext cx="1905" cy="685800"/>
          </a:xfrm>
          <a:custGeom>
            <a:avLst/>
            <a:gdLst/>
            <a:ahLst/>
            <a:cxnLst/>
            <a:rect l="l" t="t" r="r" b="b"/>
            <a:pathLst>
              <a:path w="1904" h="685800">
                <a:moveTo>
                  <a:pt x="0" y="0"/>
                </a:moveTo>
                <a:lnTo>
                  <a:pt x="1524" y="685800"/>
                </a:lnTo>
              </a:path>
            </a:pathLst>
          </a:custGeom>
          <a:ln w="9143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9846" y="1241805"/>
            <a:ext cx="2312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Figure</a:t>
            </a:r>
            <a:r>
              <a:rPr sz="2400" spc="-20" dirty="0"/>
              <a:t> </a:t>
            </a:r>
            <a:r>
              <a:rPr sz="2400" dirty="0"/>
              <a:t>2.9</a:t>
            </a:r>
            <a:r>
              <a:rPr sz="2400" spc="-10" dirty="0"/>
              <a:t> </a:t>
            </a:r>
            <a:r>
              <a:rPr sz="2400" dirty="0"/>
              <a:t>No</a:t>
            </a:r>
            <a:r>
              <a:rPr sz="2400" spc="-10" dirty="0"/>
              <a:t> </a:t>
            </a:r>
            <a:r>
              <a:rPr sz="2400" spc="-25" dirty="0"/>
              <a:t>IRR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438400" y="2133600"/>
            <a:ext cx="4419600" cy="3581400"/>
          </a:xfrm>
          <a:custGeom>
            <a:avLst/>
            <a:gdLst/>
            <a:ahLst/>
            <a:cxnLst/>
            <a:rect l="l" t="t" r="r" b="b"/>
            <a:pathLst>
              <a:path w="4419600" h="3581400">
                <a:moveTo>
                  <a:pt x="0" y="0"/>
                </a:moveTo>
                <a:lnTo>
                  <a:pt x="0" y="3581400"/>
                </a:lnTo>
              </a:path>
              <a:path w="4419600" h="3581400">
                <a:moveTo>
                  <a:pt x="0" y="2667000"/>
                </a:moveTo>
                <a:lnTo>
                  <a:pt x="4419600" y="2667000"/>
                </a:lnTo>
              </a:path>
              <a:path w="4419600" h="3581400">
                <a:moveTo>
                  <a:pt x="0" y="304800"/>
                </a:moveTo>
                <a:lnTo>
                  <a:pt x="19590" y="351817"/>
                </a:lnTo>
                <a:lnTo>
                  <a:pt x="39219" y="398836"/>
                </a:lnTo>
                <a:lnTo>
                  <a:pt x="58920" y="445859"/>
                </a:lnTo>
                <a:lnTo>
                  <a:pt x="78729" y="492883"/>
                </a:lnTo>
                <a:lnTo>
                  <a:pt x="98678" y="539909"/>
                </a:lnTo>
                <a:lnTo>
                  <a:pt x="118804" y="586937"/>
                </a:lnTo>
                <a:lnTo>
                  <a:pt x="139141" y="633964"/>
                </a:lnTo>
                <a:lnTo>
                  <a:pt x="159723" y="680993"/>
                </a:lnTo>
                <a:lnTo>
                  <a:pt x="180584" y="728020"/>
                </a:lnTo>
                <a:lnTo>
                  <a:pt x="201760" y="775048"/>
                </a:lnTo>
                <a:lnTo>
                  <a:pt x="223285" y="822074"/>
                </a:lnTo>
                <a:lnTo>
                  <a:pt x="245193" y="869098"/>
                </a:lnTo>
                <a:lnTo>
                  <a:pt x="267519" y="916121"/>
                </a:lnTo>
                <a:lnTo>
                  <a:pt x="290297" y="963140"/>
                </a:lnTo>
                <a:lnTo>
                  <a:pt x="313563" y="1010158"/>
                </a:lnTo>
                <a:lnTo>
                  <a:pt x="335887" y="1054544"/>
                </a:lnTo>
                <a:lnTo>
                  <a:pt x="358771" y="1099427"/>
                </a:lnTo>
                <a:lnTo>
                  <a:pt x="382154" y="1144690"/>
                </a:lnTo>
                <a:lnTo>
                  <a:pt x="405981" y="1190220"/>
                </a:lnTo>
                <a:lnTo>
                  <a:pt x="430192" y="1235901"/>
                </a:lnTo>
                <a:lnTo>
                  <a:pt x="454730" y="1281620"/>
                </a:lnTo>
                <a:lnTo>
                  <a:pt x="479537" y="1327261"/>
                </a:lnTo>
                <a:lnTo>
                  <a:pt x="504555" y="1372711"/>
                </a:lnTo>
                <a:lnTo>
                  <a:pt x="529726" y="1417854"/>
                </a:lnTo>
                <a:lnTo>
                  <a:pt x="554993" y="1462575"/>
                </a:lnTo>
                <a:lnTo>
                  <a:pt x="580297" y="1506761"/>
                </a:lnTo>
                <a:lnTo>
                  <a:pt x="605581" y="1550296"/>
                </a:lnTo>
                <a:lnTo>
                  <a:pt x="630787" y="1593067"/>
                </a:lnTo>
                <a:lnTo>
                  <a:pt x="655857" y="1634958"/>
                </a:lnTo>
                <a:lnTo>
                  <a:pt x="680733" y="1675855"/>
                </a:lnTo>
                <a:lnTo>
                  <a:pt x="705357" y="1715643"/>
                </a:lnTo>
                <a:lnTo>
                  <a:pt x="735513" y="1763820"/>
                </a:lnTo>
                <a:lnTo>
                  <a:pt x="765665" y="1811788"/>
                </a:lnTo>
                <a:lnTo>
                  <a:pt x="795813" y="1859332"/>
                </a:lnTo>
                <a:lnTo>
                  <a:pt x="825959" y="1906237"/>
                </a:lnTo>
                <a:lnTo>
                  <a:pt x="856104" y="1952289"/>
                </a:lnTo>
                <a:lnTo>
                  <a:pt x="886247" y="1997274"/>
                </a:lnTo>
                <a:lnTo>
                  <a:pt x="916390" y="2040978"/>
                </a:lnTo>
                <a:lnTo>
                  <a:pt x="946533" y="2083185"/>
                </a:lnTo>
                <a:lnTo>
                  <a:pt x="976678" y="2123683"/>
                </a:lnTo>
                <a:lnTo>
                  <a:pt x="1006824" y="2162255"/>
                </a:lnTo>
                <a:lnTo>
                  <a:pt x="1036972" y="2198689"/>
                </a:lnTo>
                <a:lnTo>
                  <a:pt x="1067124" y="2232770"/>
                </a:lnTo>
                <a:lnTo>
                  <a:pt x="1097279" y="2264283"/>
                </a:lnTo>
                <a:lnTo>
                  <a:pt x="1140836" y="2305011"/>
                </a:lnTo>
                <a:lnTo>
                  <a:pt x="1184385" y="2340587"/>
                </a:lnTo>
                <a:lnTo>
                  <a:pt x="1227930" y="2371654"/>
                </a:lnTo>
                <a:lnTo>
                  <a:pt x="1271471" y="2398854"/>
                </a:lnTo>
                <a:lnTo>
                  <a:pt x="1315010" y="2422831"/>
                </a:lnTo>
                <a:lnTo>
                  <a:pt x="1358551" y="2444227"/>
                </a:lnTo>
                <a:lnTo>
                  <a:pt x="1402096" y="2463686"/>
                </a:lnTo>
                <a:lnTo>
                  <a:pt x="1445645" y="2481849"/>
                </a:lnTo>
                <a:lnTo>
                  <a:pt x="1489202" y="2499360"/>
                </a:lnTo>
                <a:lnTo>
                  <a:pt x="1534952" y="2517176"/>
                </a:lnTo>
                <a:lnTo>
                  <a:pt x="1576119" y="2531784"/>
                </a:lnTo>
                <a:lnTo>
                  <a:pt x="1615456" y="2543642"/>
                </a:lnTo>
                <a:lnTo>
                  <a:pt x="1655714" y="2553208"/>
                </a:lnTo>
                <a:lnTo>
                  <a:pt x="1699646" y="2560940"/>
                </a:lnTo>
                <a:lnTo>
                  <a:pt x="1750002" y="2567297"/>
                </a:lnTo>
                <a:lnTo>
                  <a:pt x="1809535" y="2572737"/>
                </a:lnTo>
                <a:lnTo>
                  <a:pt x="1880997" y="2577719"/>
                </a:lnTo>
                <a:lnTo>
                  <a:pt x="1919083" y="2579828"/>
                </a:lnTo>
                <a:lnTo>
                  <a:pt x="1959467" y="2581555"/>
                </a:lnTo>
                <a:lnTo>
                  <a:pt x="2002006" y="2582923"/>
                </a:lnTo>
                <a:lnTo>
                  <a:pt x="2046554" y="2583957"/>
                </a:lnTo>
                <a:lnTo>
                  <a:pt x="2092970" y="2584679"/>
                </a:lnTo>
                <a:lnTo>
                  <a:pt x="2141107" y="2585114"/>
                </a:lnTo>
                <a:lnTo>
                  <a:pt x="2190824" y="2585286"/>
                </a:lnTo>
                <a:lnTo>
                  <a:pt x="2241976" y="2585217"/>
                </a:lnTo>
                <a:lnTo>
                  <a:pt x="2294419" y="2584932"/>
                </a:lnTo>
                <a:lnTo>
                  <a:pt x="2348010" y="2584455"/>
                </a:lnTo>
                <a:lnTo>
                  <a:pt x="2402604" y="2583809"/>
                </a:lnTo>
                <a:lnTo>
                  <a:pt x="2458059" y="2583018"/>
                </a:lnTo>
                <a:lnTo>
                  <a:pt x="2514229" y="2582106"/>
                </a:lnTo>
                <a:lnTo>
                  <a:pt x="2570973" y="2581096"/>
                </a:lnTo>
                <a:lnTo>
                  <a:pt x="2628145" y="2580012"/>
                </a:lnTo>
                <a:lnTo>
                  <a:pt x="2685601" y="2578879"/>
                </a:lnTo>
                <a:lnTo>
                  <a:pt x="2743200" y="257771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74394" y="3426714"/>
            <a:ext cx="634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Times New Roman"/>
                <a:cs typeface="Times New Roman"/>
              </a:rPr>
              <a:t>NPV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75628" y="4874767"/>
            <a:ext cx="457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%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7405">
              <a:lnSpc>
                <a:spcPct val="100000"/>
              </a:lnSpc>
              <a:spcBef>
                <a:spcPts val="95"/>
              </a:spcBef>
            </a:pPr>
            <a:r>
              <a:rPr dirty="0"/>
              <a:t>Problems</a:t>
            </a:r>
            <a:r>
              <a:rPr spc="-215" dirty="0"/>
              <a:t> </a:t>
            </a:r>
            <a:r>
              <a:rPr dirty="0"/>
              <a:t>With</a:t>
            </a:r>
            <a:r>
              <a:rPr spc="-165" dirty="0"/>
              <a:t> </a:t>
            </a:r>
            <a:r>
              <a:rPr dirty="0"/>
              <a:t>NPV</a:t>
            </a:r>
            <a:r>
              <a:rPr spc="-220" dirty="0"/>
              <a:t> </a:t>
            </a:r>
            <a:r>
              <a:rPr spc="-20" dirty="0"/>
              <a:t>Rule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739" y="845566"/>
            <a:ext cx="7786370" cy="452247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42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Capital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rationing</a:t>
            </a:r>
            <a:endParaRPr sz="2400">
              <a:latin typeface="Times New Roman"/>
              <a:cs typeface="Times New Roman"/>
            </a:endParaRPr>
          </a:p>
          <a:p>
            <a:pPr marL="756285" marR="183515" lvl="1" indent="-287020">
              <a:lnSpc>
                <a:spcPct val="100000"/>
              </a:lnSpc>
              <a:spcBef>
                <a:spcPts val="1320"/>
              </a:spcBef>
              <a:buChar char="–"/>
              <a:tabLst>
                <a:tab pos="756285" algn="l"/>
              </a:tabLst>
            </a:pP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Profitability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Ratio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Benefit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Investment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Ratio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Table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3.3)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Indivisible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‘lumpy’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projects</a:t>
            </a:r>
            <a:endParaRPr sz="24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720"/>
              </a:spcBef>
              <a:buChar char="–"/>
              <a:tabLst>
                <a:tab pos="756285" algn="l"/>
              </a:tabLst>
            </a:pPr>
            <a:r>
              <a:rPr sz="2400" dirty="0">
                <a:latin typeface="Times New Roman"/>
                <a:cs typeface="Times New Roman"/>
              </a:rPr>
              <a:t>Compare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combinations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maximize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Table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3.4)</a:t>
            </a:r>
            <a:endParaRPr sz="2400">
              <a:latin typeface="Times New Roman"/>
              <a:cs typeface="Times New Roman"/>
            </a:endParaRPr>
          </a:p>
          <a:p>
            <a:pPr marL="347980" indent="-335280">
              <a:lnSpc>
                <a:spcPct val="100000"/>
              </a:lnSpc>
              <a:spcBef>
                <a:spcPts val="1925"/>
              </a:spcBef>
              <a:buChar char="•"/>
              <a:tabLst>
                <a:tab pos="347980" algn="l"/>
              </a:tabLst>
            </a:pPr>
            <a:r>
              <a:rPr sz="2400" dirty="0">
                <a:latin typeface="Times New Roman"/>
                <a:cs typeface="Times New Roman"/>
              </a:rPr>
              <a:t>Projects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different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lives</a:t>
            </a:r>
            <a:endParaRPr sz="2400">
              <a:latin typeface="Times New Roman"/>
              <a:cs typeface="Times New Roman"/>
            </a:endParaRPr>
          </a:p>
          <a:p>
            <a:pPr marL="454025" marR="638175" lvl="1" indent="304800">
              <a:lnSpc>
                <a:spcPct val="100000"/>
              </a:lnSpc>
              <a:spcBef>
                <a:spcPts val="1045"/>
              </a:spcBef>
              <a:buChar char="–"/>
              <a:tabLst>
                <a:tab pos="758825" algn="l"/>
              </a:tabLst>
            </a:pPr>
            <a:r>
              <a:rPr sz="2400" dirty="0">
                <a:latin typeface="Times New Roman"/>
                <a:cs typeface="Times New Roman"/>
              </a:rPr>
              <a:t>Renew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projects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until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common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lives: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LCM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Table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3.5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3.6)</a:t>
            </a:r>
            <a:endParaRPr sz="2400">
              <a:latin typeface="Times New Roman"/>
              <a:cs typeface="Times New Roman"/>
            </a:endParaRPr>
          </a:p>
          <a:p>
            <a:pPr marL="774700" lvl="1" indent="-304800">
              <a:lnSpc>
                <a:spcPct val="100000"/>
              </a:lnSpc>
              <a:spcBef>
                <a:spcPts val="1714"/>
              </a:spcBef>
              <a:buChar char="–"/>
              <a:tabLst>
                <a:tab pos="774700" algn="l"/>
              </a:tabLst>
            </a:pPr>
            <a:r>
              <a:rPr sz="2400" spc="-20" dirty="0">
                <a:latin typeface="Times New Roman"/>
                <a:cs typeface="Times New Roman"/>
              </a:rPr>
              <a:t>Use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Annual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Equivalent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method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(See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Example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3.12)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744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25" dirty="0"/>
              <a:t> </a:t>
            </a:r>
            <a:r>
              <a:rPr dirty="0"/>
              <a:t>Discount</a:t>
            </a:r>
            <a:r>
              <a:rPr spc="-180" dirty="0"/>
              <a:t> </a:t>
            </a:r>
            <a:r>
              <a:rPr spc="-10" dirty="0"/>
              <a:t>Tables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129029"/>
            <a:ext cx="7432675" cy="27755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31800" marR="5080" indent="-343535">
              <a:lnSpc>
                <a:spcPts val="2590"/>
              </a:lnSpc>
              <a:spcBef>
                <a:spcPts val="425"/>
              </a:spcBef>
              <a:buChar char="•"/>
              <a:tabLst>
                <a:tab pos="431800" algn="l"/>
              </a:tabLst>
            </a:pP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need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derive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factors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formula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Tables</a:t>
            </a:r>
            <a:endParaRPr sz="2400">
              <a:latin typeface="Times New Roman"/>
              <a:cs typeface="Times New Roman"/>
            </a:endParaRPr>
          </a:p>
          <a:p>
            <a:pPr marL="355600" marR="427990" indent="-343535">
              <a:lnSpc>
                <a:spcPct val="100000"/>
              </a:lnSpc>
              <a:spcBef>
                <a:spcPts val="1985"/>
              </a:spcBef>
              <a:buChar char="•"/>
              <a:tabLst>
                <a:tab pos="355600" algn="l"/>
              </a:tabLst>
            </a:pPr>
            <a:r>
              <a:rPr sz="2400" spc="-55" dirty="0">
                <a:latin typeface="Times New Roman"/>
                <a:cs typeface="Times New Roman"/>
              </a:rPr>
              <a:t>You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generate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own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Tables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spc="-10" dirty="0">
                <a:latin typeface="Times New Roman"/>
                <a:cs typeface="Times New Roman"/>
              </a:rPr>
              <a:t>spreadsheet</a:t>
            </a:r>
            <a:endParaRPr sz="2400">
              <a:latin typeface="Times New Roman"/>
              <a:cs typeface="Times New Roman"/>
            </a:endParaRPr>
          </a:p>
          <a:p>
            <a:pPr marL="431800" marR="737235" lvl="1" indent="-343535">
              <a:lnSpc>
                <a:spcPct val="100000"/>
              </a:lnSpc>
              <a:spcBef>
                <a:spcPts val="2640"/>
              </a:spcBef>
              <a:buChar char="•"/>
              <a:tabLst>
                <a:tab pos="431800" algn="l"/>
              </a:tabLst>
            </a:pPr>
            <a:r>
              <a:rPr sz="2400" dirty="0">
                <a:latin typeface="Times New Roman"/>
                <a:cs typeface="Times New Roman"/>
              </a:rPr>
              <a:t>Spreadsheets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built-in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NPV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10" dirty="0">
                <a:latin typeface="Times New Roman"/>
                <a:cs typeface="Times New Roman"/>
              </a:rPr>
              <a:t> formulae: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Tables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become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redundant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4189" y="169291"/>
            <a:ext cx="4438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Using</a:t>
            </a:r>
            <a:r>
              <a:rPr spc="-229" dirty="0"/>
              <a:t> </a:t>
            </a:r>
            <a:r>
              <a:rPr dirty="0"/>
              <a:t>Annuity</a:t>
            </a:r>
            <a:r>
              <a:rPr spc="-185" dirty="0"/>
              <a:t> </a:t>
            </a:r>
            <a:r>
              <a:rPr spc="-10" dirty="0"/>
              <a:t>Tables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318005"/>
            <a:ext cx="8798560" cy="2662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192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When there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constant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amount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annuity </a:t>
            </a:r>
            <a:r>
              <a:rPr sz="2400" i="1" dirty="0">
                <a:latin typeface="Times New Roman"/>
                <a:cs typeface="Times New Roman"/>
              </a:rPr>
              <a:t>factor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instead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applying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separate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period.</a:t>
            </a:r>
            <a:endParaRPr sz="2400">
              <a:latin typeface="Times New Roman"/>
              <a:cs typeface="Times New Roman"/>
            </a:endParaRPr>
          </a:p>
          <a:p>
            <a:pPr marL="355600" marR="363855" indent="-342900">
              <a:lnSpc>
                <a:spcPct val="100000"/>
              </a:lnSpc>
              <a:spcBef>
                <a:spcPts val="2039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Annuity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factors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especially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useful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calculating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IRR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when </a:t>
            </a: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constant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amount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(See examples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3.7 &amp;</a:t>
            </a:r>
            <a:r>
              <a:rPr sz="2400" spc="-10" dirty="0">
                <a:latin typeface="Times New Roman"/>
                <a:cs typeface="Times New Roman"/>
              </a:rPr>
              <a:t> 3.8).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440"/>
              </a:spcBef>
              <a:buChar char="•"/>
              <a:tabLst>
                <a:tab pos="355600" algn="l"/>
              </a:tabLst>
            </a:pPr>
            <a:r>
              <a:rPr sz="2400" spc="-3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calculate</a:t>
            </a:r>
            <a:r>
              <a:rPr sz="2400" spc="-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Equivalents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you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need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annuity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factors</a:t>
            </a:r>
            <a:r>
              <a:rPr sz="2400" spc="-20" dirty="0">
                <a:latin typeface="Times New Roman"/>
                <a:cs typeface="Times New Roman"/>
              </a:rPr>
              <a:t> (See </a:t>
            </a:r>
            <a:r>
              <a:rPr sz="2400" dirty="0">
                <a:latin typeface="Times New Roman"/>
                <a:cs typeface="Times New Roman"/>
              </a:rPr>
              <a:t>example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3.12).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4336" y="16205"/>
            <a:ext cx="51200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Annual</a:t>
            </a:r>
            <a:r>
              <a:rPr spc="-80" dirty="0"/>
              <a:t> </a:t>
            </a:r>
            <a:r>
              <a:rPr dirty="0"/>
              <a:t>Equivalent</a:t>
            </a:r>
            <a:r>
              <a:rPr spc="-170" dirty="0"/>
              <a:t> </a:t>
            </a:r>
            <a:r>
              <a:rPr spc="-55" dirty="0"/>
              <a:t>Value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318005"/>
            <a:ext cx="8893810" cy="2662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possible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convert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amount,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flow, </a:t>
            </a:r>
            <a:r>
              <a:rPr sz="2400" dirty="0">
                <a:latin typeface="Times New Roman"/>
                <a:cs typeface="Times New Roman"/>
              </a:rPr>
              <a:t>into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i="1" spc="-10" dirty="0">
                <a:latin typeface="Times New Roman"/>
                <a:cs typeface="Times New Roman"/>
              </a:rPr>
              <a:t>annuity.</a:t>
            </a:r>
            <a:endParaRPr sz="2400">
              <a:latin typeface="Times New Roman"/>
              <a:cs typeface="Times New Roman"/>
            </a:endParaRPr>
          </a:p>
          <a:p>
            <a:pPr marL="354965" marR="936625" indent="-342900">
              <a:lnSpc>
                <a:spcPct val="100000"/>
              </a:lnSpc>
              <a:spcBef>
                <a:spcPts val="1440"/>
              </a:spcBef>
              <a:buChar char="•"/>
              <a:tabLst>
                <a:tab pos="387350" algn="l"/>
              </a:tabLst>
            </a:pP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how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calculate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Equivalent,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using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Annuity 	Tables.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2039"/>
              </a:spcBef>
              <a:buChar char="•"/>
              <a:tabLst>
                <a:tab pos="355600" algn="l"/>
              </a:tabLst>
            </a:pPr>
            <a:r>
              <a:rPr sz="2400" spc="-60" dirty="0">
                <a:latin typeface="Times New Roman"/>
                <a:cs typeface="Times New Roman"/>
              </a:rPr>
              <a:t>We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illustrate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Annual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Equivalent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method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table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3.6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again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using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 per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cent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rate.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4336" y="169291"/>
            <a:ext cx="51200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Annual</a:t>
            </a:r>
            <a:r>
              <a:rPr spc="-95" dirty="0"/>
              <a:t> </a:t>
            </a:r>
            <a:r>
              <a:rPr spc="-10" dirty="0"/>
              <a:t>Equivalent</a:t>
            </a:r>
            <a:r>
              <a:rPr spc="-180" dirty="0"/>
              <a:t> </a:t>
            </a:r>
            <a:r>
              <a:rPr spc="-30" dirty="0"/>
              <a:t>Value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8230" rIns="0" bIns="0" rtlCol="0">
            <a:spAutoFit/>
          </a:bodyPr>
          <a:lstStyle/>
          <a:p>
            <a:pPr marL="1155700" marR="3629025">
              <a:lnSpc>
                <a:spcPct val="110000"/>
              </a:lnSpc>
              <a:spcBef>
                <a:spcPts val="95"/>
              </a:spcBef>
            </a:pPr>
            <a:r>
              <a:rPr dirty="0"/>
              <a:t>PV</a:t>
            </a:r>
            <a:r>
              <a:rPr spc="-5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Costs</a:t>
            </a:r>
            <a:r>
              <a:rPr spc="-25" dirty="0"/>
              <a:t> </a:t>
            </a:r>
            <a:r>
              <a:rPr dirty="0"/>
              <a:t>(A)</a:t>
            </a:r>
            <a:r>
              <a:rPr spc="-25" dirty="0"/>
              <a:t> </a:t>
            </a:r>
            <a:r>
              <a:rPr dirty="0"/>
              <a:t>=</a:t>
            </a:r>
            <a:r>
              <a:rPr spc="-25" dirty="0"/>
              <a:t> </a:t>
            </a:r>
            <a:r>
              <a:rPr dirty="0"/>
              <a:t>-</a:t>
            </a:r>
            <a:r>
              <a:rPr spc="-35" dirty="0"/>
              <a:t> </a:t>
            </a:r>
            <a:r>
              <a:rPr spc="-10" dirty="0"/>
              <a:t>$48,876 </a:t>
            </a:r>
            <a:r>
              <a:rPr dirty="0"/>
              <a:t>PV</a:t>
            </a:r>
            <a:r>
              <a:rPr spc="-5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Costs</a:t>
            </a:r>
            <a:r>
              <a:rPr spc="-20" dirty="0"/>
              <a:t> </a:t>
            </a:r>
            <a:r>
              <a:rPr dirty="0"/>
              <a:t>(B)</a:t>
            </a:r>
            <a:r>
              <a:rPr spc="-10" dirty="0"/>
              <a:t> </a:t>
            </a:r>
            <a:r>
              <a:rPr dirty="0"/>
              <a:t>=</a:t>
            </a:r>
            <a:r>
              <a:rPr spc="-25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10" dirty="0"/>
              <a:t>$38,956</a:t>
            </a:r>
          </a:p>
          <a:p>
            <a:pPr marL="431800" marR="5080" indent="63500">
              <a:lnSpc>
                <a:spcPct val="133300"/>
              </a:lnSpc>
              <a:spcBef>
                <a:spcPts val="1265"/>
              </a:spcBef>
            </a:pPr>
            <a:r>
              <a:rPr spc="-20" dirty="0"/>
              <a:t>A</a:t>
            </a:r>
            <a:r>
              <a:rPr spc="-135" dirty="0"/>
              <a:t> </a:t>
            </a:r>
            <a:r>
              <a:rPr dirty="0"/>
              <a:t>has</a:t>
            </a:r>
            <a:r>
              <a:rPr spc="-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spc="-10" dirty="0"/>
              <a:t>4-</a:t>
            </a:r>
            <a:r>
              <a:rPr dirty="0"/>
              <a:t>year</a:t>
            </a:r>
            <a:r>
              <a:rPr spc="-20" dirty="0"/>
              <a:t> </a:t>
            </a:r>
            <a:r>
              <a:rPr dirty="0"/>
              <a:t>life</a:t>
            </a:r>
            <a:r>
              <a:rPr spc="-25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B</a:t>
            </a:r>
            <a:r>
              <a:rPr spc="-5" dirty="0"/>
              <a:t> </a:t>
            </a:r>
            <a:r>
              <a:rPr dirty="0"/>
              <a:t>has</a:t>
            </a:r>
            <a:r>
              <a:rPr spc="-1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3-year</a:t>
            </a:r>
            <a:r>
              <a:rPr spc="-20" dirty="0"/>
              <a:t> </a:t>
            </a:r>
            <a:r>
              <a:rPr dirty="0"/>
              <a:t>life.</a:t>
            </a:r>
            <a:r>
              <a:rPr spc="-70" dirty="0"/>
              <a:t> </a:t>
            </a:r>
            <a:r>
              <a:rPr dirty="0"/>
              <a:t>The annuity</a:t>
            </a:r>
            <a:r>
              <a:rPr spc="-25" dirty="0"/>
              <a:t> </a:t>
            </a:r>
            <a:r>
              <a:rPr dirty="0"/>
              <a:t>factor</a:t>
            </a:r>
            <a:r>
              <a:rPr spc="-20" dirty="0"/>
              <a:t> </a:t>
            </a:r>
            <a:r>
              <a:rPr spc="-25" dirty="0"/>
              <a:t>at </a:t>
            </a:r>
            <a:r>
              <a:rPr dirty="0"/>
              <a:t>10</a:t>
            </a:r>
            <a:r>
              <a:rPr spc="-10" dirty="0"/>
              <a:t> </a:t>
            </a:r>
            <a:r>
              <a:rPr dirty="0"/>
              <a:t>percent</a:t>
            </a:r>
            <a:r>
              <a:rPr spc="-35" dirty="0"/>
              <a:t> </a:t>
            </a:r>
            <a:r>
              <a:rPr dirty="0"/>
              <a:t>is:</a:t>
            </a:r>
            <a:r>
              <a:rPr spc="-15" dirty="0"/>
              <a:t> </a:t>
            </a:r>
            <a:r>
              <a:rPr dirty="0"/>
              <a:t>3.17</a:t>
            </a:r>
            <a:r>
              <a:rPr spc="-5" dirty="0"/>
              <a:t> </a:t>
            </a:r>
            <a:r>
              <a:rPr dirty="0"/>
              <a:t>for</a:t>
            </a:r>
            <a:r>
              <a:rPr spc="-5" dirty="0"/>
              <a:t> </a:t>
            </a:r>
            <a:r>
              <a:rPr dirty="0"/>
              <a:t>4-years,</a:t>
            </a:r>
            <a:r>
              <a:rPr spc="-20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dirty="0"/>
              <a:t>2.49</a:t>
            </a:r>
            <a:r>
              <a:rPr spc="-10" dirty="0"/>
              <a:t> </a:t>
            </a:r>
            <a:r>
              <a:rPr dirty="0"/>
              <a:t>for</a:t>
            </a:r>
            <a:r>
              <a:rPr spc="5" dirty="0"/>
              <a:t> </a:t>
            </a:r>
            <a:r>
              <a:rPr spc="-10" dirty="0"/>
              <a:t>3-years</a:t>
            </a:r>
          </a:p>
          <a:p>
            <a:pPr marL="452755">
              <a:lnSpc>
                <a:spcPct val="100000"/>
              </a:lnSpc>
              <a:spcBef>
                <a:spcPts val="2100"/>
              </a:spcBef>
            </a:pPr>
            <a:r>
              <a:rPr dirty="0"/>
              <a:t>AE</a:t>
            </a:r>
            <a:r>
              <a:rPr spc="-10" dirty="0"/>
              <a:t> </a:t>
            </a:r>
            <a:r>
              <a:rPr dirty="0"/>
              <a:t>(A)</a:t>
            </a:r>
            <a:r>
              <a:rPr spc="-10" dirty="0"/>
              <a:t> </a:t>
            </a:r>
            <a:r>
              <a:rPr dirty="0"/>
              <a:t>=</a:t>
            </a:r>
            <a:r>
              <a:rPr spc="-20" dirty="0"/>
              <a:t> </a:t>
            </a:r>
            <a:r>
              <a:rPr dirty="0"/>
              <a:t>$48,876/3.17</a:t>
            </a:r>
            <a:r>
              <a:rPr spc="-20" dirty="0"/>
              <a:t> </a:t>
            </a:r>
            <a:r>
              <a:rPr dirty="0"/>
              <a:t>=</a:t>
            </a:r>
            <a:r>
              <a:rPr spc="-10" dirty="0"/>
              <a:t> $15,418</a:t>
            </a:r>
          </a:p>
          <a:p>
            <a:pPr marL="452755">
              <a:lnSpc>
                <a:spcPct val="100000"/>
              </a:lnSpc>
              <a:spcBef>
                <a:spcPts val="1320"/>
              </a:spcBef>
            </a:pPr>
            <a:r>
              <a:rPr dirty="0"/>
              <a:t>AE</a:t>
            </a:r>
            <a:r>
              <a:rPr spc="-15" dirty="0"/>
              <a:t> </a:t>
            </a:r>
            <a:r>
              <a:rPr dirty="0"/>
              <a:t>(B)</a:t>
            </a:r>
            <a:r>
              <a:rPr spc="-25" dirty="0"/>
              <a:t> </a:t>
            </a:r>
            <a:r>
              <a:rPr dirty="0"/>
              <a:t>=</a:t>
            </a:r>
            <a:r>
              <a:rPr spc="-10" dirty="0"/>
              <a:t> </a:t>
            </a:r>
            <a:r>
              <a:rPr dirty="0"/>
              <a:t>$38,956/2.49</a:t>
            </a:r>
            <a:r>
              <a:rPr spc="-30" dirty="0"/>
              <a:t> </a:t>
            </a:r>
            <a:r>
              <a:rPr dirty="0"/>
              <a:t>=</a:t>
            </a:r>
            <a:r>
              <a:rPr spc="-10" dirty="0"/>
              <a:t> $15,645</a:t>
            </a:r>
          </a:p>
          <a:p>
            <a:pPr marL="469900">
              <a:lnSpc>
                <a:spcPct val="100000"/>
              </a:lnSpc>
              <a:spcBef>
                <a:spcPts val="1320"/>
              </a:spcBef>
            </a:pPr>
            <a:r>
              <a:rPr dirty="0"/>
              <a:t>AE</a:t>
            </a:r>
            <a:r>
              <a:rPr spc="-30" dirty="0"/>
              <a:t> </a:t>
            </a:r>
            <a:r>
              <a:rPr dirty="0"/>
              <a:t>cost</a:t>
            </a:r>
            <a:r>
              <a:rPr spc="-25" dirty="0"/>
              <a:t> </a:t>
            </a:r>
            <a:r>
              <a:rPr dirty="0"/>
              <a:t>(B)&gt;(A),</a:t>
            </a:r>
            <a:r>
              <a:rPr spc="-40" dirty="0"/>
              <a:t> </a:t>
            </a:r>
            <a:r>
              <a:rPr dirty="0"/>
              <a:t>therefore,</a:t>
            </a:r>
            <a:r>
              <a:rPr spc="-45" dirty="0"/>
              <a:t> </a:t>
            </a:r>
            <a:r>
              <a:rPr dirty="0"/>
              <a:t>choose</a:t>
            </a:r>
            <a:r>
              <a:rPr spc="-150" dirty="0"/>
              <a:t> </a:t>
            </a:r>
            <a:r>
              <a:rPr spc="-25" dirty="0"/>
              <a:t>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40" dirty="0"/>
              <a:t> </a:t>
            </a:r>
            <a:r>
              <a:rPr dirty="0"/>
              <a:t>Spreadsheets:</a:t>
            </a:r>
            <a:r>
              <a:rPr spc="-135" dirty="0"/>
              <a:t> </a:t>
            </a:r>
            <a:r>
              <a:rPr dirty="0"/>
              <a:t>Figure</a:t>
            </a:r>
            <a:r>
              <a:rPr spc="-135" dirty="0"/>
              <a:t> </a:t>
            </a:r>
            <a:r>
              <a:rPr spc="-25" dirty="0"/>
              <a:t>3.2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066800"/>
            <a:ext cx="9144000" cy="5410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632205"/>
            <a:ext cx="7867015" cy="3194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7973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Although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“cash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flow”,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dollar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used </a:t>
            </a:r>
            <a:r>
              <a:rPr sz="2400" dirty="0">
                <a:latin typeface="Times New Roman"/>
                <a:cs typeface="Times New Roman"/>
              </a:rPr>
              <a:t>might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same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actual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amounts.</a:t>
            </a:r>
            <a:endParaRPr sz="2400">
              <a:latin typeface="Times New Roman"/>
              <a:cs typeface="Times New Roman"/>
            </a:endParaRPr>
          </a:p>
          <a:p>
            <a:pPr marL="165100" marR="5080" indent="-152400">
              <a:lnSpc>
                <a:spcPct val="100000"/>
              </a:lnSpc>
              <a:spcBef>
                <a:spcPts val="2040"/>
              </a:spcBef>
              <a:buChar char="•"/>
              <a:tabLst>
                <a:tab pos="165100" algn="l"/>
                <a:tab pos="194945" algn="l"/>
              </a:tabLst>
            </a:pPr>
            <a:r>
              <a:rPr sz="2400" dirty="0">
                <a:latin typeface="Times New Roman"/>
                <a:cs typeface="Times New Roman"/>
              </a:rPr>
              <a:t>	In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some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instances,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actual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‘market </a:t>
            </a:r>
            <a:r>
              <a:rPr sz="2400" spc="-10" dirty="0">
                <a:latin typeface="Times New Roman"/>
                <a:cs typeface="Times New Roman"/>
              </a:rPr>
              <a:t>prices’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 not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reflect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true </a:t>
            </a:r>
            <a:r>
              <a:rPr sz="2400" dirty="0">
                <a:latin typeface="Times New Roman"/>
                <a:cs typeface="Times New Roman"/>
              </a:rPr>
              <a:t>value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project’s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input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output.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40"/>
              </a:spcBef>
              <a:buChar char="•"/>
              <a:tabLst>
                <a:tab pos="194945" algn="l"/>
              </a:tabLst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other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instances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 no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market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price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all.</a:t>
            </a:r>
            <a:endParaRPr sz="2400">
              <a:latin typeface="Times New Roman"/>
              <a:cs typeface="Times New Roman"/>
            </a:endParaRPr>
          </a:p>
          <a:p>
            <a:pPr marL="188595" marR="480059" indent="-176530">
              <a:lnSpc>
                <a:spcPts val="2870"/>
              </a:lnSpc>
              <a:spcBef>
                <a:spcPts val="1425"/>
              </a:spcBef>
              <a:buChar char="•"/>
              <a:tabLst>
                <a:tab pos="241300" algn="l"/>
              </a:tabLst>
            </a:pPr>
            <a:r>
              <a:rPr sz="2400" spc="-55" dirty="0">
                <a:latin typeface="Times New Roman"/>
                <a:cs typeface="Times New Roman"/>
              </a:rPr>
              <a:t>We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‘shadow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price’</a:t>
            </a:r>
            <a:r>
              <a:rPr sz="2400" spc="-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‘accounting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price’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when 	</a:t>
            </a:r>
            <a:r>
              <a:rPr sz="2400" dirty="0">
                <a:latin typeface="Times New Roman"/>
                <a:cs typeface="Times New Roman"/>
              </a:rPr>
              <a:t>market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prices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adjusted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reflect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true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values.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40" dirty="0"/>
              <a:t> </a:t>
            </a:r>
            <a:r>
              <a:rPr dirty="0"/>
              <a:t>Spreadsheets:</a:t>
            </a:r>
            <a:r>
              <a:rPr spc="-135" dirty="0"/>
              <a:t> </a:t>
            </a:r>
            <a:r>
              <a:rPr dirty="0"/>
              <a:t>Figure</a:t>
            </a:r>
            <a:r>
              <a:rPr spc="-135" dirty="0"/>
              <a:t> </a:t>
            </a:r>
            <a:r>
              <a:rPr spc="-25" dirty="0"/>
              <a:t>3.3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14398"/>
            <a:ext cx="91440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40" dirty="0"/>
              <a:t> </a:t>
            </a:r>
            <a:r>
              <a:rPr dirty="0"/>
              <a:t>Spreadsheets:</a:t>
            </a:r>
            <a:r>
              <a:rPr spc="-135" dirty="0"/>
              <a:t> </a:t>
            </a:r>
            <a:r>
              <a:rPr dirty="0"/>
              <a:t>Figure</a:t>
            </a:r>
            <a:r>
              <a:rPr spc="-135" dirty="0"/>
              <a:t> </a:t>
            </a:r>
            <a:r>
              <a:rPr spc="-25" dirty="0"/>
              <a:t>3.4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38198"/>
            <a:ext cx="9144000" cy="60198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95"/>
              </a:spcBef>
            </a:pPr>
            <a:r>
              <a:rPr dirty="0"/>
              <a:t>Using</a:t>
            </a:r>
            <a:r>
              <a:rPr spc="-140" dirty="0"/>
              <a:t> </a:t>
            </a:r>
            <a:r>
              <a:rPr dirty="0"/>
              <a:t>Spreadsheets:</a:t>
            </a:r>
            <a:r>
              <a:rPr spc="-135" dirty="0"/>
              <a:t> </a:t>
            </a:r>
            <a:r>
              <a:rPr dirty="0"/>
              <a:t>Figure</a:t>
            </a:r>
            <a:r>
              <a:rPr spc="-135" dirty="0"/>
              <a:t> </a:t>
            </a:r>
            <a:r>
              <a:rPr spc="-25" dirty="0"/>
              <a:t>3.5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38198"/>
            <a:ext cx="9144000" cy="6019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626110"/>
            <a:ext cx="85655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Three</a:t>
            </a:r>
            <a:r>
              <a:rPr spc="-75" dirty="0"/>
              <a:t> </a:t>
            </a:r>
            <a:r>
              <a:rPr dirty="0"/>
              <a:t>processes</a:t>
            </a:r>
            <a:r>
              <a:rPr spc="-55" dirty="0"/>
              <a:t> </a:t>
            </a:r>
            <a:r>
              <a:rPr dirty="0"/>
              <a:t>in</a:t>
            </a:r>
            <a:r>
              <a:rPr spc="-70" dirty="0"/>
              <a:t> </a:t>
            </a:r>
            <a:r>
              <a:rPr dirty="0"/>
              <a:t>any</a:t>
            </a:r>
            <a:r>
              <a:rPr spc="-70" dirty="0"/>
              <a:t> </a:t>
            </a:r>
            <a:r>
              <a:rPr spc="-20" dirty="0"/>
              <a:t>cash-</a:t>
            </a:r>
            <a:r>
              <a:rPr dirty="0"/>
              <a:t>flow</a:t>
            </a:r>
            <a:r>
              <a:rPr spc="-70" dirty="0"/>
              <a:t> </a:t>
            </a:r>
            <a:r>
              <a:rPr spc="-10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93594" y="1851101"/>
            <a:ext cx="1989455" cy="1916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345" indent="-334645">
              <a:lnSpc>
                <a:spcPct val="100000"/>
              </a:lnSpc>
              <a:spcBef>
                <a:spcPts val="100"/>
              </a:spcBef>
              <a:buChar char="•"/>
              <a:tabLst>
                <a:tab pos="347345" algn="l"/>
              </a:tabLst>
            </a:pPr>
            <a:r>
              <a:rPr sz="2400" spc="-10" dirty="0">
                <a:latin typeface="Times New Roman"/>
                <a:cs typeface="Times New Roman"/>
              </a:rPr>
              <a:t>identification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47345" indent="-334645">
              <a:lnSpc>
                <a:spcPct val="100000"/>
              </a:lnSpc>
              <a:buChar char="•"/>
              <a:tabLst>
                <a:tab pos="347345" algn="l"/>
              </a:tabLst>
            </a:pPr>
            <a:r>
              <a:rPr sz="2400" spc="-10" dirty="0">
                <a:latin typeface="Times New Roman"/>
                <a:cs typeface="Times New Roman"/>
              </a:rPr>
              <a:t>valuation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47345" indent="-334645">
              <a:lnSpc>
                <a:spcPct val="100000"/>
              </a:lnSpc>
              <a:buChar char="•"/>
              <a:tabLst>
                <a:tab pos="347345" algn="l"/>
              </a:tabLst>
            </a:pPr>
            <a:r>
              <a:rPr sz="2400" spc="-10" dirty="0">
                <a:latin typeface="Times New Roman"/>
                <a:cs typeface="Times New Roman"/>
              </a:rPr>
              <a:t>comparison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293" y="421894"/>
            <a:ext cx="76028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Conventions</a:t>
            </a:r>
            <a:r>
              <a:rPr sz="3600" spc="-25" dirty="0"/>
              <a:t> </a:t>
            </a:r>
            <a:r>
              <a:rPr sz="3600" dirty="0"/>
              <a:t>in</a:t>
            </a:r>
            <a:r>
              <a:rPr sz="3600" spc="-45" dirty="0"/>
              <a:t> </a:t>
            </a:r>
            <a:r>
              <a:rPr sz="3600" dirty="0"/>
              <a:t>Representing</a:t>
            </a:r>
            <a:r>
              <a:rPr sz="3600" spc="-35" dirty="0"/>
              <a:t> </a:t>
            </a:r>
            <a:r>
              <a:rPr sz="3600" dirty="0"/>
              <a:t>Cash</a:t>
            </a:r>
            <a:r>
              <a:rPr sz="3600" spc="-35" dirty="0"/>
              <a:t> </a:t>
            </a:r>
            <a:r>
              <a:rPr sz="3600" spc="-10" dirty="0"/>
              <a:t>Flows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64540" y="2004186"/>
            <a:ext cx="7292340" cy="2510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Initial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‘present’</a:t>
            </a:r>
            <a:r>
              <a:rPr sz="2400" spc="-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 is always year </a:t>
            </a:r>
            <a:r>
              <a:rPr sz="2400" spc="-25" dirty="0">
                <a:latin typeface="Times New Roman"/>
                <a:cs typeface="Times New Roman"/>
              </a:rPr>
              <a:t>‘0’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39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spc="-45" dirty="0">
                <a:latin typeface="Times New Roman"/>
                <a:cs typeface="Times New Roman"/>
              </a:rPr>
              <a:t>Year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present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year,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0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amounts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accruing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during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assumed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fall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last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10" dirty="0">
                <a:latin typeface="Times New Roman"/>
                <a:cs typeface="Times New Roman"/>
              </a:rPr>
              <a:t>period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27504" y="2205227"/>
            <a:ext cx="5878195" cy="3895725"/>
            <a:chOff x="2127504" y="2205227"/>
            <a:chExt cx="5878195" cy="3895725"/>
          </a:xfrm>
        </p:grpSpPr>
        <p:sp>
          <p:nvSpPr>
            <p:cNvPr id="3" name="object 3"/>
            <p:cNvSpPr/>
            <p:nvPr/>
          </p:nvSpPr>
          <p:spPr>
            <a:xfrm>
              <a:off x="2132076" y="2209799"/>
              <a:ext cx="5869305" cy="3886200"/>
            </a:xfrm>
            <a:custGeom>
              <a:avLst/>
              <a:gdLst/>
              <a:ahLst/>
              <a:cxnLst/>
              <a:rect l="l" t="t" r="r" b="b"/>
              <a:pathLst>
                <a:path w="5869305" h="3886200">
                  <a:moveTo>
                    <a:pt x="0" y="0"/>
                  </a:moveTo>
                  <a:lnTo>
                    <a:pt x="1524" y="3886200"/>
                  </a:lnTo>
                </a:path>
                <a:path w="5869305" h="3886200">
                  <a:moveTo>
                    <a:pt x="1524" y="2133600"/>
                  </a:moveTo>
                  <a:lnTo>
                    <a:pt x="5868924" y="2135124"/>
                  </a:lnTo>
                </a:path>
                <a:path w="5869305" h="3886200">
                  <a:moveTo>
                    <a:pt x="915924" y="2667000"/>
                  </a:moveTo>
                  <a:lnTo>
                    <a:pt x="917448" y="1447800"/>
                  </a:lnTo>
                </a:path>
                <a:path w="5869305" h="3886200">
                  <a:moveTo>
                    <a:pt x="915924" y="1446276"/>
                  </a:moveTo>
                  <a:lnTo>
                    <a:pt x="1906524" y="1447800"/>
                  </a:lnTo>
                </a:path>
                <a:path w="5869305" h="3886200">
                  <a:moveTo>
                    <a:pt x="1906524" y="2133600"/>
                  </a:moveTo>
                  <a:lnTo>
                    <a:pt x="1908048" y="762000"/>
                  </a:lnTo>
                </a:path>
                <a:path w="5869305" h="3886200">
                  <a:moveTo>
                    <a:pt x="1906524" y="762000"/>
                  </a:moveTo>
                  <a:lnTo>
                    <a:pt x="3278124" y="763524"/>
                  </a:lnTo>
                </a:path>
                <a:path w="5869305" h="3886200">
                  <a:moveTo>
                    <a:pt x="3278124" y="762000"/>
                  </a:moveTo>
                  <a:lnTo>
                    <a:pt x="3279648" y="213360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33600" y="2971800"/>
              <a:ext cx="1905000" cy="685800"/>
            </a:xfrm>
            <a:custGeom>
              <a:avLst/>
              <a:gdLst/>
              <a:ahLst/>
              <a:cxnLst/>
              <a:rect l="l" t="t" r="r" b="b"/>
              <a:pathLst>
                <a:path w="1905000" h="685800">
                  <a:moveTo>
                    <a:pt x="914400" y="684276"/>
                  </a:moveTo>
                  <a:lnTo>
                    <a:pt x="0" y="685800"/>
                  </a:lnTo>
                </a:path>
                <a:path w="1905000" h="685800">
                  <a:moveTo>
                    <a:pt x="1905000" y="0"/>
                  </a:moveTo>
                  <a:lnTo>
                    <a:pt x="0" y="1524"/>
                  </a:lnTo>
                </a:path>
              </a:pathLst>
            </a:custGeom>
            <a:ln w="9144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132838" y="4344161"/>
            <a:ext cx="916305" cy="533400"/>
          </a:xfrm>
          <a:prstGeom prst="rect">
            <a:avLst/>
          </a:prstGeom>
          <a:ln w="10668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58115" algn="ctr">
              <a:lnSpc>
                <a:spcPct val="100000"/>
              </a:lnSpc>
              <a:spcBef>
                <a:spcPts val="290"/>
              </a:spcBef>
            </a:pPr>
            <a:r>
              <a:rPr sz="2000" spc="-50" dirty="0">
                <a:latin typeface="Times New Roman"/>
                <a:cs typeface="Times New Roman"/>
              </a:rPr>
              <a:t>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32175" y="4368165"/>
            <a:ext cx="153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1375" y="4368165"/>
            <a:ext cx="153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66609" y="4391914"/>
            <a:ext cx="5073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>
                <a:latin typeface="Times New Roman"/>
                <a:cs typeface="Times New Roman"/>
              </a:rPr>
              <a:t>year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55394" y="5583123"/>
            <a:ext cx="2159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0" dirty="0">
                <a:latin typeface="Times New Roman"/>
                <a:cs typeface="Times New Roman"/>
              </a:rPr>
              <a:t>_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07340" y="324357"/>
            <a:ext cx="84620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Graphical</a:t>
            </a:r>
            <a:r>
              <a:rPr sz="3200" spc="-80" dirty="0"/>
              <a:t> </a:t>
            </a:r>
            <a:r>
              <a:rPr sz="3200" dirty="0"/>
              <a:t>Representation</a:t>
            </a:r>
            <a:r>
              <a:rPr sz="3200" spc="-85" dirty="0"/>
              <a:t> </a:t>
            </a:r>
            <a:r>
              <a:rPr sz="3200" dirty="0"/>
              <a:t>of</a:t>
            </a:r>
            <a:r>
              <a:rPr sz="3200" spc="-45" dirty="0"/>
              <a:t> </a:t>
            </a:r>
            <a:r>
              <a:rPr sz="3200" dirty="0"/>
              <a:t>Cash</a:t>
            </a:r>
            <a:r>
              <a:rPr sz="3200" spc="-40" dirty="0"/>
              <a:t> </a:t>
            </a:r>
            <a:r>
              <a:rPr sz="3200" dirty="0"/>
              <a:t>Flow</a:t>
            </a:r>
            <a:r>
              <a:rPr sz="3200" spc="-45" dirty="0"/>
              <a:t> </a:t>
            </a:r>
            <a:r>
              <a:rPr sz="3200" spc="-10" dirty="0"/>
              <a:t>Convention</a:t>
            </a:r>
            <a:endParaRPr sz="3200"/>
          </a:p>
        </p:txBody>
      </p:sp>
      <p:sp>
        <p:nvSpPr>
          <p:cNvPr id="11" name="object 11"/>
          <p:cNvSpPr txBox="1"/>
          <p:nvPr/>
        </p:nvSpPr>
        <p:spPr>
          <a:xfrm>
            <a:off x="1564894" y="1241805"/>
            <a:ext cx="1710055" cy="2449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Figure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2.4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240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</a:pPr>
            <a:r>
              <a:rPr sz="3000" spc="-50" dirty="0">
                <a:latin typeface="Times New Roman"/>
                <a:cs typeface="Times New Roman"/>
              </a:rPr>
              <a:t>+</a:t>
            </a:r>
            <a:endParaRPr sz="3000">
              <a:latin typeface="Times New Roman"/>
              <a:cs typeface="Times New Roman"/>
            </a:endParaRPr>
          </a:p>
          <a:p>
            <a:pPr marL="50800" marR="1346835">
              <a:lnSpc>
                <a:spcPts val="4800"/>
              </a:lnSpc>
              <a:spcBef>
                <a:spcPts val="180"/>
              </a:spcBef>
            </a:pPr>
            <a:r>
              <a:rPr sz="2400" spc="-25" dirty="0">
                <a:latin typeface="Times New Roman"/>
                <a:cs typeface="Times New Roman"/>
              </a:rPr>
              <a:t>B</a:t>
            </a:r>
            <a:r>
              <a:rPr sz="2400" spc="-37" baseline="-20833" dirty="0">
                <a:latin typeface="Times New Roman"/>
                <a:cs typeface="Times New Roman"/>
              </a:rPr>
              <a:t>1 </a:t>
            </a:r>
            <a:r>
              <a:rPr sz="2400" spc="-25" dirty="0">
                <a:latin typeface="Times New Roman"/>
                <a:cs typeface="Times New Roman"/>
              </a:rPr>
              <a:t>B</a:t>
            </a:r>
            <a:r>
              <a:rPr sz="2400" spc="-37" baseline="-20833" dirty="0">
                <a:latin typeface="Times New Roman"/>
                <a:cs typeface="Times New Roman"/>
              </a:rPr>
              <a:t>2</a:t>
            </a:r>
            <a:endParaRPr sz="2400" baseline="-2083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318005"/>
            <a:ext cx="7759700" cy="3712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34035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spc="-60" dirty="0">
                <a:latin typeface="Times New Roman"/>
                <a:cs typeface="Times New Roman"/>
              </a:rPr>
              <a:t>We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cannot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dollar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accrue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different </a:t>
            </a:r>
            <a:r>
              <a:rPr sz="2400" dirty="0">
                <a:latin typeface="Times New Roman"/>
                <a:cs typeface="Times New Roman"/>
              </a:rPr>
              <a:t>points in</a:t>
            </a:r>
            <a:r>
              <a:rPr sz="2400" spc="-20" dirty="0">
                <a:latin typeface="Times New Roman"/>
                <a:cs typeface="Times New Roman"/>
              </a:rPr>
              <a:t> time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039"/>
              </a:spcBef>
              <a:buChar char="•"/>
              <a:tabLst>
                <a:tab pos="355600" algn="l"/>
              </a:tabLst>
            </a:pPr>
            <a:r>
              <a:rPr sz="2400" spc="-3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compare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costs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benefits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over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concept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780"/>
              </a:spcBef>
            </a:pPr>
            <a:r>
              <a:rPr sz="2400" i="1" spc="-10" dirty="0">
                <a:latin typeface="Times New Roman"/>
                <a:cs typeface="Times New Roman"/>
              </a:rPr>
              <a:t>“discounting”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2400">
              <a:latin typeface="Times New Roman"/>
              <a:cs typeface="Times New Roman"/>
            </a:endParaRPr>
          </a:p>
          <a:p>
            <a:pPr marL="431800" lvl="1" indent="-342900">
              <a:lnSpc>
                <a:spcPct val="100000"/>
              </a:lnSpc>
              <a:buChar char="•"/>
              <a:tabLst>
                <a:tab pos="431800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reason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today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worth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 than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$1</a:t>
            </a:r>
            <a:r>
              <a:rPr sz="2400" spc="-10" dirty="0">
                <a:latin typeface="Times New Roman"/>
                <a:cs typeface="Times New Roman"/>
              </a:rPr>
              <a:t> tomorrow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60"/>
              </a:spcBef>
            </a:pPr>
            <a:endParaRPr sz="2400">
              <a:latin typeface="Times New Roman"/>
              <a:cs typeface="Times New Roman"/>
            </a:endParaRPr>
          </a:p>
          <a:p>
            <a:pPr marR="781050" algn="ctr">
              <a:lnSpc>
                <a:spcPct val="100000"/>
              </a:lnSpc>
            </a:pPr>
            <a:r>
              <a:rPr sz="3200" spc="-20" dirty="0">
                <a:latin typeface="Times New Roman"/>
                <a:cs typeface="Times New Roman"/>
              </a:rPr>
              <a:t>WHY?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95"/>
              </a:spcBef>
            </a:pPr>
            <a:r>
              <a:rPr dirty="0"/>
              <a:t>Comparing</a:t>
            </a:r>
            <a:r>
              <a:rPr spc="-105" dirty="0"/>
              <a:t> </a:t>
            </a:r>
            <a:r>
              <a:rPr dirty="0"/>
              <a:t>Costs</a:t>
            </a:r>
            <a:r>
              <a:rPr spc="-110" dirty="0"/>
              <a:t> </a:t>
            </a:r>
            <a:r>
              <a:rPr dirty="0"/>
              <a:t>and</a:t>
            </a:r>
            <a:r>
              <a:rPr spc="-105" dirty="0"/>
              <a:t> </a:t>
            </a:r>
            <a:r>
              <a:rPr spc="-10" dirty="0"/>
              <a:t>Benefits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Discounting</a:t>
            </a:r>
            <a:r>
              <a:rPr spc="-100" dirty="0"/>
              <a:t> </a:t>
            </a:r>
            <a:r>
              <a:rPr dirty="0"/>
              <a:t>a</a:t>
            </a:r>
            <a:r>
              <a:rPr spc="-95" dirty="0"/>
              <a:t> </a:t>
            </a:r>
            <a:r>
              <a:rPr dirty="0"/>
              <a:t>Net</a:t>
            </a:r>
            <a:r>
              <a:rPr spc="-100" dirty="0"/>
              <a:t> </a:t>
            </a:r>
            <a:r>
              <a:rPr dirty="0"/>
              <a:t>Benefit</a:t>
            </a:r>
            <a:r>
              <a:rPr spc="-80" dirty="0"/>
              <a:t> </a:t>
            </a:r>
            <a:r>
              <a:rPr spc="-10" dirty="0"/>
              <a:t>Stream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91639" y="1627952"/>
          <a:ext cx="5198107" cy="1427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0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3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6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pPr>
                        <a:lnSpc>
                          <a:spcPts val="2970"/>
                        </a:lnSpc>
                      </a:pPr>
                      <a:r>
                        <a:rPr sz="3000" spc="-20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ts val="2970"/>
                        </a:lnSpc>
                      </a:pP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2970"/>
                        </a:lnSpc>
                      </a:pP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ts val="2970"/>
                        </a:lnSpc>
                      </a:pP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ts val="2970"/>
                        </a:lnSpc>
                      </a:pP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000" spc="-10" dirty="0">
                          <a:latin typeface="Times New Roman"/>
                          <a:cs typeface="Times New Roman"/>
                        </a:rPr>
                        <a:t>Project</a:t>
                      </a:r>
                      <a:r>
                        <a:rPr sz="30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0330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000" spc="-1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+50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+40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+30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>
                        <a:lnSpc>
                          <a:spcPts val="3540"/>
                        </a:lnSpc>
                      </a:pPr>
                      <a:r>
                        <a:rPr sz="3000" dirty="0">
                          <a:latin typeface="Times New Roman"/>
                          <a:cs typeface="Times New Roman"/>
                        </a:rPr>
                        <a:t>Project</a:t>
                      </a:r>
                      <a:r>
                        <a:rPr sz="30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000" spc="-50" dirty="0">
                          <a:latin typeface="Times New Roman"/>
                          <a:cs typeface="Times New Roman"/>
                        </a:rPr>
                        <a:t>B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0330" algn="r">
                        <a:lnSpc>
                          <a:spcPts val="3540"/>
                        </a:lnSpc>
                      </a:pPr>
                      <a:r>
                        <a:rPr sz="3000" spc="-1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3540"/>
                        </a:lnSpc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+30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540"/>
                        </a:lnSpc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+45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540"/>
                        </a:lnSpc>
                      </a:pPr>
                      <a:r>
                        <a:rPr sz="3000" spc="-25" dirty="0">
                          <a:latin typeface="Times New Roman"/>
                          <a:cs typeface="Times New Roman"/>
                        </a:rPr>
                        <a:t>+50</a:t>
                      </a: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593594" y="4134992"/>
            <a:ext cx="34982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PROJECT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2708" y="275590"/>
            <a:ext cx="54140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Deriving</a:t>
            </a:r>
            <a:r>
              <a:rPr spc="-130" dirty="0"/>
              <a:t> </a:t>
            </a:r>
            <a:r>
              <a:rPr dirty="0"/>
              <a:t>Discount</a:t>
            </a:r>
            <a:r>
              <a:rPr spc="-140" dirty="0"/>
              <a:t> </a:t>
            </a:r>
            <a:r>
              <a:rPr spc="-10" dirty="0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1040" y="1470405"/>
            <a:ext cx="5274310" cy="267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419100" algn="l"/>
              </a:tabLst>
            </a:pPr>
            <a:r>
              <a:rPr sz="2400" dirty="0">
                <a:latin typeface="Times New Roman"/>
                <a:cs typeface="Times New Roman"/>
              </a:rPr>
              <a:t>Discounting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reverse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compounding</a:t>
            </a:r>
            <a:endParaRPr sz="2400">
              <a:latin typeface="Times New Roman"/>
              <a:cs typeface="Times New Roman"/>
            </a:endParaRPr>
          </a:p>
          <a:p>
            <a:pPr marL="419100" indent="-342900">
              <a:lnSpc>
                <a:spcPct val="100000"/>
              </a:lnSpc>
              <a:spcBef>
                <a:spcPts val="2520"/>
              </a:spcBef>
              <a:buChar char="•"/>
              <a:tabLst>
                <a:tab pos="419100" algn="l"/>
              </a:tabLst>
            </a:pPr>
            <a:r>
              <a:rPr sz="2400" dirty="0">
                <a:latin typeface="Times New Roman"/>
                <a:cs typeface="Times New Roman"/>
              </a:rPr>
              <a:t>FV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PV(1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5" dirty="0">
                <a:latin typeface="Times New Roman"/>
                <a:cs typeface="Times New Roman"/>
              </a:rPr>
              <a:t> i)</a:t>
            </a:r>
            <a:r>
              <a:rPr sz="2400" spc="-37" baseline="24305" dirty="0">
                <a:latin typeface="Times New Roman"/>
                <a:cs typeface="Times New Roman"/>
              </a:rPr>
              <a:t>n</a:t>
            </a:r>
            <a:endParaRPr sz="2400" baseline="2430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60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419100" indent="-342900">
              <a:lnSpc>
                <a:spcPct val="100000"/>
              </a:lnSpc>
              <a:buChar char="•"/>
              <a:tabLst>
                <a:tab pos="419100" algn="l"/>
              </a:tabLst>
            </a:pPr>
            <a:r>
              <a:rPr sz="2400" dirty="0">
                <a:latin typeface="Times New Roman"/>
                <a:cs typeface="Times New Roman"/>
              </a:rPr>
              <a:t>PV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FV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1/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5" dirty="0">
                <a:latin typeface="Times New Roman"/>
                <a:cs typeface="Times New Roman"/>
              </a:rPr>
              <a:t> i)</a:t>
            </a:r>
            <a:r>
              <a:rPr sz="2400" spc="-37" baseline="24305" dirty="0">
                <a:latin typeface="Times New Roman"/>
                <a:cs typeface="Times New Roman"/>
              </a:rPr>
              <a:t>n</a:t>
            </a:r>
            <a:endParaRPr sz="2400" baseline="2430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419100" indent="-342900">
              <a:lnSpc>
                <a:spcPct val="100000"/>
              </a:lnSpc>
              <a:buChar char="•"/>
              <a:tabLst>
                <a:tab pos="419100" algn="l"/>
              </a:tabLst>
            </a:pPr>
            <a:r>
              <a:rPr sz="2400" dirty="0">
                <a:latin typeface="Times New Roman"/>
                <a:cs typeface="Times New Roman"/>
              </a:rPr>
              <a:t>1/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 +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i)</a:t>
            </a:r>
            <a:r>
              <a:rPr sz="2400" baseline="24305" dirty="0">
                <a:latin typeface="Times New Roman"/>
                <a:cs typeface="Times New Roman"/>
              </a:rPr>
              <a:t>n</a:t>
            </a:r>
            <a:r>
              <a:rPr sz="2400" spc="585" baseline="24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Discount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Factor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1479</Words>
  <Application>Microsoft Office PowerPoint</Application>
  <PresentationFormat>On-screen Show (4:3)</PresentationFormat>
  <Paragraphs>240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Symbol</vt:lpstr>
      <vt:lpstr>Times New Roman</vt:lpstr>
      <vt:lpstr>Office Theme</vt:lpstr>
      <vt:lpstr>Benefit-Cost Analysis </vt:lpstr>
      <vt:lpstr>Applied Investment Appraisal</vt:lpstr>
      <vt:lpstr>PowerPoint Presentation</vt:lpstr>
      <vt:lpstr>Three processes in any cash-flow analysis</vt:lpstr>
      <vt:lpstr>Conventions in Representing Cash Flows</vt:lpstr>
      <vt:lpstr>Graphical Representation of Cash Flow Convention</vt:lpstr>
      <vt:lpstr>Comparing Costs and Benefits</vt:lpstr>
      <vt:lpstr>Discounting a Net Benefit Stream</vt:lpstr>
      <vt:lpstr>Deriving Discount Factors</vt:lpstr>
      <vt:lpstr>Using Discount Factors</vt:lpstr>
      <vt:lpstr>Calculating Net Present Value</vt:lpstr>
      <vt:lpstr>Using the NPV Decision Rule for Accept vs. Reject Decisions</vt:lpstr>
      <vt:lpstr>Comparing Net Present Values</vt:lpstr>
      <vt:lpstr>Changing the Discount Rate</vt:lpstr>
      <vt:lpstr>The NPV Curve and the IRR</vt:lpstr>
      <vt:lpstr>The IRR Decision Rule</vt:lpstr>
      <vt:lpstr>NPV vs. IRR Decision Rule</vt:lpstr>
      <vt:lpstr>Graphical Representation of NPV and IRR Decision Rule</vt:lpstr>
      <vt:lpstr>Using NPV and IRR Decision Rule to Compare/Rank Projects</vt:lpstr>
      <vt:lpstr>Switching and Ranking Reversal</vt:lpstr>
      <vt:lpstr>Choosing Between Mutually Exclusive Projects</vt:lpstr>
      <vt:lpstr>Other Problems With IRR Rule</vt:lpstr>
      <vt:lpstr>Figure 2.9 No IRR</vt:lpstr>
      <vt:lpstr>Problems With NPV Rule</vt:lpstr>
      <vt:lpstr>Using Discount Tables</vt:lpstr>
      <vt:lpstr>Using Annuity Tables</vt:lpstr>
      <vt:lpstr>Annual Equivalent Value</vt:lpstr>
      <vt:lpstr>Annual Equivalent Value</vt:lpstr>
      <vt:lpstr>Using Spreadsheets: Figure 3.2</vt:lpstr>
      <vt:lpstr>Using Spreadsheets: Figure 3.3</vt:lpstr>
      <vt:lpstr>Using Spreadsheets: Figure 3.4</vt:lpstr>
      <vt:lpstr>Using Spreadsheets: Figure 3.5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Harry Campbell</dc:creator>
  <cp:lastModifiedBy>Rashid Sarker</cp:lastModifiedBy>
  <cp:revision>1</cp:revision>
  <dcterms:created xsi:type="dcterms:W3CDTF">2025-08-06T17:11:56Z</dcterms:created>
  <dcterms:modified xsi:type="dcterms:W3CDTF">2025-08-07T04:51:08Z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2025-08-06T00:00:00Z</vt:filetime>
  </property>
  <property fmtid="{D5CDD505-2E9C-101B-9397-08002B2CF9AE}" pid="5" name="Producer">
    <vt:lpwstr>3-Heights(TM) PDF Security Shell 4.8.25.2 (http://www.pdf-tools.com)</vt:lpwstr>
  </property>
</Properties>
</file>