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421D16CC-C1E4-4701-A47B-1C6E0FCAB818}" type="datetimeFigureOut">
              <a:rPr lang="en-US" smtClean="0"/>
              <a:t>8/5/2019</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649DCFAA-9FF3-41F8-98A4-9C1798C51DBD}" type="slidenum">
              <a:rPr lang="en-US" smtClean="0"/>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21D16CC-C1E4-4701-A47B-1C6E0FCAB818}" type="datetimeFigureOut">
              <a:rPr lang="en-US" smtClean="0"/>
              <a:t>8/5/2019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49DCFAA-9FF3-41F8-98A4-9C1798C51DB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21D16CC-C1E4-4701-A47B-1C6E0FCAB818}" type="datetimeFigureOut">
              <a:rPr lang="en-US" smtClean="0"/>
              <a:t>8/5/2019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49DCFAA-9FF3-41F8-98A4-9C1798C51DB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21D16CC-C1E4-4701-A47B-1C6E0FCAB818}" type="datetimeFigureOut">
              <a:rPr lang="en-US" smtClean="0"/>
              <a:t>8/5/2019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49DCFAA-9FF3-41F8-98A4-9C1798C51DB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21D16CC-C1E4-4701-A47B-1C6E0FCAB818}" type="datetimeFigureOut">
              <a:rPr lang="en-US" smtClean="0"/>
              <a:t>8/5/2019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49DCFAA-9FF3-41F8-98A4-9C1798C51DBD}" type="slidenum">
              <a:rPr lang="en-US" smtClean="0"/>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21D16CC-C1E4-4701-A47B-1C6E0FCAB818}" type="datetimeFigureOut">
              <a:rPr lang="en-US" smtClean="0"/>
              <a:t>8/5/2019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49DCFAA-9FF3-41F8-98A4-9C1798C51DB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21D16CC-C1E4-4701-A47B-1C6E0FCAB818}" type="datetimeFigureOut">
              <a:rPr lang="en-US" smtClean="0"/>
              <a:t>8/5/2019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49DCFAA-9FF3-41F8-98A4-9C1798C51DBD}" type="slidenum">
              <a:rPr lang="en-US" smtClean="0"/>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21D16CC-C1E4-4701-A47B-1C6E0FCAB818}" type="datetimeFigureOut">
              <a:rPr lang="en-US" smtClean="0"/>
              <a:t>8/5/2019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49DCFAA-9FF3-41F8-98A4-9C1798C51DB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21D16CC-C1E4-4701-A47B-1C6E0FCAB818}" type="datetimeFigureOut">
              <a:rPr lang="en-US" smtClean="0"/>
              <a:t>8/5/2019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49DCFAA-9FF3-41F8-98A4-9C1798C51DB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21D16CC-C1E4-4701-A47B-1C6E0FCAB818}" type="datetimeFigureOut">
              <a:rPr lang="en-US" smtClean="0"/>
              <a:t>8/5/2019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49DCFAA-9FF3-41F8-98A4-9C1798C51DB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421D16CC-C1E4-4701-A47B-1C6E0FCAB818}" type="datetimeFigureOut">
              <a:rPr lang="en-US" smtClean="0"/>
              <a:t>8/5/2019</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649DCFAA-9FF3-41F8-98A4-9C1798C51DB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421D16CC-C1E4-4701-A47B-1C6E0FCAB818}" type="datetimeFigureOut">
              <a:rPr lang="en-US" smtClean="0"/>
              <a:t>8/5/2019</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649DCFAA-9FF3-41F8-98A4-9C1798C51DB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Good Afternoon</a:t>
            </a:r>
            <a:endParaRPr lang="en-US" dirty="0"/>
          </a:p>
        </p:txBody>
      </p:sp>
      <p:sp>
        <p:nvSpPr>
          <p:cNvPr id="3" name="Subtitle 2"/>
          <p:cNvSpPr>
            <a:spLocks noGrp="1"/>
          </p:cNvSpPr>
          <p:nvPr>
            <p:ph type="subTitle" idx="1"/>
          </p:nvPr>
        </p:nvSpPr>
        <p:spPr/>
        <p:txBody>
          <a:bodyPr/>
          <a:lstStyle/>
          <a:p>
            <a:r>
              <a:rPr lang="en-US" dirty="0" smtClean="0"/>
              <a:t>This is our last class before </a:t>
            </a:r>
            <a:r>
              <a:rPr lang="en-US" dirty="0" err="1" smtClean="0"/>
              <a:t>Eid</a:t>
            </a:r>
            <a:r>
              <a:rPr lang="en-US" dirty="0" smtClean="0"/>
              <a:t> </a:t>
            </a:r>
            <a:r>
              <a:rPr lang="en-US" dirty="0" err="1" smtClean="0"/>
              <a:t>vaccation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   Channels of Oral Communication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1. Non-mechanical Channels:</a:t>
            </a:r>
          </a:p>
          <a:p>
            <a:pPr marL="582930" indent="-514350">
              <a:buAutoNum type="alphaLcPeriod"/>
            </a:pPr>
            <a:r>
              <a:rPr lang="en-US" dirty="0" smtClean="0">
                <a:latin typeface="Times New Roman" pitchFamily="18" charset="0"/>
                <a:cs typeface="Times New Roman" pitchFamily="18" charset="0"/>
              </a:rPr>
              <a:t>Conversation</a:t>
            </a:r>
          </a:p>
          <a:p>
            <a:pPr marL="582930" indent="-514350">
              <a:buAutoNum type="alphaLcPeriod"/>
            </a:pPr>
            <a:r>
              <a:rPr lang="en-US" dirty="0" smtClean="0">
                <a:latin typeface="Times New Roman" pitchFamily="18" charset="0"/>
                <a:cs typeface="Times New Roman" pitchFamily="18" charset="0"/>
              </a:rPr>
              <a:t>Interview</a:t>
            </a:r>
          </a:p>
          <a:p>
            <a:pPr marL="582930" indent="-514350">
              <a:buAutoNum type="alphaLcPeriod"/>
            </a:pPr>
            <a:r>
              <a:rPr lang="en-US" dirty="0" smtClean="0">
                <a:latin typeface="Times New Roman" pitchFamily="18" charset="0"/>
                <a:cs typeface="Times New Roman" pitchFamily="18" charset="0"/>
              </a:rPr>
              <a:t>Group Discussion</a:t>
            </a:r>
          </a:p>
          <a:p>
            <a:pPr marL="582930" indent="-514350">
              <a:buAutoNum type="alphaLcPeriod"/>
            </a:pPr>
            <a:r>
              <a:rPr lang="en-US" dirty="0" smtClean="0">
                <a:latin typeface="Times New Roman" pitchFamily="18" charset="0"/>
                <a:cs typeface="Times New Roman" pitchFamily="18" charset="0"/>
              </a:rPr>
              <a:t>Counseling</a:t>
            </a:r>
          </a:p>
          <a:p>
            <a:pPr marL="582930" indent="-514350">
              <a:buAutoNum type="alphaLcPeriod"/>
            </a:pPr>
            <a:r>
              <a:rPr lang="en-US" dirty="0" smtClean="0">
                <a:latin typeface="Times New Roman" pitchFamily="18" charset="0"/>
                <a:cs typeface="Times New Roman" pitchFamily="18" charset="0"/>
              </a:rPr>
              <a:t>Formal Training Course</a:t>
            </a:r>
          </a:p>
          <a:p>
            <a:pPr marL="582930" indent="-514350">
              <a:buAutoNum type="alphaLcPeriod"/>
            </a:pPr>
            <a:r>
              <a:rPr lang="en-US" dirty="0" smtClean="0">
                <a:latin typeface="Times New Roman" pitchFamily="18" charset="0"/>
                <a:cs typeface="Times New Roman" pitchFamily="18" charset="0"/>
              </a:rPr>
              <a:t>Special Prize Giving Ceremony</a:t>
            </a:r>
          </a:p>
          <a:p>
            <a:pPr marL="582930" indent="-514350">
              <a:buAutoNum type="alphaLcPeriod"/>
            </a:pPr>
            <a:r>
              <a:rPr lang="en-US" dirty="0" smtClean="0">
                <a:latin typeface="Times New Roman" pitchFamily="18" charset="0"/>
                <a:cs typeface="Times New Roman" pitchFamily="18" charset="0"/>
              </a:rPr>
              <a:t>Inspection of Factory and Office</a:t>
            </a:r>
          </a:p>
          <a:p>
            <a:pPr marL="582930" indent="-514350">
              <a:buAutoNum type="alphaLcPeriod"/>
            </a:pP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   Channels of Oral Communication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2. Mechanical Channels</a:t>
            </a:r>
          </a:p>
          <a:p>
            <a:r>
              <a:rPr lang="en-US" dirty="0" smtClean="0">
                <a:latin typeface="Times New Roman" pitchFamily="18" charset="0"/>
                <a:cs typeface="Times New Roman" pitchFamily="18" charset="0"/>
              </a:rPr>
              <a:t>a. Telephone</a:t>
            </a:r>
          </a:p>
          <a:p>
            <a:r>
              <a:rPr lang="en-US" dirty="0" smtClean="0">
                <a:latin typeface="Times New Roman" pitchFamily="18" charset="0"/>
                <a:cs typeface="Times New Roman" pitchFamily="18" charset="0"/>
              </a:rPr>
              <a:t>b. Radio and Television</a:t>
            </a:r>
          </a:p>
          <a:p>
            <a:r>
              <a:rPr lang="en-US" dirty="0" smtClean="0">
                <a:latin typeface="Times New Roman" pitchFamily="18" charset="0"/>
                <a:cs typeface="Times New Roman" pitchFamily="18" charset="0"/>
              </a:rPr>
              <a:t>c. Microphone</a:t>
            </a:r>
          </a:p>
          <a:p>
            <a:pPr>
              <a:buNone/>
            </a:pPr>
            <a:endParaRPr lang="en-US" dirty="0">
              <a:latin typeface="Times New Roman" pitchFamily="18" charset="0"/>
              <a:cs typeface="Times New Roman" pitchFamily="18" charset="0"/>
            </a:endParaRPr>
          </a:p>
        </p:txBody>
      </p:sp>
      <p:pic>
        <p:nvPicPr>
          <p:cNvPr id="4" name="Picture 3" descr="meeting-clipart-oral-communication-229076-263686.jpg"/>
          <p:cNvPicPr>
            <a:picLocks noChangeAspect="1"/>
          </p:cNvPicPr>
          <p:nvPr/>
        </p:nvPicPr>
        <p:blipFill>
          <a:blip r:embed="rId2"/>
          <a:stretch>
            <a:fillRect/>
          </a:stretch>
        </p:blipFill>
        <p:spPr>
          <a:xfrm>
            <a:off x="4724400" y="3401568"/>
            <a:ext cx="4267200" cy="3456432"/>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latin typeface="Times New Roman" pitchFamily="18" charset="0"/>
                <a:cs typeface="Times New Roman" pitchFamily="18" charset="0"/>
              </a:rPr>
              <a:t>Conditions of Oral Communication Effectiveness</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smtClean="0">
                <a:solidFill>
                  <a:srgbClr val="FFC000"/>
                </a:solidFill>
                <a:latin typeface="Times New Roman" pitchFamily="18" charset="0"/>
                <a:cs typeface="Times New Roman" pitchFamily="18" charset="0"/>
              </a:rPr>
              <a:t>1. Immediate Response</a:t>
            </a:r>
          </a:p>
          <a:p>
            <a:r>
              <a:rPr lang="en-US" sz="2800" dirty="0" smtClean="0">
                <a:solidFill>
                  <a:srgbClr val="FFC000"/>
                </a:solidFill>
                <a:latin typeface="Times New Roman" pitchFamily="18" charset="0"/>
                <a:cs typeface="Times New Roman" pitchFamily="18" charset="0"/>
              </a:rPr>
              <a:t>2. Oral Explanation</a:t>
            </a:r>
          </a:p>
          <a:p>
            <a:r>
              <a:rPr lang="en-US" sz="2800" dirty="0" smtClean="0">
                <a:solidFill>
                  <a:srgbClr val="FFC000"/>
                </a:solidFill>
                <a:latin typeface="Times New Roman" pitchFamily="18" charset="0"/>
                <a:cs typeface="Times New Roman" pitchFamily="18" charset="0"/>
              </a:rPr>
              <a:t>3. Secrecy</a:t>
            </a:r>
          </a:p>
          <a:p>
            <a:r>
              <a:rPr lang="en-US" sz="2800" dirty="0" smtClean="0">
                <a:solidFill>
                  <a:srgbClr val="FFC000"/>
                </a:solidFill>
                <a:latin typeface="Times New Roman" pitchFamily="18" charset="0"/>
                <a:cs typeface="Times New Roman" pitchFamily="18" charset="0"/>
              </a:rPr>
              <a:t>4. Illiterate Audience</a:t>
            </a:r>
          </a:p>
          <a:p>
            <a:r>
              <a:rPr lang="en-US" sz="2800" dirty="0" smtClean="0">
                <a:solidFill>
                  <a:srgbClr val="FFC000"/>
                </a:solidFill>
                <a:latin typeface="Times New Roman" pitchFamily="18" charset="0"/>
                <a:cs typeface="Times New Roman" pitchFamily="18" charset="0"/>
              </a:rPr>
              <a:t>5. Value of Time</a:t>
            </a:r>
          </a:p>
          <a:p>
            <a:r>
              <a:rPr lang="en-US" sz="2800" dirty="0" smtClean="0">
                <a:solidFill>
                  <a:srgbClr val="FFC000"/>
                </a:solidFill>
                <a:latin typeface="Times New Roman" pitchFamily="18" charset="0"/>
                <a:cs typeface="Times New Roman" pitchFamily="18" charset="0"/>
              </a:rPr>
              <a:t>6.Avoiding Sluggishness</a:t>
            </a:r>
          </a:p>
          <a:p>
            <a:r>
              <a:rPr lang="en-US" sz="2800" dirty="0" smtClean="0">
                <a:solidFill>
                  <a:srgbClr val="FFC000"/>
                </a:solidFill>
                <a:latin typeface="Times New Roman" pitchFamily="18" charset="0"/>
                <a:cs typeface="Times New Roman" pitchFamily="18" charset="0"/>
              </a:rPr>
              <a:t>7.Direct Relations</a:t>
            </a:r>
          </a:p>
          <a:p>
            <a:endParaRPr lang="en-US" sz="28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             End of  The Session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sz="4400" dirty="0" smtClean="0">
                <a:latin typeface="Times New Roman" pitchFamily="18" charset="0"/>
                <a:cs typeface="Times New Roman" pitchFamily="18" charset="0"/>
              </a:rPr>
              <a:t>     </a:t>
            </a:r>
          </a:p>
        </p:txBody>
      </p:sp>
      <p:pic>
        <p:nvPicPr>
          <p:cNvPr id="5" name="Picture 4" descr="eid-mubarak-design_1964198.jpg"/>
          <p:cNvPicPr>
            <a:picLocks noChangeAspect="1"/>
          </p:cNvPicPr>
          <p:nvPr/>
        </p:nvPicPr>
        <p:blipFill>
          <a:blip r:embed="rId2"/>
          <a:stretch>
            <a:fillRect/>
          </a:stretch>
        </p:blipFill>
        <p:spPr>
          <a:xfrm>
            <a:off x="1676400" y="1445948"/>
            <a:ext cx="6400800" cy="4878651"/>
          </a:xfrm>
          <a:prstGeom prst="rect">
            <a:avLst/>
          </a:prstGeom>
          <a:ln>
            <a:noFill/>
          </a:ln>
          <a:effectLst>
            <a:softEdge rad="112500"/>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latin typeface="Times New Roman" pitchFamily="18" charset="0"/>
                <a:cs typeface="Times New Roman" pitchFamily="18" charset="0"/>
              </a:rPr>
              <a:t>Today’s Content</a:t>
            </a:r>
            <a:endParaRPr lang="en-US" b="1" dirty="0">
              <a:solidFill>
                <a:srgbClr val="0070C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b="1" dirty="0" smtClean="0">
                <a:solidFill>
                  <a:srgbClr val="00B050"/>
                </a:solidFill>
                <a:latin typeface="Times New Roman" pitchFamily="18" charset="0"/>
                <a:cs typeface="Times New Roman" pitchFamily="18" charset="0"/>
              </a:rPr>
              <a:t>1. Channels of Communication</a:t>
            </a:r>
          </a:p>
          <a:p>
            <a:r>
              <a:rPr lang="en-US" b="1" dirty="0" smtClean="0">
                <a:solidFill>
                  <a:srgbClr val="00B050"/>
                </a:solidFill>
                <a:latin typeface="Times New Roman" pitchFamily="18" charset="0"/>
                <a:cs typeface="Times New Roman" pitchFamily="18" charset="0"/>
              </a:rPr>
              <a:t>2. Verbal Communication ( Written and Oral communication)</a:t>
            </a:r>
          </a:p>
          <a:p>
            <a:r>
              <a:rPr lang="en-US" b="1" dirty="0" smtClean="0">
                <a:solidFill>
                  <a:srgbClr val="00B050"/>
                </a:solidFill>
                <a:latin typeface="Times New Roman" pitchFamily="18" charset="0"/>
                <a:cs typeface="Times New Roman" pitchFamily="18" charset="0"/>
              </a:rPr>
              <a:t>3.Conditions of effectiveness of oral communication.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Meaning of Channels of Communication</a:t>
            </a:r>
            <a:endParaRPr lang="en-US" sz="3600" dirty="0">
              <a:latin typeface="Times New Roman" pitchFamily="18" charset="0"/>
              <a:cs typeface="Times New Roman" pitchFamily="18" charset="0"/>
            </a:endParaRPr>
          </a:p>
        </p:txBody>
      </p:sp>
      <p:pic>
        <p:nvPicPr>
          <p:cNvPr id="4" name="Content Placeholder 3" descr="original.jpg"/>
          <p:cNvPicPr>
            <a:picLocks noGrp="1" noChangeAspect="1"/>
          </p:cNvPicPr>
          <p:nvPr>
            <p:ph idx="1"/>
          </p:nvPr>
        </p:nvPicPr>
        <p:blipFill>
          <a:blip r:embed="rId2"/>
          <a:stretch>
            <a:fillRect/>
          </a:stretch>
        </p:blipFill>
        <p:spPr>
          <a:xfrm>
            <a:off x="990600" y="1219200"/>
            <a:ext cx="7543800" cy="56388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latin typeface="Times New Roman" pitchFamily="18" charset="0"/>
                <a:cs typeface="Times New Roman" pitchFamily="18" charset="0"/>
              </a:rPr>
              <a:t>Meaning of Channels of Communication</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 medium through which a message is transmitted to its intended audience, such as print media or broadcast (electronic) media</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According to Dunham(1984) defines a channel as the physical medium for transmission of a message.</a:t>
            </a:r>
          </a:p>
          <a:p>
            <a:r>
              <a:rPr lang="en-US" dirty="0" smtClean="0">
                <a:latin typeface="Times New Roman" pitchFamily="18" charset="0"/>
                <a:cs typeface="Times New Roman" pitchFamily="18" charset="0"/>
              </a:rPr>
              <a:t>According to Barker(1981) believes that channels are the means by which messages are communicated.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         Media of Communication</a:t>
            </a:r>
            <a:endParaRPr lang="en-US" dirty="0">
              <a:latin typeface="Times New Roman" pitchFamily="18" charset="0"/>
              <a:cs typeface="Times New Roman" pitchFamily="18" charset="0"/>
            </a:endParaRPr>
          </a:p>
        </p:txBody>
      </p:sp>
      <p:pic>
        <p:nvPicPr>
          <p:cNvPr id="4" name="Content Placeholder 3" descr="Various-types-of-media-of-communication.png"/>
          <p:cNvPicPr>
            <a:picLocks noGrp="1" noChangeAspect="1"/>
          </p:cNvPicPr>
          <p:nvPr>
            <p:ph idx="1"/>
          </p:nvPr>
        </p:nvPicPr>
        <p:blipFill>
          <a:blip r:embed="rId2"/>
          <a:stretch>
            <a:fillRect/>
          </a:stretch>
        </p:blipFill>
        <p:spPr>
          <a:xfrm>
            <a:off x="914400" y="1295400"/>
            <a:ext cx="7696200" cy="54102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           Verbal Communication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609600" y="1371600"/>
            <a:ext cx="8305800" cy="4876800"/>
          </a:xfrm>
        </p:spPr>
        <p:txBody>
          <a:bodyPr>
            <a:normAutofit/>
          </a:bodyPr>
          <a:lstStyle/>
          <a:p>
            <a:r>
              <a:rPr lang="en-US" sz="2800" dirty="0" smtClean="0">
                <a:latin typeface="Times New Roman" pitchFamily="18" charset="0"/>
                <a:cs typeface="Times New Roman" pitchFamily="18" charset="0"/>
              </a:rPr>
              <a:t>verbal</a:t>
            </a:r>
            <a:r>
              <a:rPr lang="en-US"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communication refers to any exchange that uses words to communicate </a:t>
            </a:r>
            <a:r>
              <a:rPr lang="en-US" sz="2800" dirty="0" smtClean="0">
                <a:latin typeface="Times New Roman" pitchFamily="18" charset="0"/>
                <a:cs typeface="Times New Roman" pitchFamily="18" charset="0"/>
              </a:rPr>
              <a:t>information</a:t>
            </a:r>
            <a:r>
              <a:rPr lang="en-US" sz="2800" b="1" dirty="0" smtClean="0"/>
              <a:t>.</a:t>
            </a:r>
            <a:r>
              <a:rPr lang="en-US" sz="2800" dirty="0" smtClean="0"/>
              <a:t> </a:t>
            </a:r>
            <a:r>
              <a:rPr lang="en-US" sz="2800" dirty="0" smtClean="0">
                <a:latin typeface="Times New Roman" pitchFamily="18" charset="0"/>
                <a:cs typeface="Times New Roman" pitchFamily="18" charset="0"/>
              </a:rPr>
              <a:t>When messages or information is exchanged or communicated through words is called verbal communication. Verbal communication may be two types</a:t>
            </a:r>
            <a:r>
              <a:rPr lang="en-US" sz="2800" b="1" dirty="0" smtClean="0">
                <a:solidFill>
                  <a:srgbClr val="FFC000"/>
                </a:solidFill>
                <a:latin typeface="Times New Roman" pitchFamily="18" charset="0"/>
                <a:cs typeface="Times New Roman" pitchFamily="18" charset="0"/>
              </a:rPr>
              <a:t>: written and oral communication</a:t>
            </a:r>
            <a:r>
              <a:rPr lang="en-US" sz="2800" dirty="0" smtClean="0">
                <a:latin typeface="Times New Roman" pitchFamily="18" charset="0"/>
                <a:cs typeface="Times New Roman" pitchFamily="18" charset="0"/>
              </a:rPr>
              <a:t>. Verbal communication takes place through face-to-face conversations, group discussions, counseling, interview, radio, television, calls, memos, letters, reports, notes, email </a:t>
            </a:r>
            <a:r>
              <a:rPr lang="en-US" sz="2800" dirty="0" smtClean="0">
                <a:latin typeface="Times New Roman" pitchFamily="18" charset="0"/>
                <a:cs typeface="Times New Roman" pitchFamily="18" charset="0"/>
              </a:rPr>
              <a:t>etc.</a:t>
            </a:r>
            <a:endParaRPr lang="en-US" sz="28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      Written Communication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dirty="0" smtClean="0">
                <a:latin typeface="Times New Roman" pitchFamily="18" charset="0"/>
                <a:cs typeface="Times New Roman" pitchFamily="18" charset="0"/>
              </a:rPr>
              <a:t>The </a:t>
            </a:r>
            <a:r>
              <a:rPr lang="en-US" sz="2400" b="1" dirty="0" smtClean="0">
                <a:latin typeface="Times New Roman" pitchFamily="18" charset="0"/>
                <a:cs typeface="Times New Roman" pitchFamily="18" charset="0"/>
              </a:rPr>
              <a:t>Written Communication</a:t>
            </a:r>
            <a:r>
              <a:rPr lang="en-US" sz="2400" dirty="0" smtClean="0">
                <a:latin typeface="Times New Roman" pitchFamily="18" charset="0"/>
                <a:cs typeface="Times New Roman" pitchFamily="18" charset="0"/>
              </a:rPr>
              <a:t> refers to the process of conveying a message through the written symbols. In other words, any message exchanged between two or more persons that make use of written words is called as written communication</a:t>
            </a:r>
            <a:r>
              <a:rPr lang="en-US" dirty="0" smtClean="0"/>
              <a:t>.</a:t>
            </a:r>
          </a:p>
          <a:p>
            <a:pPr>
              <a:buNone/>
            </a:pPr>
            <a:r>
              <a:rPr lang="en-US" dirty="0" smtClean="0"/>
              <a:t/>
            </a:r>
            <a:br>
              <a:rPr lang="en-US" dirty="0" smtClean="0"/>
            </a:br>
            <a:endParaRPr lang="en-US" dirty="0"/>
          </a:p>
        </p:txBody>
      </p:sp>
      <p:pic>
        <p:nvPicPr>
          <p:cNvPr id="5" name="Picture 4" descr="CPA-July11-Webinar.jpg"/>
          <p:cNvPicPr>
            <a:picLocks noChangeAspect="1"/>
          </p:cNvPicPr>
          <p:nvPr/>
        </p:nvPicPr>
        <p:blipFill>
          <a:blip r:embed="rId2"/>
          <a:stretch>
            <a:fillRect/>
          </a:stretch>
        </p:blipFill>
        <p:spPr>
          <a:xfrm>
            <a:off x="4724400" y="3733800"/>
            <a:ext cx="4264152" cy="288950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         Written Communication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4000" dirty="0" smtClean="0">
                <a:solidFill>
                  <a:srgbClr val="FFC000"/>
                </a:solidFill>
                <a:latin typeface="Times New Roman" pitchFamily="18" charset="0"/>
                <a:cs typeface="Times New Roman" pitchFamily="18" charset="0"/>
              </a:rPr>
              <a:t>A. Written communication for management </a:t>
            </a:r>
          </a:p>
          <a:p>
            <a:r>
              <a:rPr lang="en-US" sz="4000" dirty="0" smtClean="0">
                <a:solidFill>
                  <a:srgbClr val="FFC000"/>
                </a:solidFill>
                <a:latin typeface="Times New Roman" pitchFamily="18" charset="0"/>
                <a:cs typeface="Times New Roman" pitchFamily="18" charset="0"/>
              </a:rPr>
              <a:t>B. Written communication for employees.</a:t>
            </a:r>
            <a:endParaRPr lang="en-US" sz="4000" dirty="0">
              <a:solidFill>
                <a:srgbClr val="FFC00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           Oral Communication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buNone/>
            </a:pPr>
            <a:r>
              <a:rPr lang="en-US" dirty="0" smtClean="0">
                <a:latin typeface="Times New Roman" pitchFamily="18" charset="0"/>
                <a:cs typeface="Times New Roman" pitchFamily="18" charset="0"/>
              </a:rPr>
              <a:t>    </a:t>
            </a:r>
            <a:r>
              <a:rPr lang="en-US" dirty="0" smtClean="0">
                <a:solidFill>
                  <a:srgbClr val="FFC000"/>
                </a:solidFill>
                <a:latin typeface="Times New Roman" pitchFamily="18" charset="0"/>
                <a:cs typeface="Times New Roman" pitchFamily="18" charset="0"/>
              </a:rPr>
              <a:t>Oral </a:t>
            </a:r>
            <a:r>
              <a:rPr lang="en-US" dirty="0" smtClean="0">
                <a:solidFill>
                  <a:srgbClr val="FFC000"/>
                </a:solidFill>
                <a:latin typeface="Times New Roman" pitchFamily="18" charset="0"/>
                <a:cs typeface="Times New Roman" pitchFamily="18" charset="0"/>
              </a:rPr>
              <a:t>communication implies communication through mouth. It includes individuals conversing with each other, be it direct conversation or telephonic conversation. Speeches, presentations, discussions are all forms of oral communication. Oral communication is generally recommended when the communication matter is of temporary kind or where a direct interaction is required. Face to face communication (meetings, lectures, conferences, interviews, etc.) is significant so as to build a rapport and trust</a:t>
            </a:r>
            <a:r>
              <a:rPr lang="en-US" dirty="0" smtClean="0"/>
              <a:t>.</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105</TotalTime>
  <Words>368</Words>
  <Application>Microsoft Office PowerPoint</Application>
  <PresentationFormat>On-screen Show (4:3)</PresentationFormat>
  <Paragraphs>46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Metro</vt:lpstr>
      <vt:lpstr>Good Afternoon</vt:lpstr>
      <vt:lpstr>Today’s Content</vt:lpstr>
      <vt:lpstr>Meaning of Channels of Communication</vt:lpstr>
      <vt:lpstr>Meaning of Channels of Communication</vt:lpstr>
      <vt:lpstr>         Media of Communication</vt:lpstr>
      <vt:lpstr>           Verbal Communication</vt:lpstr>
      <vt:lpstr>      Written Communication</vt:lpstr>
      <vt:lpstr>         Written Communication</vt:lpstr>
      <vt:lpstr>           Oral Communication</vt:lpstr>
      <vt:lpstr>   Channels of Oral Communication</vt:lpstr>
      <vt:lpstr>   Channels of Oral Communication</vt:lpstr>
      <vt:lpstr>Conditions of Oral Communication Effectiveness</vt:lpstr>
      <vt:lpstr>             End of  The Session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 Afternoon</dc:title>
  <dc:creator>SHAHED</dc:creator>
  <cp:lastModifiedBy>SHAHED</cp:lastModifiedBy>
  <cp:revision>26</cp:revision>
  <dcterms:created xsi:type="dcterms:W3CDTF">2019-08-05T14:04:18Z</dcterms:created>
  <dcterms:modified xsi:type="dcterms:W3CDTF">2019-08-05T15:49:57Z</dcterms:modified>
</cp:coreProperties>
</file>