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9" r:id="rId10"/>
    <p:sldId id="285" r:id="rId11"/>
    <p:sldId id="286" r:id="rId12"/>
    <p:sldId id="262" r:id="rId13"/>
    <p:sldId id="263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4" r:id="rId23"/>
    <p:sldId id="278" r:id="rId24"/>
    <p:sldId id="279" r:id="rId25"/>
    <p:sldId id="280" r:id="rId26"/>
    <p:sldId id="281" r:id="rId27"/>
    <p:sldId id="282" r:id="rId28"/>
    <p:sldId id="265" r:id="rId29"/>
    <p:sldId id="283" r:id="rId30"/>
    <p:sldId id="284" r:id="rId31"/>
    <p:sldId id="26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D31D3-54A5-40DC-ACF4-4F9C432C3EFB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7101B-3A83-4BD9-96AA-E3DD90197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8C1743A5-1D20-434F-9BF5-36967F065C2D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39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287BAC-530D-4272-BCB2-A7AD7BCFB601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D72AC7-2FC0-47E0-8C8F-AA23D32A91F5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2210793-1D0F-45BF-9E32-BEDDED8DB2B0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BDE8D3-F8E3-4143-9C98-77CD28839E4D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CEBEA4-C8D2-42CD-A7F0-CD688A5282B0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ED24C8-A3BE-4BC4-9E65-9989CBF8F79F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C3FEDA-8E0C-4FE5-9AB4-5354C5CC6521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0D3B09-4D1A-4746-9128-5B1457328A1D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ECF834-B783-4DCA-91F1-C32053B24076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960E1-6D3D-4A2A-AB19-33C20B0B8EB3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DEF66B-8D01-45E1-BAD8-85D2D83879A4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fld id="{4411892B-B6C0-429F-BADB-0F20D904CBEE}" type="datetime1">
              <a:rPr lang="en-US" smtClean="0"/>
              <a:pPr/>
              <a:t>9/11/2020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CF85131D-51DC-4592-8084-349EDE86C7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Incentive-Based Strategies:</a:t>
            </a:r>
            <a:br>
              <a:rPr lang="en-US" dirty="0" smtClean="0"/>
            </a:br>
            <a:r>
              <a:rPr lang="en-US" dirty="0" smtClean="0"/>
              <a:t>Transferable Discharge Permits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4008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Barry</a:t>
            </a:r>
            <a:r>
              <a:rPr lang="en-US" dirty="0" smtClean="0"/>
              <a:t>, Field, and Nancy </a:t>
            </a:r>
            <a:r>
              <a:rPr lang="en-US" dirty="0" err="1" smtClean="0"/>
              <a:t>Olewiler</a:t>
            </a:r>
            <a:r>
              <a:rPr lang="en-US" dirty="0" smtClean="0"/>
              <a:t>. "Environmental economics." (2011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26" name="Picture 2" descr="13A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76401"/>
            <a:ext cx="7848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 eaLnBrk="0" hangingPunct="0">
              <a:buNone/>
            </a:pPr>
            <a:r>
              <a:rPr lang="en-US" sz="2800" dirty="0" smtClean="0"/>
              <a:t>Assume that the control authority wanted to reach its target by using an emissions charge system.</a:t>
            </a:r>
          </a:p>
          <a:p>
            <a:pPr lvl="2" eaLnBrk="0" hangingPunct="0">
              <a:buNone/>
            </a:pPr>
            <a:endParaRPr lang="en-US" sz="2400" dirty="0" smtClean="0"/>
          </a:p>
          <a:p>
            <a:pPr lvl="2" eaLnBrk="0" hangingPunct="0">
              <a:buNone/>
            </a:pPr>
            <a:endParaRPr lang="en-US" sz="2400" dirty="0" smtClean="0"/>
          </a:p>
          <a:p>
            <a:pPr lvl="2" eaLnBrk="0" hangingPunct="0">
              <a:buNone/>
            </a:pPr>
            <a:r>
              <a:rPr lang="en-US" sz="2800" dirty="0" smtClean="0"/>
              <a:t> 1. What per-unit charge should be imposed?</a:t>
            </a:r>
          </a:p>
          <a:p>
            <a:pPr>
              <a:buNone/>
            </a:pPr>
            <a:r>
              <a:rPr lang="en-US" sz="2800" dirty="0" smtClean="0"/>
              <a:t>         2. How much revenue would the control authority collect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52" name="Picture 4" descr="Figure-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7649" y="228600"/>
            <a:ext cx="7819653" cy="6480174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676" name="Picture 4" descr="Table-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0"/>
            <a:ext cx="6857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Property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idea of transferable discharge permits has become more popular among some environmental policy advocates, as well as among policymakers.</a:t>
            </a:r>
          </a:p>
          <a:p>
            <a:r>
              <a:rPr lang="en-US" dirty="0" smtClean="0"/>
              <a:t>CAP programs begin by creating and distributing a new type of property right.</a:t>
            </a:r>
          </a:p>
          <a:p>
            <a:r>
              <a:rPr lang="en-US" dirty="0" smtClean="0"/>
              <a:t>From a political standpoint, it is perhaps easier for people to agree on a pollution-control policy that begins by distributing valuable new property rights than by notifying people they will be subject to a new tax.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Initial Rights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polluters will want as many permits as they can get in the first distribution</a:t>
            </a:r>
          </a:p>
          <a:p>
            <a:r>
              <a:rPr lang="en-US" dirty="0" smtClean="0"/>
              <a:t>The original distribution of emission rights is a tough issue.</a:t>
            </a:r>
          </a:p>
          <a:p>
            <a:pPr lvl="1"/>
            <a:r>
              <a:rPr lang="en-US" dirty="0" smtClean="0"/>
              <a:t>distributed equally to existing sources</a:t>
            </a:r>
          </a:p>
          <a:p>
            <a:pPr lvl="1"/>
            <a:r>
              <a:rPr lang="en-US" dirty="0" smtClean="0"/>
              <a:t>distributed in accordance with existing emissions </a:t>
            </a:r>
          </a:p>
          <a:p>
            <a:pPr lvl="1"/>
            <a:r>
              <a:rPr lang="en-US" dirty="0" smtClean="0"/>
              <a:t>auctioned to highest bidder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it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principle it doesn't matter if permits get distributed fairly widely. </a:t>
            </a:r>
          </a:p>
          <a:p>
            <a:r>
              <a:rPr lang="en-US" dirty="0" smtClean="0"/>
              <a:t>Subsequent market transactions will redistribute them in accordance with the relative marginal abatement costs of polluters whatever the original distribution may have been. </a:t>
            </a:r>
          </a:p>
          <a:p>
            <a:r>
              <a:rPr lang="en-US" dirty="0" smtClean="0"/>
              <a:t>An auction would transfer income to the government agency.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Establishing Trading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order to reduce </a:t>
            </a:r>
            <a:r>
              <a:rPr lang="en-US" b="1" dirty="0" smtClean="0"/>
              <a:t>transactions </a:t>
            </a:r>
            <a:r>
              <a:rPr lang="en-US" dirty="0" smtClean="0"/>
              <a:t>costs, the</a:t>
            </a:r>
            <a:r>
              <a:rPr lang="en-US" b="1" dirty="0" smtClean="0"/>
              <a:t> </a:t>
            </a:r>
            <a:r>
              <a:rPr lang="en-US" dirty="0" smtClean="0"/>
              <a:t>public agency should set simple and clear rules and then allow trading to proceed.</a:t>
            </a:r>
          </a:p>
          <a:p>
            <a:r>
              <a:rPr lang="en-US" dirty="0" smtClean="0"/>
              <a:t>Whether national environmental groups should be able to buy permits on a regional market is problematic because the amount they were willing to pay for permits might have no close relationship to underlying true social willingness to pay.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the Number of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the total number of permits get reduced over time? </a:t>
            </a:r>
          </a:p>
          <a:p>
            <a:pPr lvl="1"/>
            <a:r>
              <a:rPr lang="en-US" dirty="0" smtClean="0"/>
              <a:t>Improving ambient quality means reducing the overall number of permits in circulation</a:t>
            </a:r>
          </a:p>
          <a:p>
            <a:r>
              <a:rPr lang="en-US" dirty="0" smtClean="0"/>
              <a:t>Public agencies could buy back permits and retire them.</a:t>
            </a:r>
          </a:p>
          <a:p>
            <a:pPr lvl="1"/>
            <a:r>
              <a:rPr lang="en-US" dirty="0" smtClean="0"/>
              <a:t>Allow organizations or individuals, particularly those from the environmental community, to purchase permits.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Have each permit apply to emissions during a particular time period, say a given year. </a:t>
            </a:r>
          </a:p>
          <a:p>
            <a:r>
              <a:rPr lang="en-US" dirty="0" smtClean="0"/>
              <a:t>Then individual sources could be awarded a declining sequence of permits, each applicable to a particular future year.</a:t>
            </a:r>
          </a:p>
          <a:p>
            <a:r>
              <a:rPr lang="en-US" dirty="0" smtClean="0"/>
              <a:t>Instead of a source holding 100 permits for all future years, they might be given 100 permits for year 1, 95 permits for year 2, 90 for year 3, and so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Transferable Discharge Permit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a transferable discharge permit (TDP) system, a new type of property right is created.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property right consists of a permit to emit pollutants.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permit entitles its holder to emit one unit (pound, ton</a:t>
            </a:r>
            <a:r>
              <a:rPr lang="en-US" dirty="0" smtClean="0"/>
              <a:t>, etc.) </a:t>
            </a:r>
            <a:r>
              <a:rPr lang="en-US" dirty="0"/>
              <a:t>of the waste material specified in the right. </a:t>
            </a:r>
            <a:endParaRPr lang="en-US" dirty="0" smtClean="0"/>
          </a:p>
          <a:p>
            <a:r>
              <a:rPr lang="en-US" dirty="0" smtClean="0"/>
              <a:t>Rights </a:t>
            </a:r>
            <a:r>
              <a:rPr lang="en-US" dirty="0"/>
              <a:t>holders would ordinarily have a number of such permits at any point in time.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a discharger owned 100 permits, </a:t>
            </a:r>
            <a:r>
              <a:rPr lang="en-US" dirty="0" smtClean="0"/>
              <a:t>it </a:t>
            </a:r>
            <a:r>
              <a:rPr lang="en-US" dirty="0"/>
              <a:t>would be entitled to </a:t>
            </a:r>
            <a:r>
              <a:rPr lang="en-US" dirty="0" smtClean="0"/>
              <a:t>emit a maximum </a:t>
            </a:r>
            <a:r>
              <a:rPr lang="en-US" dirty="0"/>
              <a:t>of 100 units of </a:t>
            </a:r>
            <a:r>
              <a:rPr lang="en-US" dirty="0" smtClean="0"/>
              <a:t>effluent per time period.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Nonuniform</a:t>
            </a:r>
            <a:r>
              <a:rPr lang="en-US" dirty="0" smtClean="0"/>
              <a:t> Emissions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emission sources are scattered in the surrounding region.</a:t>
            </a:r>
          </a:p>
          <a:p>
            <a:r>
              <a:rPr lang="en-US" dirty="0" smtClean="0"/>
              <a:t>They are not all equal in terms of marginal abatement costs, but neither are they equal in terms of the impact of their emissions on ambient SO</a:t>
            </a:r>
            <a:r>
              <a:rPr lang="en-US" baseline="-25000" dirty="0" smtClean="0"/>
              <a:t>2</a:t>
            </a:r>
            <a:r>
              <a:rPr lang="en-US" dirty="0" smtClean="0"/>
              <a:t> levels over the populated area. </a:t>
            </a:r>
          </a:p>
          <a:p>
            <a:r>
              <a:rPr lang="en-US" dirty="0" smtClean="0"/>
              <a:t>In technical terms, they have different </a:t>
            </a:r>
            <a:r>
              <a:rPr lang="en-US" b="1" dirty="0" smtClean="0"/>
              <a:t>transfer coefficients </a:t>
            </a:r>
            <a:r>
              <a:rPr lang="en-US" dirty="0" smtClean="0"/>
              <a:t>linking their own emissions with damages in the urban area.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Solution to </a:t>
            </a:r>
            <a:r>
              <a:rPr lang="en-US" dirty="0" err="1" smtClean="0"/>
              <a:t>Nonuniform</a:t>
            </a:r>
            <a:r>
              <a:rPr lang="en-US" dirty="0" smtClean="0"/>
              <a:t> </a:t>
            </a:r>
            <a:r>
              <a:rPr lang="en-US" dirty="0" err="1" smtClean="0"/>
              <a:t>Emmissions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Some people feel that the SO</a:t>
            </a:r>
            <a:r>
              <a:rPr lang="en-US" baseline="-25000" dirty="0" smtClean="0"/>
              <a:t>2</a:t>
            </a:r>
            <a:r>
              <a:rPr lang="en-US" dirty="0" smtClean="0"/>
              <a:t> trading program established pursuant to the 1990 Clean Air Act has led to a concentration of permits in the hands of </a:t>
            </a:r>
            <a:r>
              <a:rPr lang="en-US" dirty="0" err="1" smtClean="0"/>
              <a:t>midwestern</a:t>
            </a:r>
            <a:r>
              <a:rPr lang="en-US" dirty="0" smtClean="0"/>
              <a:t> power plants, with negative impacts on cities of the northeast. </a:t>
            </a:r>
          </a:p>
          <a:p>
            <a:r>
              <a:rPr lang="en-US" dirty="0" smtClean="0"/>
              <a:t>If emissions from B were twice as damaging as the emissions of A because of the location of the two sources, administrators can set a rule that if B is buying permits from A, it must buy two permits to get one.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700" name="Picture 4" descr="Figure-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0611"/>
            <a:ext cx="9112417" cy="5893989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Zone Trading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1) Allow trading by firms only with other firms in the same zone. </a:t>
            </a:r>
          </a:p>
          <a:p>
            <a:r>
              <a:rPr lang="en-US" dirty="0" smtClean="0"/>
              <a:t>2) make adjustments for all trades across zone boundaries similar to the technique discussed above.</a:t>
            </a:r>
          </a:p>
          <a:p>
            <a:r>
              <a:rPr lang="en-US" dirty="0" smtClean="0"/>
              <a:t>If sources in Zone B were judged to have transfer coefficients twice the size, on average, as sources in Zone A, then any firm in Zone B buying permits from any firm in Zone A would have to buy two permits in order to get credit for one </a:t>
            </a:r>
            <a:r>
              <a:rPr lang="en-US" smtClean="0"/>
              <a:t>new one.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CAPs and Problems of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From the standpoint of fostering competition, it would be best to establish trading zones with large numbers of potential buyers and sellers.</a:t>
            </a:r>
          </a:p>
          <a:p>
            <a:r>
              <a:rPr lang="en-US" dirty="0" smtClean="0"/>
              <a:t>There may be meteorological or hydrological reasons for limiting the trading area to a relatively narrow geographical area. </a:t>
            </a:r>
          </a:p>
          <a:p>
            <a:pPr lvl="1"/>
            <a:r>
              <a:rPr lang="en-US" dirty="0" smtClean="0"/>
              <a:t>If the objective was to control airborne emissions affecting a particular city, it would be better to prevent firms located there to buy permits from firms in another city.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 Programs and 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administering agency must keep track of two things: </a:t>
            </a:r>
          </a:p>
          <a:p>
            <a:pPr marL="971550" lvl="1" indent="-514350">
              <a:buAutoNum type="arabicParenR"/>
            </a:pPr>
            <a:r>
              <a:rPr lang="en-US" dirty="0" smtClean="0"/>
              <a:t>the number of permits in the possession of each source and </a:t>
            </a:r>
          </a:p>
          <a:p>
            <a:pPr marL="971550" lvl="1" indent="-514350">
              <a:buAutoNum type="arabicParenR"/>
            </a:pPr>
            <a:r>
              <a:rPr lang="en-US" dirty="0" smtClean="0"/>
              <a:t>the quantity of emissions from each source. </a:t>
            </a:r>
          </a:p>
          <a:p>
            <a:r>
              <a:rPr lang="en-US" dirty="0" smtClean="0"/>
              <a:t>An administrative agency must be able to monitor polluters to see whether emissions at each source exceed the number of permits it holds.</a:t>
            </a:r>
          </a:p>
          <a:p>
            <a:pPr lvl="1"/>
            <a:endParaRPr lang="en-US" dirty="0" smtClean="0"/>
          </a:p>
          <a:p>
            <a:pPr marL="571500" indent="-51435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by Other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desirable feature of CAP programs is that sources  may monitor each other.</a:t>
            </a:r>
          </a:p>
          <a:p>
            <a:r>
              <a:rPr lang="en-US" dirty="0" smtClean="0"/>
              <a:t>When sources emit more than they have permits for, they are essentially cheating by not buying sufficient permits.</a:t>
            </a:r>
          </a:p>
          <a:p>
            <a:pPr lvl="1"/>
            <a:r>
              <a:rPr lang="en-US" dirty="0" smtClean="0"/>
              <a:t>This reduces the demand for permits below what it would otherwise be. </a:t>
            </a:r>
          </a:p>
          <a:p>
            <a:pPr lvl="1"/>
            <a:r>
              <a:rPr lang="en-US" dirty="0" smtClean="0"/>
              <a:t>And this has the effect of lowering the market price of permits, which works against the interest of any firm holding large numbers of permits.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CAPs and the Incentive for R&amp;D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of our main criteria for judging an environmental policy is whether or not it creates strong incentives for firms to seek better ways of reducing emissions. </a:t>
            </a:r>
          </a:p>
          <a:p>
            <a:r>
              <a:rPr lang="en-US" dirty="0" smtClean="0"/>
              <a:t>Emission standards were weak in this regard, whereas emission charges were much stronger. </a:t>
            </a:r>
          </a:p>
          <a:p>
            <a:r>
              <a:rPr lang="en-US" dirty="0" smtClean="0"/>
              <a:t>CAP programs in this respect are identical to emissions charges.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4" name="Picture 4" descr="Figure-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911" y="152400"/>
            <a:ext cx="7800219" cy="6444771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Clean Air Act Amendments of 1990 contain a CAP program for SO</a:t>
            </a:r>
            <a:r>
              <a:rPr lang="en-US" baseline="-25000" dirty="0" smtClean="0"/>
              <a:t>2</a:t>
            </a:r>
            <a:r>
              <a:rPr lang="en-US" dirty="0" smtClean="0"/>
              <a:t> reduction among electric power producers.</a:t>
            </a:r>
          </a:p>
          <a:p>
            <a:r>
              <a:rPr lang="en-US" dirty="0" smtClean="0"/>
              <a:t>A new trading plan for NO</a:t>
            </a:r>
            <a:r>
              <a:rPr lang="en-US" baseline="-25000" dirty="0" smtClean="0"/>
              <a:t>X </a:t>
            </a:r>
            <a:r>
              <a:rPr lang="en-US" dirty="0" smtClean="0"/>
              <a:t> among eastern states.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CAP programs have most recently been proposed for control of global CO</a:t>
            </a:r>
            <a:r>
              <a:rPr lang="en-US" baseline="-25000" dirty="0" smtClean="0"/>
              <a:t>2</a:t>
            </a:r>
            <a:r>
              <a:rPr lang="en-US" dirty="0" smtClean="0"/>
              <a:t> reduction.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This approach provides pollution control at a substantially lower cost than the current system of technology-based effluent standards.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Limiting the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dirty="0" smtClean="0"/>
              <a:t>CAP (TDP) </a:t>
            </a:r>
            <a:r>
              <a:rPr lang="en-US" dirty="0"/>
              <a:t>program begins by a centralized decision on the total number of </a:t>
            </a:r>
            <a:r>
              <a:rPr lang="en-US" dirty="0" smtClean="0"/>
              <a:t>discharge </a:t>
            </a:r>
            <a:r>
              <a:rPr lang="en-US" dirty="0"/>
              <a:t>permits to be put into circulation.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permits are then distributed among the sources responsible for the emissions. </a:t>
            </a:r>
            <a:endParaRPr lang="en-US" dirty="0" smtClean="0"/>
          </a:p>
          <a:p>
            <a:r>
              <a:rPr lang="en-US" dirty="0" smtClean="0"/>
              <a:t>Assuming </a:t>
            </a:r>
            <a:r>
              <a:rPr lang="en-US" dirty="0"/>
              <a:t>that the total number of permits is less than </a:t>
            </a:r>
            <a:r>
              <a:rPr lang="en-US" dirty="0" smtClean="0"/>
              <a:t>current </a:t>
            </a:r>
            <a:r>
              <a:rPr lang="en-US" dirty="0"/>
              <a:t>total emissions, some or all emitters will receive fewer permits than their current emissions.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Both transferable discharge systems and emission charge systems seek to take the burden and responsibility of making technical pollution-control decisions out of the hands of central administrators and put them into the hands of polluters themselves.</a:t>
            </a:r>
          </a:p>
          <a:p>
            <a:r>
              <a:rPr lang="en-US" dirty="0" smtClean="0"/>
              <a:t>They do not put pollution-control </a:t>
            </a:r>
            <a:r>
              <a:rPr lang="en-US" i="1" dirty="0" smtClean="0"/>
              <a:t>objectives </a:t>
            </a:r>
            <a:r>
              <a:rPr lang="en-US" dirty="0" smtClean="0"/>
              <a:t>into the hands of the polluters. </a:t>
            </a:r>
          </a:p>
          <a:p>
            <a:r>
              <a:rPr lang="en-US" dirty="0" smtClean="0"/>
              <a:t>They provide incentives for polluters to find more effective ways of reducing emissions.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8" name="Picture 4" descr="untable-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371600"/>
            <a:ext cx="4972050" cy="3238500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Consider a power plant that is emitting </a:t>
            </a:r>
            <a:r>
              <a:rPr lang="en-US" dirty="0"/>
              <a:t>7,000 tons of sulfur </a:t>
            </a:r>
            <a:r>
              <a:rPr lang="en-US" dirty="0" smtClean="0"/>
              <a:t>currently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plant is initially given 5,000 discharge permits.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plant manager now has three choices.</a:t>
            </a:r>
          </a:p>
          <a:p>
            <a:pPr lvl="1">
              <a:buNone/>
            </a:pPr>
            <a:r>
              <a:rPr lang="en-US" dirty="0" smtClean="0"/>
              <a:t>1) </a:t>
            </a:r>
            <a:r>
              <a:rPr lang="en-US" dirty="0"/>
              <a:t>Reduce the emissions to </a:t>
            </a:r>
            <a:r>
              <a:rPr lang="en-US" dirty="0" smtClean="0"/>
              <a:t>5,000 tons</a:t>
            </a:r>
            <a:endParaRPr lang="en-US" dirty="0"/>
          </a:p>
          <a:p>
            <a:pPr lvl="1">
              <a:buNone/>
            </a:pPr>
            <a:r>
              <a:rPr lang="en-US" dirty="0" smtClean="0"/>
              <a:t>2) </a:t>
            </a:r>
            <a:r>
              <a:rPr lang="en-US" dirty="0"/>
              <a:t>Buy additional permits and emit </a:t>
            </a:r>
            <a:r>
              <a:rPr lang="en-US" dirty="0" smtClean="0"/>
              <a:t>more than 5,000 tons. </a:t>
            </a:r>
            <a:endParaRPr lang="en-US" dirty="0"/>
          </a:p>
          <a:p>
            <a:pPr lvl="1">
              <a:buNone/>
            </a:pPr>
            <a:r>
              <a:rPr lang="en-US" dirty="0" smtClean="0"/>
              <a:t>3) </a:t>
            </a:r>
            <a:r>
              <a:rPr lang="en-US" dirty="0"/>
              <a:t>Reduce emissions below </a:t>
            </a:r>
            <a:r>
              <a:rPr lang="en-US" dirty="0" smtClean="0"/>
              <a:t>5,000 tons, then </a:t>
            </a:r>
            <a:r>
              <a:rPr lang="en-US" dirty="0"/>
              <a:t>sell the </a:t>
            </a:r>
            <a:r>
              <a:rPr lang="en-US" dirty="0" smtClean="0"/>
              <a:t>permits </a:t>
            </a:r>
            <a:r>
              <a:rPr lang="en-US" dirty="0"/>
              <a:t>it doesn't </a:t>
            </a:r>
            <a:r>
              <a:rPr lang="en-US" dirty="0" smtClean="0"/>
              <a:t>need.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Buying and Selling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Consider Figure 13.1</a:t>
            </a:r>
          </a:p>
          <a:p>
            <a:r>
              <a:rPr lang="en-US" dirty="0" smtClean="0"/>
              <a:t>Assume A gets 60 permits and B gets 45 permits in the original distribution.</a:t>
            </a:r>
          </a:p>
          <a:p>
            <a:r>
              <a:rPr lang="en-US" dirty="0" smtClean="0"/>
              <a:t>A would be willing to sell a permit for anything above $1,200 and B would be willing to buy a permit for anything below $4,000. </a:t>
            </a:r>
          </a:p>
          <a:p>
            <a:r>
              <a:rPr lang="en-US" dirty="0" smtClean="0"/>
              <a:t>Gains from trade would continue to exist and permits would continue to be traded until marginal abatement costs are equalized.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628" name="Picture 4" descr="Figure-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762000"/>
            <a:ext cx="8839200" cy="4364181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Trading Satisfies the </a:t>
            </a:r>
            <a:br>
              <a:rPr lang="en-US" dirty="0" smtClean="0"/>
            </a:br>
            <a:r>
              <a:rPr lang="en-US" dirty="0" err="1" smtClean="0"/>
              <a:t>Equimarginal</a:t>
            </a:r>
            <a:r>
              <a:rPr lang="en-US" dirty="0" smtClean="0"/>
              <a:t>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occurs at emission levels of 40 tons for A and 65 tons for B. </a:t>
            </a:r>
          </a:p>
          <a:p>
            <a:r>
              <a:rPr lang="en-US" dirty="0" smtClean="0"/>
              <a:t>Source A has reduced its holdings of discharge permits to 40 (the 60 permits it was initially awarded minus the 20 sold to B).</a:t>
            </a:r>
          </a:p>
          <a:p>
            <a:r>
              <a:rPr lang="en-US" dirty="0" smtClean="0"/>
              <a:t>B has increased its holdings to 65 permits (45 plus the 20 bought from A). </a:t>
            </a:r>
          </a:p>
          <a:p>
            <a:r>
              <a:rPr lang="en-US" dirty="0" smtClean="0"/>
              <a:t>Note, however, that as long as the </a:t>
            </a:r>
            <a:r>
              <a:rPr lang="en-US" i="1" dirty="0" smtClean="0"/>
              <a:t>total </a:t>
            </a:r>
            <a:r>
              <a:rPr lang="en-US" dirty="0" smtClean="0"/>
              <a:t>number of permits in circulation is constant, </a:t>
            </a:r>
            <a:r>
              <a:rPr lang="en-US" i="1" dirty="0" smtClean="0"/>
              <a:t>total </a:t>
            </a:r>
            <a:r>
              <a:rPr lang="en-US" dirty="0" smtClean="0"/>
              <a:t>emissions will be constant.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Market for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order for the </a:t>
            </a:r>
            <a:r>
              <a:rPr lang="en-US" dirty="0" err="1" smtClean="0"/>
              <a:t>equimarginal</a:t>
            </a:r>
            <a:r>
              <a:rPr lang="en-US" dirty="0" smtClean="0"/>
              <a:t> principle to be satisfied in this case, it is necessary that all permit buyers and sellers be trading permits at the same price. </a:t>
            </a:r>
          </a:p>
          <a:p>
            <a:r>
              <a:rPr lang="en-US" dirty="0" smtClean="0"/>
              <a:t>What this requires is a single overall market for permits where suppliers and demanders may interact openly and where knowledge of transactions prices is publicly available to all participants. </a:t>
            </a:r>
          </a:p>
          <a:p>
            <a:pPr lvl="1"/>
            <a:r>
              <a:rPr lang="en-US" dirty="0" smtClean="0"/>
              <a:t>The normal forces of competition would then bring about a single price for permits.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Traders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demanders would be new firms that wish to begin operations in the trading area or existing sources expanding their operations.</a:t>
            </a:r>
          </a:p>
          <a:p>
            <a:r>
              <a:rPr lang="en-US" dirty="0" smtClean="0"/>
              <a:t>Suppliers of permits would include firms leaving the area or going out of business, or firms that have invested in better abatement techniques and now have excess permits to sell. </a:t>
            </a:r>
          </a:p>
          <a:p>
            <a:r>
              <a:rPr lang="en-US" dirty="0" smtClean="0"/>
              <a:t>In any particular year there would be a tendency for a market price to establish itself, such as </a:t>
            </a:r>
            <a:r>
              <a:rPr lang="en-US" i="1" dirty="0" smtClean="0"/>
              <a:t>p* </a:t>
            </a:r>
            <a:r>
              <a:rPr lang="en-US" dirty="0" smtClean="0"/>
              <a:t>in Figure 13-2, and for a certain number of permits to change hands, such as </a:t>
            </a:r>
            <a:r>
              <a:rPr lang="en-US" i="1" dirty="0" smtClean="0"/>
              <a:t>q* </a:t>
            </a:r>
            <a:r>
              <a:rPr lang="en-US" dirty="0" smtClean="0"/>
              <a:t>in the figure.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131D-51DC-4592-8084-349EDE86C7A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16">
      <a:dk1>
        <a:srgbClr val="333333"/>
      </a:dk1>
      <a:lt1>
        <a:srgbClr val="FFFFFF"/>
      </a:lt1>
      <a:dk2>
        <a:srgbClr val="006699"/>
      </a:dk2>
      <a:lt2>
        <a:srgbClr val="FFFF00"/>
      </a:lt2>
      <a:accent1>
        <a:srgbClr val="66FF33"/>
      </a:accent1>
      <a:accent2>
        <a:srgbClr val="00FFFF"/>
      </a:accent2>
      <a:accent3>
        <a:srgbClr val="AAB8CA"/>
      </a:accent3>
      <a:accent4>
        <a:srgbClr val="DADADA"/>
      </a:accent4>
      <a:accent5>
        <a:srgbClr val="B8FFAD"/>
      </a:accent5>
      <a:accent6>
        <a:srgbClr val="00E7E7"/>
      </a:accent6>
      <a:hlink>
        <a:srgbClr val="CCECFF"/>
      </a:hlink>
      <a:folHlink>
        <a:srgbClr val="706F37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10">
        <a:dk1>
          <a:srgbClr val="11054B"/>
        </a:dk1>
        <a:lt1>
          <a:srgbClr val="FFFFFF"/>
        </a:lt1>
        <a:dk2>
          <a:srgbClr val="006699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B8CA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11">
        <a:dk1>
          <a:srgbClr val="11054B"/>
        </a:dk1>
        <a:lt1>
          <a:srgbClr val="FFFFFF"/>
        </a:lt1>
        <a:dk2>
          <a:srgbClr val="006699"/>
        </a:dk2>
        <a:lt2>
          <a:srgbClr val="FFFF66"/>
        </a:lt2>
        <a:accent1>
          <a:srgbClr val="FF6600"/>
        </a:accent1>
        <a:accent2>
          <a:srgbClr val="FF3300"/>
        </a:accent2>
        <a:accent3>
          <a:srgbClr val="AAB8CA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12">
        <a:dk1>
          <a:srgbClr val="333333"/>
        </a:dk1>
        <a:lt1>
          <a:srgbClr val="FFFFFF"/>
        </a:lt1>
        <a:dk2>
          <a:srgbClr val="006699"/>
        </a:dk2>
        <a:lt2>
          <a:srgbClr val="FFFF00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13">
        <a:dk1>
          <a:srgbClr val="333333"/>
        </a:dk1>
        <a:lt1>
          <a:srgbClr val="FFFFFF"/>
        </a:lt1>
        <a:dk2>
          <a:srgbClr val="006699"/>
        </a:dk2>
        <a:lt2>
          <a:srgbClr val="FFFF00"/>
        </a:lt2>
        <a:accent1>
          <a:srgbClr val="66FF33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B8FFAD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14">
        <a:dk1>
          <a:srgbClr val="333333"/>
        </a:dk1>
        <a:lt1>
          <a:srgbClr val="FFFFFF"/>
        </a:lt1>
        <a:dk2>
          <a:srgbClr val="006699"/>
        </a:dk2>
        <a:lt2>
          <a:srgbClr val="FFFF00"/>
        </a:lt2>
        <a:accent1>
          <a:srgbClr val="66FF33"/>
        </a:accent1>
        <a:accent2>
          <a:srgbClr val="00FFFF"/>
        </a:accent2>
        <a:accent3>
          <a:srgbClr val="AAB8CA"/>
        </a:accent3>
        <a:accent4>
          <a:srgbClr val="DADADA"/>
        </a:accent4>
        <a:accent5>
          <a:srgbClr val="B8FFAD"/>
        </a:accent5>
        <a:accent6>
          <a:srgbClr val="00E7E7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15">
        <a:dk1>
          <a:srgbClr val="333333"/>
        </a:dk1>
        <a:lt1>
          <a:srgbClr val="FFFFFF"/>
        </a:lt1>
        <a:dk2>
          <a:srgbClr val="006699"/>
        </a:dk2>
        <a:lt2>
          <a:srgbClr val="FFFF00"/>
        </a:lt2>
        <a:accent1>
          <a:srgbClr val="66FF33"/>
        </a:accent1>
        <a:accent2>
          <a:srgbClr val="00FFFF"/>
        </a:accent2>
        <a:accent3>
          <a:srgbClr val="AAB8CA"/>
        </a:accent3>
        <a:accent4>
          <a:srgbClr val="DADADA"/>
        </a:accent4>
        <a:accent5>
          <a:srgbClr val="B8FFAD"/>
        </a:accent5>
        <a:accent6>
          <a:srgbClr val="00E7E7"/>
        </a:accent6>
        <a:hlink>
          <a:srgbClr val="FFFFCC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16">
        <a:dk1>
          <a:srgbClr val="333333"/>
        </a:dk1>
        <a:lt1>
          <a:srgbClr val="FFFFFF"/>
        </a:lt1>
        <a:dk2>
          <a:srgbClr val="006699"/>
        </a:dk2>
        <a:lt2>
          <a:srgbClr val="FFFF00"/>
        </a:lt2>
        <a:accent1>
          <a:srgbClr val="66FF33"/>
        </a:accent1>
        <a:accent2>
          <a:srgbClr val="00FFFF"/>
        </a:accent2>
        <a:accent3>
          <a:srgbClr val="AAB8CA"/>
        </a:accent3>
        <a:accent4>
          <a:srgbClr val="DADADA"/>
        </a:accent4>
        <a:accent5>
          <a:srgbClr val="B8FFAD"/>
        </a:accent5>
        <a:accent6>
          <a:srgbClr val="00E7E7"/>
        </a:accent6>
        <a:hlink>
          <a:srgbClr val="CCECFF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Field-12</Template>
  <TotalTime>406</TotalTime>
  <Words>1673</Words>
  <Application>Microsoft Office PowerPoint</Application>
  <PresentationFormat>On-screen Show (4:3)</PresentationFormat>
  <Paragraphs>137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Edge</vt:lpstr>
      <vt:lpstr>Incentive-Based Strategies: Transferable Discharge Permits</vt:lpstr>
      <vt:lpstr>Transferable Discharge Permit</vt:lpstr>
      <vt:lpstr>Limiting the Permits</vt:lpstr>
      <vt:lpstr>Options</vt:lpstr>
      <vt:lpstr>Buying and Selling Permits</vt:lpstr>
      <vt:lpstr>Slide 6</vt:lpstr>
      <vt:lpstr>Trading Satisfies the  Equimarginal Principle</vt:lpstr>
      <vt:lpstr>Single Market for Permits</vt:lpstr>
      <vt:lpstr>Many Traders </vt:lpstr>
      <vt:lpstr>Slide 10</vt:lpstr>
      <vt:lpstr>Slide 11</vt:lpstr>
      <vt:lpstr>Slide 12</vt:lpstr>
      <vt:lpstr>Slide 13</vt:lpstr>
      <vt:lpstr>Property Rights</vt:lpstr>
      <vt:lpstr>The Initial Rights Allocation</vt:lpstr>
      <vt:lpstr>Does it Matter?</vt:lpstr>
      <vt:lpstr>Establishing Trading Rules</vt:lpstr>
      <vt:lpstr>Reducing the Number of Permits</vt:lpstr>
      <vt:lpstr>Reducing Permits</vt:lpstr>
      <vt:lpstr>Nonuniform Emissions</vt:lpstr>
      <vt:lpstr>A Solution to Nonuniform Emmissions?</vt:lpstr>
      <vt:lpstr>Slide 22</vt:lpstr>
      <vt:lpstr>Zone Trading</vt:lpstr>
      <vt:lpstr>CAPs and Problems of Competition</vt:lpstr>
      <vt:lpstr>CAP Programs and Enforcement</vt:lpstr>
      <vt:lpstr>Monitoring by Other Sources</vt:lpstr>
      <vt:lpstr>CAPs and the Incentive for R&amp;D</vt:lpstr>
      <vt:lpstr>Slide 28</vt:lpstr>
      <vt:lpstr>Summary</vt:lpstr>
      <vt:lpstr>Summary (cont’d)</vt:lpstr>
      <vt:lpstr>Slide 31</vt:lpstr>
    </vt:vector>
  </TitlesOfParts>
  <Company>Wofford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Incentive-Based Strategies: Transferable Discharge Permits</dc:title>
  <dc:creator>McArthur, John R.</dc:creator>
  <cp:lastModifiedBy>User</cp:lastModifiedBy>
  <cp:revision>40</cp:revision>
  <dcterms:created xsi:type="dcterms:W3CDTF">2009-03-25T20:57:28Z</dcterms:created>
  <dcterms:modified xsi:type="dcterms:W3CDTF">2020-09-11T14:50:52Z</dcterms:modified>
</cp:coreProperties>
</file>