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5" r:id="rId8"/>
    <p:sldId id="266" r:id="rId9"/>
    <p:sldId id="261" r:id="rId10"/>
    <p:sldId id="262" r:id="rId11"/>
    <p:sldId id="263" r:id="rId12"/>
    <p:sldId id="267" r:id="rId13"/>
    <p:sldId id="385" r:id="rId14"/>
    <p:sldId id="386" r:id="rId15"/>
    <p:sldId id="387" r:id="rId16"/>
    <p:sldId id="38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CEFE8-77CE-9768-0169-E6B01B534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4C81EB-8C67-ECF7-4DA3-94AEEF25C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27F5F-9B00-82DB-3F83-78C61B9E9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202E8-380A-6479-8879-AEED09986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268CD-FD10-FB6E-C6D9-FD7C6ADEE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5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EAEE1-0BC9-ACD7-16E3-2BAD93D83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7216BD-2C60-863D-4759-68C832D04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E59AA-12E4-ABDF-4CF9-A21368320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A3EDB-F5B8-4A29-5848-304D7C8F5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B6269-0542-2014-6B65-C5FC343E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345254-CFAA-8645-2B5B-1E233D721B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18E708-77DB-0C61-2259-3D1D569933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CEAB5-F0B7-42A9-574E-D127C56B1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D363-CC89-55F1-2EB4-85835BD25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7AE44-5172-CB2A-3C3F-C005914A7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76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79141-3F42-BD10-1EF0-95309E015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440F4-BDF7-3A98-FB2B-C10257F7C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5792A-5789-1820-6999-78C0635EE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5DBEF-06BC-AD66-AC59-96C5E255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2421E-B306-FCF8-0B39-28BFEDB1A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3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89C33-1DC1-D897-036A-BB961CE63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0F4D90-AC1C-D636-9250-3D0AB8866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F993F-B2EC-3078-6267-07B6D41E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AE67B-92C8-5CC4-69DE-99C52B069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A303E-CDF7-B6A0-9267-6C1C76F55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3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D17C0-3DA8-8C5D-57A4-2F95BCF7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AE6D0-3CA5-70C2-7019-E9B7F27637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D6833C-1329-4F7F-767A-D85B750A0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2944E-6632-D340-70DC-724FF8B0C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CEC5F-51AB-2C79-5BAF-6DEC7021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628802-6121-6663-65FF-96043FF75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7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17153-FB49-8C4A-1EA6-BDF89BC84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43979-699B-6C20-A781-2361CA540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E7AA2-0493-4ADA-8295-E46045085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2ECFCD-83F8-5347-EF2E-6F0BA8679E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2200C8-B8BD-9E53-12AE-A927E5C729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F2D87E-723C-4832-439C-12572D12B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A1E1A7-F3B3-D0FA-3841-C5AAD7909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3AC193-3341-B25B-E84B-1E6D1490E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44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BE2E6-9FD8-1426-5B99-EC51B68C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8E6FF2-FC5B-30C4-D78F-094F322C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5BB3B0-EED1-569E-FFEB-0451339DA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FFBDE7-3ADE-35C5-4856-B9CA60056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88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4CE4FE-EEAC-7A8C-5921-CDE86C981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18E9A2-6183-6631-BFB4-88D668F3A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A3DDEA-F007-90F9-6107-6DCD5910D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9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8E40-0D7D-9E0D-AC97-C5A431D0B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1C46E-B5EF-6363-69F4-5C4ED1F10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C52D53-C462-068D-58A0-67079893F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113FA1-19E9-A483-B781-6F957CC53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9DD996-B5AE-A9BB-1CA2-6F2E8ED4B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BA5E8-2327-DF86-8B8D-6E2CEC427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6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06D27-F899-FCAE-8686-C07AE740A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C82EF-B426-4C0B-DAA5-A5CF5445DF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AC8AEE-1379-7B47-E3B8-687E7676A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84CA99-861D-2F59-5B89-6E37C7405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EE7E5F-5579-F7C1-7783-45830E41A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C316D5-68C3-E438-861A-D19FE8A59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7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8B8653-3006-0320-7A6B-3436E76A5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F2437-3890-C6C8-A921-CE7C3BFD1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E6BFE-2A3F-FCA5-157E-D720055799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CD9DB-EFC1-40AA-8435-FAE2A73C42E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550F7-80BA-44FC-0256-9E96A3F65D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53DEA-92FF-E84B-FE99-6C492F93E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9F5B8-1252-4754-A1E2-8D1E050B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47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F1534-5313-3A06-C0E6-745DB14BC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Multiple Choice Questions </a:t>
            </a:r>
          </a:p>
        </p:txBody>
      </p:sp>
    </p:spTree>
    <p:extLst>
      <p:ext uri="{BB962C8B-B14F-4D97-AF65-F5344CB8AC3E}">
        <p14:creationId xmlns:p14="http://schemas.microsoft.com/office/powerpoint/2010/main" val="3384606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7399E-0A14-FFDE-5674-06A479177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40FA46A-7352-9270-F177-B2845C067FEB}"/>
              </a:ext>
            </a:extLst>
          </p:cNvPr>
          <p:cNvSpPr txBox="1"/>
          <p:nvPr/>
        </p:nvSpPr>
        <p:spPr>
          <a:xfrm>
            <a:off x="751867" y="1491522"/>
            <a:ext cx="1068826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9.</a:t>
            </a:r>
            <a:r>
              <a:rPr lang="en-US" sz="2800" dirty="0"/>
              <a:t> The Hedonic Pricing Method is most often applied to:</a:t>
            </a:r>
          </a:p>
          <a:p>
            <a:br>
              <a:rPr lang="en-US" sz="2800" dirty="0"/>
            </a:br>
            <a:r>
              <a:rPr lang="en-US" sz="2800" dirty="0"/>
              <a:t>a) Travel cost for tourism</a:t>
            </a:r>
            <a:br>
              <a:rPr lang="en-US" sz="2800" dirty="0"/>
            </a:br>
            <a:r>
              <a:rPr lang="en-US" sz="2800" dirty="0"/>
              <a:t>b) Air quality effects on property values</a:t>
            </a:r>
            <a:br>
              <a:rPr lang="en-US" sz="2800" dirty="0"/>
            </a:br>
            <a:r>
              <a:rPr lang="en-US" sz="2800" dirty="0"/>
              <a:t>c) Valuing non-use benefits of biodiversity</a:t>
            </a:r>
            <a:br>
              <a:rPr lang="en-US" sz="2800" dirty="0"/>
            </a:br>
            <a:r>
              <a:rPr lang="en-US" sz="2800" dirty="0"/>
              <a:t>d) Forest conservation benefits</a:t>
            </a:r>
          </a:p>
        </p:txBody>
      </p:sp>
    </p:spTree>
    <p:extLst>
      <p:ext uri="{BB962C8B-B14F-4D97-AF65-F5344CB8AC3E}">
        <p14:creationId xmlns:p14="http://schemas.microsoft.com/office/powerpoint/2010/main" val="532152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C3A84-72BB-6F5E-E673-613D789D5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8A1EC44-8F95-3DC6-5223-AA366BCCB633}"/>
              </a:ext>
            </a:extLst>
          </p:cNvPr>
          <p:cNvSpPr txBox="1"/>
          <p:nvPr/>
        </p:nvSpPr>
        <p:spPr>
          <a:xfrm>
            <a:off x="1403215" y="1569344"/>
            <a:ext cx="970577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10. The Contingent Valuation Method (CVM) is primarily used to measure:</a:t>
            </a:r>
          </a:p>
          <a:p>
            <a:br>
              <a:rPr lang="en-US" sz="2800" dirty="0"/>
            </a:br>
            <a:r>
              <a:rPr lang="en-US" sz="2800" dirty="0"/>
              <a:t>a) Market prices of goods</a:t>
            </a:r>
            <a:br>
              <a:rPr lang="en-US" sz="2800" dirty="0"/>
            </a:br>
            <a:r>
              <a:rPr lang="en-US" sz="2800" dirty="0"/>
              <a:t>b) Non-use values of environmental resources</a:t>
            </a:r>
            <a:br>
              <a:rPr lang="en-US" sz="2800" dirty="0"/>
            </a:br>
            <a:r>
              <a:rPr lang="en-US" sz="2800" dirty="0"/>
              <a:t>c) Production costs of natural resources</a:t>
            </a:r>
            <a:br>
              <a:rPr lang="en-US" sz="2800" dirty="0"/>
            </a:br>
            <a:r>
              <a:rPr lang="en-US" sz="2800" dirty="0"/>
              <a:t>d) The profit of eco-tourism operators</a:t>
            </a:r>
          </a:p>
        </p:txBody>
      </p:sp>
    </p:spTree>
    <p:extLst>
      <p:ext uri="{BB962C8B-B14F-4D97-AF65-F5344CB8AC3E}">
        <p14:creationId xmlns:p14="http://schemas.microsoft.com/office/powerpoint/2010/main" val="3349707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2BDF6-13CB-0C07-5FC3-B62B3E590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0CA2D-F139-9936-DF6D-27BF94B40B39}"/>
              </a:ext>
            </a:extLst>
          </p:cNvPr>
          <p:cNvSpPr txBox="1"/>
          <p:nvPr/>
        </p:nvSpPr>
        <p:spPr>
          <a:xfrm>
            <a:off x="787940" y="1822262"/>
            <a:ext cx="1087552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11.</a:t>
            </a:r>
            <a:r>
              <a:rPr lang="en-US" sz="2400" dirty="0"/>
              <a:t> In CVM, respondents are usually asked about:</a:t>
            </a:r>
          </a:p>
          <a:p>
            <a:br>
              <a:rPr lang="en-US" sz="2400" dirty="0"/>
            </a:br>
            <a:r>
              <a:rPr lang="en-US" sz="2400" dirty="0"/>
              <a:t>a) Their actual travel costs</a:t>
            </a:r>
            <a:br>
              <a:rPr lang="en-US" sz="2400" dirty="0"/>
            </a:br>
            <a:r>
              <a:rPr lang="en-US" sz="2400" dirty="0"/>
              <a:t>b) Their revealed market behavior</a:t>
            </a:r>
            <a:br>
              <a:rPr lang="en-US" sz="2400" dirty="0"/>
            </a:br>
            <a:r>
              <a:rPr lang="en-US" sz="2400" dirty="0"/>
              <a:t>c) Their hypothetical willingness to pay (WTP) or willingness to accept (WTA)</a:t>
            </a:r>
            <a:br>
              <a:rPr lang="en-US" sz="2400" dirty="0"/>
            </a:br>
            <a:r>
              <a:rPr lang="en-US" sz="2400" dirty="0"/>
              <a:t>d) The production cost of an environmental good</a:t>
            </a:r>
          </a:p>
        </p:txBody>
      </p:sp>
    </p:spTree>
    <p:extLst>
      <p:ext uri="{BB962C8B-B14F-4D97-AF65-F5344CB8AC3E}">
        <p14:creationId xmlns:p14="http://schemas.microsoft.com/office/powerpoint/2010/main" val="2794472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149A80-C8E2-6594-300E-9F91ACD546B5}"/>
              </a:ext>
            </a:extLst>
          </p:cNvPr>
          <p:cNvSpPr txBox="1"/>
          <p:nvPr/>
        </p:nvSpPr>
        <p:spPr>
          <a:xfrm>
            <a:off x="933854" y="1148742"/>
            <a:ext cx="1048641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12. </a:t>
            </a:r>
            <a:r>
              <a:rPr lang="en-US" sz="2800" dirty="0"/>
              <a:t>A community is asked: </a:t>
            </a:r>
            <a:r>
              <a:rPr lang="en-US" sz="2800" i="1" dirty="0"/>
              <a:t>“Would you be willing to pay 200 BDT per month to improve air quality in your city?”</a:t>
            </a:r>
            <a:r>
              <a:rPr lang="en-US" sz="2800" dirty="0"/>
              <a:t> This is an example of:</a:t>
            </a:r>
          </a:p>
          <a:p>
            <a:br>
              <a:rPr lang="en-US" sz="2800" dirty="0"/>
            </a:br>
            <a:r>
              <a:rPr lang="en-US" sz="2800" dirty="0"/>
              <a:t>a) Revealed preference method</a:t>
            </a:r>
            <a:br>
              <a:rPr lang="en-US" sz="2800" dirty="0"/>
            </a:br>
            <a:r>
              <a:rPr lang="en-US" sz="2800" dirty="0"/>
              <a:t>b) Single-bounded dichotomous choice CVM</a:t>
            </a:r>
            <a:br>
              <a:rPr lang="en-US" sz="2800" dirty="0"/>
            </a:br>
            <a:r>
              <a:rPr lang="en-US" sz="2800" dirty="0"/>
              <a:t>c) Double-bounded dichotomous choice CVM</a:t>
            </a:r>
            <a:br>
              <a:rPr lang="en-US" sz="2800" dirty="0"/>
            </a:br>
            <a:r>
              <a:rPr lang="en-US" sz="2800" dirty="0"/>
              <a:t>d) Hedonic pricing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791E3-2F92-680D-1514-E3D261E7A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B8002B-BB21-FDDF-F027-A04FE3B969EC}"/>
              </a:ext>
            </a:extLst>
          </p:cNvPr>
          <p:cNvSpPr txBox="1"/>
          <p:nvPr/>
        </p:nvSpPr>
        <p:spPr>
          <a:xfrm>
            <a:off x="1957691" y="1510977"/>
            <a:ext cx="944312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13.</a:t>
            </a:r>
            <a:r>
              <a:rPr lang="en-US" sz="2800" dirty="0"/>
              <a:t> In CVM, if respondents overstate their willingness to pay to influence policy, this problem is known as:</a:t>
            </a:r>
          </a:p>
          <a:p>
            <a:br>
              <a:rPr lang="en-US" sz="2800" dirty="0"/>
            </a:br>
            <a:r>
              <a:rPr lang="en-US" sz="2800" dirty="0"/>
              <a:t>a) Strategic bias</a:t>
            </a:r>
            <a:br>
              <a:rPr lang="en-US" sz="2800" dirty="0"/>
            </a:br>
            <a:r>
              <a:rPr lang="en-US" sz="2800" dirty="0"/>
              <a:t>b) Starting point bias</a:t>
            </a:r>
            <a:br>
              <a:rPr lang="en-US" sz="2800" dirty="0"/>
            </a:br>
            <a:r>
              <a:rPr lang="en-US" sz="2800" dirty="0"/>
              <a:t>c) Hypothetical bias</a:t>
            </a:r>
            <a:br>
              <a:rPr lang="en-US" sz="2800" dirty="0"/>
            </a:br>
            <a:r>
              <a:rPr lang="en-US" sz="2800" dirty="0"/>
              <a:t>d) Protest zero</a:t>
            </a:r>
          </a:p>
        </p:txBody>
      </p:sp>
    </p:spTree>
    <p:extLst>
      <p:ext uri="{BB962C8B-B14F-4D97-AF65-F5344CB8AC3E}">
        <p14:creationId xmlns:p14="http://schemas.microsoft.com/office/powerpoint/2010/main" val="3040081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F97C0-78FB-AB52-38B7-DC19B317C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22DDDF-01B6-85D0-42B6-A50C041BD5F3}"/>
              </a:ext>
            </a:extLst>
          </p:cNvPr>
          <p:cNvSpPr txBox="1"/>
          <p:nvPr/>
        </p:nvSpPr>
        <p:spPr>
          <a:xfrm>
            <a:off x="780644" y="1170508"/>
            <a:ext cx="1058126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14. Suppose a CVM survey finds that the average WTP of households for wetland conservation is 150 BDT per month. If the city has 100,000 households, the estimated annual conservation value is:</a:t>
            </a:r>
          </a:p>
          <a:p>
            <a:br>
              <a:rPr lang="en-US" sz="2800" dirty="0"/>
            </a:br>
            <a:r>
              <a:rPr lang="en-US" sz="2800" dirty="0"/>
              <a:t>a) 15 million BDT</a:t>
            </a:r>
            <a:br>
              <a:rPr lang="en-US" sz="2800" dirty="0"/>
            </a:br>
            <a:r>
              <a:rPr lang="en-US" sz="2800" dirty="0"/>
              <a:t>b) 180 million BDT</a:t>
            </a:r>
            <a:br>
              <a:rPr lang="en-US" sz="2800" dirty="0"/>
            </a:br>
            <a:r>
              <a:rPr lang="en-US" sz="2800" dirty="0"/>
              <a:t>c) 1.5 million BDT</a:t>
            </a:r>
            <a:br>
              <a:rPr lang="en-US" sz="2800" dirty="0"/>
            </a:br>
            <a:r>
              <a:rPr lang="en-US" sz="2800" dirty="0"/>
              <a:t>d) 150 million BDT</a:t>
            </a:r>
          </a:p>
        </p:txBody>
      </p:sp>
    </p:spTree>
    <p:extLst>
      <p:ext uri="{BB962C8B-B14F-4D97-AF65-F5344CB8AC3E}">
        <p14:creationId xmlns:p14="http://schemas.microsoft.com/office/powerpoint/2010/main" val="1016131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CBF55-45CF-6F89-E302-4346C79DE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FEA827-18F0-24C4-F7D3-642B6E5EF4D9}"/>
              </a:ext>
            </a:extLst>
          </p:cNvPr>
          <p:cNvSpPr txBox="1"/>
          <p:nvPr/>
        </p:nvSpPr>
        <p:spPr>
          <a:xfrm>
            <a:off x="780644" y="1170508"/>
            <a:ext cx="1058126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15. In CVM, when respondents say they are </a:t>
            </a:r>
            <a:r>
              <a:rPr lang="en-US" sz="2800" b="1" dirty="0"/>
              <a:t>not willing to pay anything</a:t>
            </a:r>
            <a:r>
              <a:rPr lang="en-US" sz="2800" dirty="0"/>
              <a:t>, even though they value the good, this is known as:</a:t>
            </a:r>
          </a:p>
          <a:p>
            <a:br>
              <a:rPr lang="en-US" sz="2800" dirty="0"/>
            </a:br>
            <a:r>
              <a:rPr lang="en-US" sz="2800" dirty="0"/>
              <a:t>a) Protest bids</a:t>
            </a:r>
            <a:br>
              <a:rPr lang="en-US" sz="2800" dirty="0"/>
            </a:br>
            <a:r>
              <a:rPr lang="en-US" sz="2800" dirty="0"/>
              <a:t>b) True zero</a:t>
            </a:r>
            <a:br>
              <a:rPr lang="en-US" sz="2800" dirty="0"/>
            </a:br>
            <a:r>
              <a:rPr lang="en-US" sz="2800" dirty="0"/>
              <a:t>c) Strategic bias</a:t>
            </a:r>
            <a:br>
              <a:rPr lang="en-US" sz="2800" dirty="0"/>
            </a:br>
            <a:r>
              <a:rPr lang="en-US" sz="2800" dirty="0"/>
              <a:t>d) Endowment effect</a:t>
            </a:r>
          </a:p>
        </p:txBody>
      </p:sp>
    </p:spTree>
    <p:extLst>
      <p:ext uri="{BB962C8B-B14F-4D97-AF65-F5344CB8AC3E}">
        <p14:creationId xmlns:p14="http://schemas.microsoft.com/office/powerpoint/2010/main" val="426439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72607-C4DB-740B-A260-77CA39C49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642" y="1245139"/>
            <a:ext cx="10515600" cy="349212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The Travel Cost Method (TCM) is primarily used to estimate: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a) The market price of environmental goods</a:t>
            </a:r>
            <a:br>
              <a:rPr lang="en-US" dirty="0"/>
            </a:br>
            <a:r>
              <a:rPr lang="en-US" dirty="0"/>
              <a:t>b) The recreational value of non-market sites</a:t>
            </a:r>
            <a:br>
              <a:rPr lang="en-US" dirty="0"/>
            </a:br>
            <a:r>
              <a:rPr lang="en-US" dirty="0"/>
              <a:t>c) The production cost of tourism facilities</a:t>
            </a:r>
            <a:br>
              <a:rPr lang="en-US" dirty="0"/>
            </a:br>
            <a:r>
              <a:rPr lang="en-US" dirty="0"/>
              <a:t>d) The depreciation of natural capital</a:t>
            </a:r>
          </a:p>
        </p:txBody>
      </p:sp>
    </p:spTree>
    <p:extLst>
      <p:ext uri="{BB962C8B-B14F-4D97-AF65-F5344CB8AC3E}">
        <p14:creationId xmlns:p14="http://schemas.microsoft.com/office/powerpoint/2010/main" val="4264859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60E8B-F57E-4900-CDE5-18860A91C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7973A-C250-E823-4115-D5FFCB508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4867"/>
            <a:ext cx="10515600" cy="34921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2.</a:t>
            </a:r>
            <a:r>
              <a:rPr lang="en-US" dirty="0"/>
              <a:t> Which of the following is </a:t>
            </a:r>
            <a:r>
              <a:rPr lang="en-US" i="1" dirty="0"/>
              <a:t>not</a:t>
            </a:r>
            <a:r>
              <a:rPr lang="en-US" dirty="0"/>
              <a:t> an assumption of the Travel Cost Method?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a) Visitors treat travel expenses as part of the cost of visiting a site</a:t>
            </a:r>
            <a:br>
              <a:rPr lang="en-US" dirty="0"/>
            </a:br>
            <a:r>
              <a:rPr lang="en-US" dirty="0"/>
              <a:t>b) The site is the only reason for the trip</a:t>
            </a:r>
            <a:br>
              <a:rPr lang="en-US" dirty="0"/>
            </a:br>
            <a:r>
              <a:rPr lang="en-US" dirty="0"/>
              <a:t>c) People with higher incomes always visit more frequently</a:t>
            </a:r>
            <a:br>
              <a:rPr lang="en-US" dirty="0"/>
            </a:br>
            <a:r>
              <a:rPr lang="en-US" dirty="0"/>
              <a:t>d) Visitors respond to increases in travel cost by reducing trips</a:t>
            </a:r>
          </a:p>
        </p:txBody>
      </p:sp>
    </p:spTree>
    <p:extLst>
      <p:ext uri="{BB962C8B-B14F-4D97-AF65-F5344CB8AC3E}">
        <p14:creationId xmlns:p14="http://schemas.microsoft.com/office/powerpoint/2010/main" val="1021384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53DAF-4506-F6B4-CDE9-B1BA9FA5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924" y="1253331"/>
            <a:ext cx="10515600" cy="4351338"/>
          </a:xfrm>
        </p:spPr>
        <p:txBody>
          <a:bodyPr/>
          <a:lstStyle/>
          <a:p>
            <a:pPr marL="0" indent="0" algn="l">
              <a:buNone/>
            </a:pPr>
            <a:endParaRPr lang="en-US" b="1" dirty="0"/>
          </a:p>
          <a:p>
            <a:pPr marL="0" indent="0" algn="l">
              <a:buNone/>
            </a:pPr>
            <a:r>
              <a:rPr lang="en-US" b="1" dirty="0"/>
              <a:t>3.</a:t>
            </a:r>
            <a:r>
              <a:rPr lang="en-US" dirty="0"/>
              <a:t> If the travel cost to a park increases, the TCM predicts:</a:t>
            </a:r>
          </a:p>
          <a:p>
            <a:pPr marL="0" indent="0" algn="l">
              <a:buNone/>
            </a:pPr>
            <a:br>
              <a:rPr lang="en-US" dirty="0"/>
            </a:br>
            <a:r>
              <a:rPr lang="en-US" dirty="0"/>
              <a:t>a) The number of visits will increase</a:t>
            </a:r>
            <a:br>
              <a:rPr lang="en-US" dirty="0"/>
            </a:br>
            <a:r>
              <a:rPr lang="en-US" dirty="0"/>
              <a:t>b) The number of visits will decrease</a:t>
            </a:r>
            <a:br>
              <a:rPr lang="en-US" dirty="0"/>
            </a:br>
            <a:r>
              <a:rPr lang="en-US" dirty="0"/>
              <a:t>c) The demand curve will shift to the right</a:t>
            </a:r>
            <a:br>
              <a:rPr lang="en-US" dirty="0"/>
            </a:br>
            <a:r>
              <a:rPr lang="en-US" dirty="0"/>
              <a:t>d) The willingness to pay will remain constant</a:t>
            </a:r>
          </a:p>
        </p:txBody>
      </p:sp>
    </p:spTree>
    <p:extLst>
      <p:ext uri="{BB962C8B-B14F-4D97-AF65-F5344CB8AC3E}">
        <p14:creationId xmlns:p14="http://schemas.microsoft.com/office/powerpoint/2010/main" val="2594226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75DC6-FD4A-F21C-6074-70FCCA0CD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08BD7-B869-0ED0-7D03-F2056E3D3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923" y="1439692"/>
            <a:ext cx="10515600" cy="34921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4.</a:t>
            </a:r>
            <a:r>
              <a:rPr lang="en-US" dirty="0"/>
              <a:t> Which of the following is a limitation of the TCM?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a) It cannot value sites without an entry fee</a:t>
            </a:r>
            <a:br>
              <a:rPr lang="en-US" dirty="0"/>
            </a:br>
            <a:r>
              <a:rPr lang="en-US" dirty="0"/>
              <a:t>b) It cannot value non-use benefits</a:t>
            </a:r>
            <a:br>
              <a:rPr lang="en-US" dirty="0"/>
            </a:br>
            <a:r>
              <a:rPr lang="en-US" dirty="0"/>
              <a:t>c) It ignores transportation cost</a:t>
            </a:r>
            <a:br>
              <a:rPr lang="en-US" dirty="0"/>
            </a:br>
            <a:r>
              <a:rPr lang="en-US" dirty="0"/>
              <a:t>d) It cannot be applied to natural parks</a:t>
            </a:r>
          </a:p>
        </p:txBody>
      </p:sp>
    </p:spTree>
    <p:extLst>
      <p:ext uri="{BB962C8B-B14F-4D97-AF65-F5344CB8AC3E}">
        <p14:creationId xmlns:p14="http://schemas.microsoft.com/office/powerpoint/2010/main" val="2511253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A5B57-F7AE-4F22-E7C6-DCAD5F2D4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ECA1E-DB9C-9CFB-085E-CBB60FE65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842" y="1342416"/>
            <a:ext cx="10799323" cy="34921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5.</a:t>
            </a:r>
            <a:r>
              <a:rPr lang="en-US" dirty="0"/>
              <a:t> In a TCM study, the quantity intercept of the demand curve represents: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a) The travel cost at which visits become zero</a:t>
            </a:r>
            <a:br>
              <a:rPr lang="en-US" dirty="0"/>
            </a:br>
            <a:r>
              <a:rPr lang="en-US" dirty="0"/>
              <a:t>b) The maximum visits per population unit at zero cost</a:t>
            </a:r>
            <a:br>
              <a:rPr lang="en-US" dirty="0"/>
            </a:br>
            <a:r>
              <a:rPr lang="en-US" dirty="0"/>
              <a:t>c) The average consumer surplus</a:t>
            </a:r>
            <a:br>
              <a:rPr lang="en-US" dirty="0"/>
            </a:br>
            <a:r>
              <a:rPr lang="en-US" dirty="0"/>
              <a:t>d) The slope of the visitation rate</a:t>
            </a:r>
          </a:p>
        </p:txBody>
      </p:sp>
    </p:spTree>
    <p:extLst>
      <p:ext uri="{BB962C8B-B14F-4D97-AF65-F5344CB8AC3E}">
        <p14:creationId xmlns:p14="http://schemas.microsoft.com/office/powerpoint/2010/main" val="1354195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2639B-B4C8-2D01-8B8F-114CEFEF0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F239E1A-C80A-F90F-157D-D8A268356BEA}"/>
              </a:ext>
            </a:extLst>
          </p:cNvPr>
          <p:cNvSpPr txBox="1"/>
          <p:nvPr/>
        </p:nvSpPr>
        <p:spPr>
          <a:xfrm>
            <a:off x="732006" y="1426220"/>
            <a:ext cx="1081472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6.</a:t>
            </a:r>
            <a:r>
              <a:rPr lang="en-US" sz="2400" dirty="0"/>
              <a:t> Suppose a TCM demand equation is: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V=100−0.5C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Where,  V = visits per 1,000 population and C = travel cost (BDT).</a:t>
            </a:r>
          </a:p>
          <a:p>
            <a:pPr>
              <a:buNone/>
            </a:pPr>
            <a:br>
              <a:rPr lang="en-US" sz="2400" dirty="0"/>
            </a:br>
            <a:r>
              <a:rPr lang="en-US" sz="2400" dirty="0"/>
              <a:t>The choke price is:</a:t>
            </a:r>
          </a:p>
          <a:p>
            <a:pPr>
              <a:buNone/>
            </a:pPr>
            <a:br>
              <a:rPr lang="en-US" sz="2400" dirty="0"/>
            </a:br>
            <a:r>
              <a:rPr lang="en-US" sz="2400" dirty="0"/>
              <a:t>a) 50 BDT</a:t>
            </a:r>
            <a:br>
              <a:rPr lang="en-US" sz="2400" dirty="0"/>
            </a:br>
            <a:r>
              <a:rPr lang="en-US" sz="2400" dirty="0"/>
              <a:t>b) 100 BDT</a:t>
            </a:r>
            <a:br>
              <a:rPr lang="en-US" sz="2400" dirty="0"/>
            </a:br>
            <a:r>
              <a:rPr lang="en-US" sz="2400" dirty="0"/>
              <a:t>c) 200 BDT</a:t>
            </a:r>
            <a:br>
              <a:rPr lang="en-US" sz="2400" dirty="0"/>
            </a:br>
            <a:r>
              <a:rPr lang="en-US" sz="2400" dirty="0"/>
              <a:t>d) 500 BDT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28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749AAB2-9BC8-349F-C7D5-30614CD51F82}"/>
              </a:ext>
            </a:extLst>
          </p:cNvPr>
          <p:cNvSpPr txBox="1"/>
          <p:nvPr/>
        </p:nvSpPr>
        <p:spPr>
          <a:xfrm>
            <a:off x="447471" y="1411389"/>
            <a:ext cx="1080742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7.</a:t>
            </a:r>
            <a:r>
              <a:rPr lang="en-US" sz="2400" dirty="0"/>
              <a:t> If the choke price is 800 BDT, the current travel cost is 300 BDT, and the maximum visits per 1,000 people are 250, the consumer surplus per 1,000 people is:</a:t>
            </a:r>
          </a:p>
          <a:p>
            <a:br>
              <a:rPr lang="en-US" sz="2400" dirty="0"/>
            </a:br>
            <a:r>
              <a:rPr lang="en-US" sz="2400" dirty="0"/>
              <a:t>a) 62,500 BDT</a:t>
            </a:r>
            <a:br>
              <a:rPr lang="en-US" sz="2400" dirty="0"/>
            </a:br>
            <a:r>
              <a:rPr lang="en-US" sz="2400" dirty="0"/>
              <a:t>b) 125,000 BDT</a:t>
            </a:r>
            <a:br>
              <a:rPr lang="en-US" sz="2400" dirty="0"/>
            </a:br>
            <a:r>
              <a:rPr lang="en-US" sz="2400" dirty="0"/>
              <a:t>c) 100,000 BDT</a:t>
            </a:r>
            <a:br>
              <a:rPr lang="en-US" sz="2400" dirty="0"/>
            </a:br>
            <a:r>
              <a:rPr lang="en-US" sz="2400" dirty="0"/>
              <a:t>d) 50,000 BDT</a:t>
            </a:r>
          </a:p>
        </p:txBody>
      </p:sp>
    </p:spTree>
    <p:extLst>
      <p:ext uri="{BB962C8B-B14F-4D97-AF65-F5344CB8AC3E}">
        <p14:creationId xmlns:p14="http://schemas.microsoft.com/office/powerpoint/2010/main" val="3054818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2D92C-C604-67AC-2743-AD2B6CED3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FF9B6DC-3237-AC4A-ECFC-980A020D13F5}"/>
              </a:ext>
            </a:extLst>
          </p:cNvPr>
          <p:cNvSpPr txBox="1"/>
          <p:nvPr/>
        </p:nvSpPr>
        <p:spPr>
          <a:xfrm>
            <a:off x="1198934" y="2145587"/>
            <a:ext cx="978359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8. The Hedonic Pricing Method is primarily used to estimate:</a:t>
            </a:r>
          </a:p>
          <a:p>
            <a:br>
              <a:rPr lang="en-US" sz="2400" dirty="0"/>
            </a:br>
            <a:r>
              <a:rPr lang="en-US" sz="2400" dirty="0"/>
              <a:t>a) The recreational value of public parks</a:t>
            </a:r>
            <a:br>
              <a:rPr lang="en-US" sz="2400" dirty="0"/>
            </a:br>
            <a:r>
              <a:rPr lang="en-US" sz="2400" dirty="0"/>
              <a:t>b) The value of non-market attributes reflected in market prices</a:t>
            </a:r>
            <a:br>
              <a:rPr lang="en-US" sz="2400" dirty="0"/>
            </a:br>
            <a:r>
              <a:rPr lang="en-US" sz="2400" dirty="0"/>
              <a:t>c) The replacement cost of natural resources</a:t>
            </a:r>
            <a:br>
              <a:rPr lang="en-US" sz="2400" dirty="0"/>
            </a:br>
            <a:r>
              <a:rPr lang="en-US" sz="2400" dirty="0"/>
              <a:t>d) The production cost of housing</a:t>
            </a:r>
          </a:p>
        </p:txBody>
      </p:sp>
    </p:spTree>
    <p:extLst>
      <p:ext uri="{BB962C8B-B14F-4D97-AF65-F5344CB8AC3E}">
        <p14:creationId xmlns:p14="http://schemas.microsoft.com/office/powerpoint/2010/main" val="3045548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788</Words>
  <Application>Microsoft Office PowerPoint</Application>
  <PresentationFormat>Widescreen</PresentationFormat>
  <Paragraphs>37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Multiple Choice Questions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Rashid Sarker</dc:creator>
  <cp:lastModifiedBy>Rashid Sarker</cp:lastModifiedBy>
  <cp:revision>30</cp:revision>
  <dcterms:created xsi:type="dcterms:W3CDTF">2024-10-28T15:57:10Z</dcterms:created>
  <dcterms:modified xsi:type="dcterms:W3CDTF">2025-08-27T09:27:48Z</dcterms:modified>
</cp:coreProperties>
</file>