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9" d="100"/>
          <a:sy n="99" d="100"/>
        </p:scale>
        <p:origin x="2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B3C6F-DABD-93E3-CBAC-A46095242A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17C2BE-EAC2-F0CC-84CD-5A75D74C22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12E02C-AB38-6A47-3041-BA5D3801A3B3}"/>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DBB659CE-8299-2F5E-8A68-ED9794AD40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236200-B792-F8FF-F591-BF56E4847484}"/>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2614816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8F73-A8B5-CE88-5011-6BF36BDF19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566270-2540-AAD1-6167-9B5C333F00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2CC140-DBBF-197A-2B03-EBB94C4115A7}"/>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9EB529D0-A6F9-8FBA-B526-A270089B14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AEB8C0-5E8A-2F29-1227-70223AB4A122}"/>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754696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FEDDBC-D1B9-FF26-8BE5-175EEC7D05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412340-0392-64A4-5DA5-98D69945DB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C0A7D8-B35A-A7A1-4C14-684B1D91CC29}"/>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0B31C380-0628-5F86-C42A-E2621AA450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8A39D9-95AA-3401-A42B-0FC3C5B26F86}"/>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2147868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7DDF8-9949-9F04-505A-928DDA8795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15E03-C743-69C7-45CB-CCB288AD60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DCE8E3-F118-716E-8865-2ADFF9CAFFA7}"/>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70AE5F0A-1903-2658-0034-115B13F0D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EEF84-0636-DC35-5AC9-4BD55DE62C32}"/>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320179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14FBF-3364-A5B5-370C-E3AF22152B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652025-2F4A-65C0-06E2-61C048221A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2B836B-6CBE-439C-2EAA-76ABF27AC3F5}"/>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C8F0A99D-6571-9D75-5D8D-6C09F2403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49A533-6769-2F9A-7FE7-82987A35F075}"/>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3257519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46F1C-0696-7D1A-83A1-3D32858059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4BB498-D23F-C61B-8129-3CCB55AB34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B9321-44E0-A404-858C-139C29CF8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DE93C0-0F42-D672-FEDC-CA926A83320B}"/>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6" name="Footer Placeholder 5">
            <a:extLst>
              <a:ext uri="{FF2B5EF4-FFF2-40B4-BE49-F238E27FC236}">
                <a16:creationId xmlns:a16="http://schemas.microsoft.com/office/drawing/2014/main" id="{5234BA18-417F-53B9-311D-9CACDF4FA7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0686CA-3131-0721-38BF-DC6E78EC77B3}"/>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167368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50891-1FF2-CAA9-7C19-863E3A7D61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1A824F-9BB4-41EF-264D-FD4C90F3F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18413A-3D84-1EF5-B5ED-943CD51B35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75091B-B80B-9E52-8F3D-2796F5F949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3DF389-2F9B-535D-A1E8-52141A99A4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56403B-A97D-6E98-1921-ECD90FA9EFA0}"/>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8" name="Footer Placeholder 7">
            <a:extLst>
              <a:ext uri="{FF2B5EF4-FFF2-40B4-BE49-F238E27FC236}">
                <a16:creationId xmlns:a16="http://schemas.microsoft.com/office/drawing/2014/main" id="{010AF94C-BE39-3CBE-FBCC-696886DE6F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4D8B09-E249-C110-EF8F-C7C152DFFEC5}"/>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3827482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62775-E167-3C88-72A9-A22E6140A8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CB079F-4423-3D52-9A16-84B5EA13939A}"/>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4" name="Footer Placeholder 3">
            <a:extLst>
              <a:ext uri="{FF2B5EF4-FFF2-40B4-BE49-F238E27FC236}">
                <a16:creationId xmlns:a16="http://schemas.microsoft.com/office/drawing/2014/main" id="{AC5B8218-D029-ED19-C2B4-DBD0A088C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381F4E-75D1-D727-7783-6C97E3B28DFB}"/>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59089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E17605-A823-B198-3A62-305D819D9259}"/>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3" name="Footer Placeholder 2">
            <a:extLst>
              <a:ext uri="{FF2B5EF4-FFF2-40B4-BE49-F238E27FC236}">
                <a16:creationId xmlns:a16="http://schemas.microsoft.com/office/drawing/2014/main" id="{C5F383CE-6F7F-ABB3-58CF-47441D0D13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CA39A9-A9D9-9E1B-02EB-3CFE886B463B}"/>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1315804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5D56F-ED20-D6F9-C634-B06053188E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FC8797-7B5A-30FE-E7EA-BEB98C494F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2570BD-CBCE-888C-3D5B-AA6AF5C808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E957D7-B323-AF5C-7928-909929A8E198}"/>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6" name="Footer Placeholder 5">
            <a:extLst>
              <a:ext uri="{FF2B5EF4-FFF2-40B4-BE49-F238E27FC236}">
                <a16:creationId xmlns:a16="http://schemas.microsoft.com/office/drawing/2014/main" id="{BF226EB3-3E7B-EF00-EA09-158B3452B4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19ADF-543C-4D57-04B6-870E2693D2BE}"/>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1069419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B33E-ECD3-E46E-44EE-F30D74D5F4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2B3356-52B6-9384-570F-5240C7716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DD27AB-6494-CAE0-8583-569E873200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73963-99C6-0809-4B57-530ABDC79C93}"/>
              </a:ext>
            </a:extLst>
          </p:cNvPr>
          <p:cNvSpPr>
            <a:spLocks noGrp="1"/>
          </p:cNvSpPr>
          <p:nvPr>
            <p:ph type="dt" sz="half" idx="10"/>
          </p:nvPr>
        </p:nvSpPr>
        <p:spPr/>
        <p:txBody>
          <a:bodyPr/>
          <a:lstStyle/>
          <a:p>
            <a:fld id="{4ECBF001-D3DA-44E0-A20C-980159D0CD6E}" type="datetimeFigureOut">
              <a:rPr lang="en-US" smtClean="0"/>
              <a:t>16-Jul-25</a:t>
            </a:fld>
            <a:endParaRPr lang="en-US"/>
          </a:p>
        </p:txBody>
      </p:sp>
      <p:sp>
        <p:nvSpPr>
          <p:cNvPr id="6" name="Footer Placeholder 5">
            <a:extLst>
              <a:ext uri="{FF2B5EF4-FFF2-40B4-BE49-F238E27FC236}">
                <a16:creationId xmlns:a16="http://schemas.microsoft.com/office/drawing/2014/main" id="{3C191FC5-A0ED-1084-8251-2848115E97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193B72-91D4-ECFD-4BFC-CCB453FCFB52}"/>
              </a:ext>
            </a:extLst>
          </p:cNvPr>
          <p:cNvSpPr>
            <a:spLocks noGrp="1"/>
          </p:cNvSpPr>
          <p:nvPr>
            <p:ph type="sldNum" sz="quarter" idx="12"/>
          </p:nvPr>
        </p:nvSpPr>
        <p:spPr/>
        <p:txBody>
          <a:bodyPr/>
          <a:lstStyle/>
          <a:p>
            <a:fld id="{D524968D-3973-46CD-B5DD-4C50DADB6D27}" type="slidenum">
              <a:rPr lang="en-US" smtClean="0"/>
              <a:t>‹#›</a:t>
            </a:fld>
            <a:endParaRPr lang="en-US"/>
          </a:p>
        </p:txBody>
      </p:sp>
    </p:spTree>
    <p:extLst>
      <p:ext uri="{BB962C8B-B14F-4D97-AF65-F5344CB8AC3E}">
        <p14:creationId xmlns:p14="http://schemas.microsoft.com/office/powerpoint/2010/main" val="103045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CBEF9D-47DF-4196-D28A-EF7C372A86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752A34-160B-4DC8-4D59-B6983A1581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F12D1A-CD7D-C5DB-AC05-9BD2ECE1A4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BF001-D3DA-44E0-A20C-980159D0CD6E}" type="datetimeFigureOut">
              <a:rPr lang="en-US" smtClean="0"/>
              <a:t>16-Jul-25</a:t>
            </a:fld>
            <a:endParaRPr lang="en-US"/>
          </a:p>
        </p:txBody>
      </p:sp>
      <p:sp>
        <p:nvSpPr>
          <p:cNvPr id="5" name="Footer Placeholder 4">
            <a:extLst>
              <a:ext uri="{FF2B5EF4-FFF2-40B4-BE49-F238E27FC236}">
                <a16:creationId xmlns:a16="http://schemas.microsoft.com/office/drawing/2014/main" id="{D563E283-2282-6724-4612-851D48107D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CD33CE-3798-AA8A-2A24-DD54D24196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24968D-3973-46CD-B5DD-4C50DADB6D27}" type="slidenum">
              <a:rPr lang="en-US" smtClean="0"/>
              <a:t>‹#›</a:t>
            </a:fld>
            <a:endParaRPr lang="en-US"/>
          </a:p>
        </p:txBody>
      </p:sp>
    </p:spTree>
    <p:extLst>
      <p:ext uri="{BB962C8B-B14F-4D97-AF65-F5344CB8AC3E}">
        <p14:creationId xmlns:p14="http://schemas.microsoft.com/office/powerpoint/2010/main" val="26233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5093A-900B-5183-A815-A60049534771}"/>
              </a:ext>
            </a:extLst>
          </p:cNvPr>
          <p:cNvSpPr>
            <a:spLocks noGrp="1"/>
          </p:cNvSpPr>
          <p:nvPr>
            <p:ph type="ctrTitle"/>
          </p:nvPr>
        </p:nvSpPr>
        <p:spPr>
          <a:xfrm>
            <a:off x="1289824" y="769434"/>
            <a:ext cx="9144000" cy="443378"/>
          </a:xfrm>
        </p:spPr>
        <p:txBody>
          <a:bodyPr>
            <a:normAutofit fontScale="90000"/>
          </a:bodyPr>
          <a:lstStyle/>
          <a:p>
            <a:r>
              <a:rPr lang="en-US" sz="2400" b="1" i="0" u="none" strike="noStrike" baseline="0" dirty="0">
                <a:solidFill>
                  <a:srgbClr val="0070C0"/>
                </a:solidFill>
                <a:latin typeface="Arial" panose="020B0604020202020204" pitchFamily="34" charset="0"/>
              </a:rPr>
              <a:t>Resource Assessment, Reserve Evaluation and Mine Planning</a:t>
            </a:r>
            <a:endParaRPr lang="en-US" sz="7200" dirty="0">
              <a:solidFill>
                <a:srgbClr val="0070C0"/>
              </a:solidFill>
            </a:endParaRPr>
          </a:p>
        </p:txBody>
      </p:sp>
      <p:sp>
        <p:nvSpPr>
          <p:cNvPr id="3" name="Subtitle 2">
            <a:extLst>
              <a:ext uri="{FF2B5EF4-FFF2-40B4-BE49-F238E27FC236}">
                <a16:creationId xmlns:a16="http://schemas.microsoft.com/office/drawing/2014/main" id="{267D3A66-3D9A-9B0F-C71D-58CADB73652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97006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B008ABC-9871-40D9-1F18-6A0AC2A1610A}"/>
              </a:ext>
            </a:extLst>
          </p:cNvPr>
          <p:cNvSpPr txBox="1"/>
          <p:nvPr/>
        </p:nvSpPr>
        <p:spPr>
          <a:xfrm>
            <a:off x="1117910" y="620540"/>
            <a:ext cx="6094140" cy="369332"/>
          </a:xfrm>
          <a:prstGeom prst="rect">
            <a:avLst/>
          </a:prstGeom>
          <a:noFill/>
        </p:spPr>
        <p:txBody>
          <a:bodyPr wrap="square">
            <a:spAutoFit/>
          </a:bodyPr>
          <a:lstStyle/>
          <a:p>
            <a:r>
              <a:rPr lang="en-US" dirty="0">
                <a:solidFill>
                  <a:srgbClr val="000000"/>
                </a:solidFill>
                <a:latin typeface="Arial" panose="020B0604020202020204" pitchFamily="34" charset="0"/>
              </a:rPr>
              <a:t>D</a:t>
            </a:r>
            <a:r>
              <a:rPr lang="en-US" sz="1800" b="0" i="0" u="none" strike="noStrike" baseline="0" dirty="0">
                <a:solidFill>
                  <a:srgbClr val="000000"/>
                </a:solidFill>
                <a:latin typeface="Arial" panose="020B0604020202020204" pitchFamily="34" charset="0"/>
              </a:rPr>
              <a:t>emonstration and extraction </a:t>
            </a:r>
            <a:endParaRPr lang="en-US" dirty="0"/>
          </a:p>
        </p:txBody>
      </p:sp>
      <p:pic>
        <p:nvPicPr>
          <p:cNvPr id="7" name="Picture 6">
            <a:extLst>
              <a:ext uri="{FF2B5EF4-FFF2-40B4-BE49-F238E27FC236}">
                <a16:creationId xmlns:a16="http://schemas.microsoft.com/office/drawing/2014/main" id="{DAAC2067-5370-6865-CEB4-A7618A782C33}"/>
              </a:ext>
            </a:extLst>
          </p:cNvPr>
          <p:cNvPicPr>
            <a:picLocks noChangeAspect="1"/>
          </p:cNvPicPr>
          <p:nvPr/>
        </p:nvPicPr>
        <p:blipFill>
          <a:blip r:embed="rId2"/>
          <a:stretch>
            <a:fillRect/>
          </a:stretch>
        </p:blipFill>
        <p:spPr>
          <a:xfrm>
            <a:off x="1117911" y="1072098"/>
            <a:ext cx="8285972" cy="2305112"/>
          </a:xfrm>
          <a:prstGeom prst="rect">
            <a:avLst/>
          </a:prstGeom>
        </p:spPr>
      </p:pic>
      <p:sp>
        <p:nvSpPr>
          <p:cNvPr id="9" name="TextBox 8">
            <a:extLst>
              <a:ext uri="{FF2B5EF4-FFF2-40B4-BE49-F238E27FC236}">
                <a16:creationId xmlns:a16="http://schemas.microsoft.com/office/drawing/2014/main" id="{58403F9D-2902-B969-A9DC-9E676B80D035}"/>
              </a:ext>
            </a:extLst>
          </p:cNvPr>
          <p:cNvSpPr txBox="1"/>
          <p:nvPr/>
        </p:nvSpPr>
        <p:spPr>
          <a:xfrm>
            <a:off x="1117910" y="3357225"/>
            <a:ext cx="9960768" cy="3139321"/>
          </a:xfrm>
          <a:prstGeom prst="rect">
            <a:avLst/>
          </a:prstGeom>
          <a:noFill/>
        </p:spPr>
        <p:txBody>
          <a:bodyPr wrap="square">
            <a:spAutoFit/>
          </a:bodyPr>
          <a:lstStyle/>
          <a:p>
            <a:r>
              <a:rPr lang="en-US" u="sng" dirty="0">
                <a:solidFill>
                  <a:srgbClr val="000000"/>
                </a:solidFill>
                <a:latin typeface="Arial" panose="020B0604020202020204" pitchFamily="34" charset="0"/>
              </a:rPr>
              <a:t>Resource assessment</a:t>
            </a:r>
            <a:endParaRPr lang="en-US" sz="1800" b="0" i="0" u="sng" strike="noStrike" baseline="0" dirty="0">
              <a:solidFill>
                <a:srgbClr val="000000"/>
              </a:solidFill>
              <a:latin typeface="Arial" panose="020B0604020202020204" pitchFamily="34" charset="0"/>
            </a:endParaRP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The phase of resource assessment, reserve evaluation and mine planning is the essential project planning phase, where</a:t>
            </a:r>
          </a:p>
          <a:p>
            <a:r>
              <a:rPr lang="en-US" sz="1800" b="0" i="0" u="none" strike="noStrike" baseline="0" dirty="0">
                <a:solidFill>
                  <a:srgbClr val="000000"/>
                </a:solidFill>
                <a:latin typeface="Arial" panose="020B0604020202020204" pitchFamily="34" charset="0"/>
              </a:rPr>
              <a:t>&gt;exploration data are synthesized in a numerical 3D resource model</a:t>
            </a:r>
          </a:p>
          <a:p>
            <a:r>
              <a:rPr lang="en-US" sz="1800" b="0" i="0" u="none" strike="noStrike" baseline="0" dirty="0">
                <a:solidFill>
                  <a:srgbClr val="000000"/>
                </a:solidFill>
                <a:latin typeface="Arial" panose="020B0604020202020204" pitchFamily="34" charset="0"/>
              </a:rPr>
              <a:t>&gt;its uncertainty is assessed. </a:t>
            </a:r>
          </a:p>
          <a:p>
            <a:r>
              <a:rPr lang="en-US" sz="1800" b="0" i="0" u="none" strike="noStrike" baseline="0" dirty="0">
                <a:solidFill>
                  <a:srgbClr val="000000"/>
                </a:solidFill>
                <a:latin typeface="Arial" panose="020B0604020202020204" pitchFamily="34" charset="0"/>
              </a:rPr>
              <a:t>&gt;Intermediate results lead to an estimate of geological in-place resources. </a:t>
            </a:r>
          </a:p>
          <a:p>
            <a:endParaRPr lang="en-US" sz="1800" b="0" i="0" u="none" strike="noStrike" baseline="0" dirty="0">
              <a:solidFill>
                <a:srgbClr val="000000"/>
              </a:solidFill>
              <a:latin typeface="Arial" panose="020B0604020202020204" pitchFamily="34" charset="0"/>
            </a:endParaRPr>
          </a:p>
          <a:p>
            <a:r>
              <a:rPr lang="en-US" sz="1800" b="0" i="0" u="sng" strike="noStrike" baseline="0" dirty="0">
                <a:solidFill>
                  <a:srgbClr val="000000"/>
                </a:solidFill>
                <a:latin typeface="Arial" panose="020B0604020202020204" pitchFamily="34" charset="0"/>
              </a:rPr>
              <a:t>During reserve estimation-</a:t>
            </a:r>
          </a:p>
          <a:p>
            <a:r>
              <a:rPr lang="en-US" dirty="0">
                <a:solidFill>
                  <a:srgbClr val="000000"/>
                </a:solidFill>
                <a:latin typeface="Arial" panose="020B0604020202020204" pitchFamily="34" charset="0"/>
              </a:rPr>
              <a:t>&gt;</a:t>
            </a:r>
            <a:r>
              <a:rPr lang="en-US" sz="1800" b="0" i="0" u="none" strike="noStrike" baseline="0" dirty="0">
                <a:solidFill>
                  <a:srgbClr val="000000"/>
                </a:solidFill>
                <a:latin typeface="Arial" panose="020B0604020202020204" pitchFamily="34" charset="0"/>
              </a:rPr>
              <a:t>strategic-, long- and medium term mine planning decisions are derived with its associated investment and operating costs. </a:t>
            </a:r>
          </a:p>
        </p:txBody>
      </p:sp>
    </p:spTree>
    <p:extLst>
      <p:ext uri="{BB962C8B-B14F-4D97-AF65-F5344CB8AC3E}">
        <p14:creationId xmlns:p14="http://schemas.microsoft.com/office/powerpoint/2010/main" val="884596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B008ABC-9871-40D9-1F18-6A0AC2A1610A}"/>
              </a:ext>
            </a:extLst>
          </p:cNvPr>
          <p:cNvSpPr txBox="1"/>
          <p:nvPr/>
        </p:nvSpPr>
        <p:spPr>
          <a:xfrm>
            <a:off x="1117910" y="620540"/>
            <a:ext cx="6094140" cy="369332"/>
          </a:xfrm>
          <a:prstGeom prst="rect">
            <a:avLst/>
          </a:prstGeom>
          <a:noFill/>
        </p:spPr>
        <p:txBody>
          <a:bodyPr wrap="square">
            <a:spAutoFit/>
          </a:bodyPr>
          <a:lstStyle/>
          <a:p>
            <a:r>
              <a:rPr lang="en-US" dirty="0">
                <a:solidFill>
                  <a:srgbClr val="000000"/>
                </a:solidFill>
                <a:latin typeface="Arial" panose="020B0604020202020204" pitchFamily="34" charset="0"/>
              </a:rPr>
              <a:t>D</a:t>
            </a:r>
            <a:r>
              <a:rPr lang="en-US" sz="1800" b="0" i="0" u="none" strike="noStrike" baseline="0" dirty="0">
                <a:solidFill>
                  <a:srgbClr val="000000"/>
                </a:solidFill>
                <a:latin typeface="Arial" panose="020B0604020202020204" pitchFamily="34" charset="0"/>
              </a:rPr>
              <a:t>emonstration and extraction </a:t>
            </a:r>
            <a:endParaRPr lang="en-US" dirty="0"/>
          </a:p>
        </p:txBody>
      </p:sp>
      <p:pic>
        <p:nvPicPr>
          <p:cNvPr id="3" name="Picture 2">
            <a:extLst>
              <a:ext uri="{FF2B5EF4-FFF2-40B4-BE49-F238E27FC236}">
                <a16:creationId xmlns:a16="http://schemas.microsoft.com/office/drawing/2014/main" id="{1EA88788-4F33-6E20-FD1B-799C09010708}"/>
              </a:ext>
            </a:extLst>
          </p:cNvPr>
          <p:cNvPicPr>
            <a:picLocks noChangeAspect="1"/>
          </p:cNvPicPr>
          <p:nvPr/>
        </p:nvPicPr>
        <p:blipFill>
          <a:blip r:embed="rId2"/>
          <a:stretch>
            <a:fillRect/>
          </a:stretch>
        </p:blipFill>
        <p:spPr>
          <a:xfrm>
            <a:off x="1117909" y="1236229"/>
            <a:ext cx="8131858" cy="5097663"/>
          </a:xfrm>
          <a:prstGeom prst="rect">
            <a:avLst/>
          </a:prstGeom>
        </p:spPr>
      </p:pic>
    </p:spTree>
    <p:extLst>
      <p:ext uri="{BB962C8B-B14F-4D97-AF65-F5344CB8AC3E}">
        <p14:creationId xmlns:p14="http://schemas.microsoft.com/office/powerpoint/2010/main" val="2963960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4DB8F9-D51D-48F1-EEAE-DB83DCD47EE4}"/>
              </a:ext>
            </a:extLst>
          </p:cNvPr>
          <p:cNvSpPr txBox="1"/>
          <p:nvPr/>
        </p:nvSpPr>
        <p:spPr>
          <a:xfrm>
            <a:off x="649558" y="954757"/>
            <a:ext cx="10011008" cy="2062103"/>
          </a:xfrm>
          <a:prstGeom prst="rect">
            <a:avLst/>
          </a:prstGeom>
          <a:noFill/>
        </p:spPr>
        <p:txBody>
          <a:bodyPr wrap="square">
            <a:spAutoFit/>
          </a:bodyPr>
          <a:lstStyle/>
          <a:p>
            <a:r>
              <a:rPr lang="en-US" sz="2800" b="0" i="0" u="none" strike="noStrike" baseline="0" dirty="0">
                <a:solidFill>
                  <a:srgbClr val="000000"/>
                </a:solidFill>
                <a:latin typeface="Arial" panose="020B0604020202020204" pitchFamily="34" charset="0"/>
              </a:rPr>
              <a:t>Procedural Assessment: Potential Resource Modelling </a:t>
            </a:r>
          </a:p>
          <a:p>
            <a:endParaRPr lang="en-US" sz="2800" b="0" i="0" u="none" strike="noStrike" baseline="0" dirty="0">
              <a:solidFill>
                <a:srgbClr val="000000"/>
              </a:solidFill>
              <a:latin typeface="Arial" panose="020B0604020202020204" pitchFamily="34" charset="0"/>
            </a:endParaRPr>
          </a:p>
          <a:p>
            <a:r>
              <a:rPr lang="en-US" sz="2400" b="0" i="0" u="none" strike="noStrike" baseline="0" dirty="0">
                <a:solidFill>
                  <a:srgbClr val="000000"/>
                </a:solidFill>
                <a:latin typeface="Arial" panose="020B0604020202020204" pitchFamily="34" charset="0"/>
              </a:rPr>
              <a:t>Identified potential modelling techniques include: </a:t>
            </a:r>
          </a:p>
          <a:p>
            <a:r>
              <a:rPr lang="en-US" sz="2400" b="0" i="0" u="none" strike="noStrike" baseline="0" dirty="0">
                <a:solidFill>
                  <a:srgbClr val="000000"/>
                </a:solidFill>
                <a:latin typeface="Arial" panose="020B0604020202020204" pitchFamily="34" charset="0"/>
              </a:rPr>
              <a:t> 3D </a:t>
            </a:r>
            <a:r>
              <a:rPr lang="en-US" sz="2400" b="0" i="0" u="none" strike="noStrike" baseline="0" dirty="0" err="1">
                <a:solidFill>
                  <a:srgbClr val="000000"/>
                </a:solidFill>
                <a:latin typeface="Arial" panose="020B0604020202020204" pitchFamily="34" charset="0"/>
              </a:rPr>
              <a:t>Geometallurgical</a:t>
            </a:r>
            <a:r>
              <a:rPr lang="en-US" sz="2400" b="0" i="0" u="none" strike="noStrike" baseline="0" dirty="0">
                <a:solidFill>
                  <a:srgbClr val="000000"/>
                </a:solidFill>
                <a:latin typeface="Arial" panose="020B0604020202020204" pitchFamily="34" charset="0"/>
              </a:rPr>
              <a:t> Modelling (for polymetallic </a:t>
            </a:r>
            <a:r>
              <a:rPr lang="en-US" sz="2400" b="0" i="0" u="none" strike="noStrike" baseline="0" dirty="0" err="1">
                <a:solidFill>
                  <a:srgbClr val="000000"/>
                </a:solidFill>
                <a:latin typeface="Arial" panose="020B0604020202020204" pitchFamily="34" charset="0"/>
              </a:rPr>
              <a:t>sulphides</a:t>
            </a:r>
            <a:r>
              <a:rPr lang="en-US" sz="2400" b="0" i="0" u="none" strike="noStrike" baseline="0" dirty="0">
                <a:solidFill>
                  <a:srgbClr val="000000"/>
                </a:solidFill>
                <a:latin typeface="Arial" panose="020B0604020202020204" pitchFamily="34" charset="0"/>
              </a:rPr>
              <a:t>); </a:t>
            </a:r>
          </a:p>
          <a:p>
            <a:r>
              <a:rPr lang="en-US" sz="2400" b="0" i="0" u="none" strike="noStrike" baseline="0" dirty="0">
                <a:solidFill>
                  <a:srgbClr val="000000"/>
                </a:solidFill>
                <a:latin typeface="Arial" panose="020B0604020202020204" pitchFamily="34" charset="0"/>
              </a:rPr>
              <a:t> 2D Multivariate Modelling (for </a:t>
            </a:r>
            <a:r>
              <a:rPr lang="en-US" sz="2400" b="0" i="0" u="none" strike="noStrike" baseline="0" dirty="0" err="1">
                <a:solidFill>
                  <a:srgbClr val="000000"/>
                </a:solidFill>
                <a:latin typeface="Arial" panose="020B0604020202020204" pitchFamily="34" charset="0"/>
              </a:rPr>
              <a:t>nodulues</a:t>
            </a:r>
            <a:r>
              <a:rPr lang="en-US" sz="2400" b="0" i="0" u="none" strike="noStrike" baseline="0" dirty="0">
                <a:solidFill>
                  <a:srgbClr val="000000"/>
                </a:solidFill>
                <a:latin typeface="Arial" panose="020B0604020202020204" pitchFamily="34" charset="0"/>
              </a:rPr>
              <a:t> and cobalt-rich crusts). </a:t>
            </a:r>
            <a:endParaRPr lang="en-US" sz="1800" b="0" i="0" u="none" strike="noStrike" baseline="0" dirty="0">
              <a:solidFill>
                <a:srgbClr val="000000"/>
              </a:solidFill>
              <a:latin typeface="Arial" panose="020B0604020202020204" pitchFamily="34" charset="0"/>
            </a:endParaRPr>
          </a:p>
        </p:txBody>
      </p:sp>
      <p:sp>
        <p:nvSpPr>
          <p:cNvPr id="7" name="TextBox 6">
            <a:extLst>
              <a:ext uri="{FF2B5EF4-FFF2-40B4-BE49-F238E27FC236}">
                <a16:creationId xmlns:a16="http://schemas.microsoft.com/office/drawing/2014/main" id="{C8332DC5-7A21-9A72-6A25-EF12513BA6CC}"/>
              </a:ext>
            </a:extLst>
          </p:cNvPr>
          <p:cNvSpPr txBox="1"/>
          <p:nvPr/>
        </p:nvSpPr>
        <p:spPr>
          <a:xfrm>
            <a:off x="649558" y="3429000"/>
            <a:ext cx="10903105" cy="3170099"/>
          </a:xfrm>
          <a:prstGeom prst="rect">
            <a:avLst/>
          </a:prstGeom>
          <a:noFill/>
        </p:spPr>
        <p:txBody>
          <a:bodyPr wrap="square">
            <a:spAutoFit/>
          </a:bodyPr>
          <a:lstStyle/>
          <a:p>
            <a:r>
              <a:rPr lang="en-US" sz="2000" b="0" u="sng" strike="noStrike" baseline="0" dirty="0">
                <a:solidFill>
                  <a:srgbClr val="000000"/>
                </a:solidFill>
                <a:latin typeface="Arial" panose="020B0604020202020204" pitchFamily="34" charset="0"/>
              </a:rPr>
              <a:t>3D </a:t>
            </a:r>
            <a:r>
              <a:rPr lang="en-US" sz="2000" b="0" u="sng" strike="noStrike" baseline="0" dirty="0" err="1">
                <a:solidFill>
                  <a:srgbClr val="000000"/>
                </a:solidFill>
                <a:latin typeface="Arial" panose="020B0604020202020204" pitchFamily="34" charset="0"/>
              </a:rPr>
              <a:t>Geometallurgical</a:t>
            </a:r>
            <a:r>
              <a:rPr lang="en-US" sz="2000" b="0" u="sng" strike="noStrike" baseline="0" dirty="0">
                <a:solidFill>
                  <a:srgbClr val="000000"/>
                </a:solidFill>
                <a:latin typeface="Arial" panose="020B0604020202020204" pitchFamily="34" charset="0"/>
              </a:rPr>
              <a:t> Modelling of Polymetallic </a:t>
            </a:r>
            <a:r>
              <a:rPr lang="en-US" sz="2000" b="0" u="sng" strike="noStrike" baseline="0" dirty="0" err="1">
                <a:solidFill>
                  <a:srgbClr val="000000"/>
                </a:solidFill>
                <a:latin typeface="Arial" panose="020B0604020202020204" pitchFamily="34" charset="0"/>
              </a:rPr>
              <a:t>Sulphides</a:t>
            </a:r>
            <a:r>
              <a:rPr lang="en-US" sz="2000" b="0" u="sng" strike="noStrike" baseline="0" dirty="0">
                <a:solidFill>
                  <a:srgbClr val="000000"/>
                </a:solidFill>
                <a:latin typeface="Arial" panose="020B0604020202020204" pitchFamily="34" charset="0"/>
              </a:rPr>
              <a:t> </a:t>
            </a:r>
          </a:p>
          <a:p>
            <a:endParaRPr lang="en-US" sz="2000" b="0" i="0" u="none" strike="noStrike" baseline="0" dirty="0">
              <a:solidFill>
                <a:srgbClr val="000000"/>
              </a:solidFill>
              <a:latin typeface="Arial" panose="020B0604020202020204" pitchFamily="34" charset="0"/>
            </a:endParaRPr>
          </a:p>
          <a:p>
            <a:r>
              <a:rPr lang="en-US" sz="2000" b="0" i="0" u="none" strike="noStrike" baseline="0" dirty="0">
                <a:solidFill>
                  <a:srgbClr val="000000"/>
                </a:solidFill>
                <a:latin typeface="Arial" panose="020B0604020202020204" pitchFamily="34" charset="0"/>
              </a:rPr>
              <a:t>The value carrying ore-types in polymetallic </a:t>
            </a:r>
            <a:r>
              <a:rPr lang="en-US" sz="2000" b="0" i="0" u="none" strike="noStrike" baseline="0" dirty="0" err="1">
                <a:solidFill>
                  <a:srgbClr val="000000"/>
                </a:solidFill>
                <a:latin typeface="Arial" panose="020B0604020202020204" pitchFamily="34" charset="0"/>
              </a:rPr>
              <a:t>Sulphides</a:t>
            </a:r>
            <a:r>
              <a:rPr lang="en-US" sz="2000" b="0" i="0" u="none" strike="noStrike" baseline="0" dirty="0">
                <a:solidFill>
                  <a:srgbClr val="000000"/>
                </a:solidFill>
                <a:latin typeface="Arial" panose="020B0604020202020204" pitchFamily="34" charset="0"/>
              </a:rPr>
              <a:t> are spatially distributed in all three dimensions. </a:t>
            </a:r>
          </a:p>
          <a:p>
            <a:r>
              <a:rPr lang="en-US" sz="2000" dirty="0">
                <a:solidFill>
                  <a:srgbClr val="000000"/>
                </a:solidFill>
                <a:latin typeface="Arial" panose="020B0604020202020204" pitchFamily="34" charset="0"/>
              </a:rPr>
              <a:t>&gt;</a:t>
            </a:r>
            <a:r>
              <a:rPr lang="en-US" sz="2000" b="0" i="0" u="none" strike="noStrike" baseline="0" dirty="0">
                <a:solidFill>
                  <a:srgbClr val="000000"/>
                </a:solidFill>
                <a:latin typeface="Arial" panose="020B0604020202020204" pitchFamily="34" charset="0"/>
              </a:rPr>
              <a:t>requires a full 3D resource model capturing both the geological structure and the spatial grade distribution </a:t>
            </a:r>
          </a:p>
          <a:p>
            <a:r>
              <a:rPr lang="en-US" sz="2000" dirty="0">
                <a:solidFill>
                  <a:srgbClr val="000000"/>
                </a:solidFill>
                <a:latin typeface="Arial" panose="020B0604020202020204" pitchFamily="34" charset="0"/>
              </a:rPr>
              <a:t>&gt;</a:t>
            </a:r>
            <a:r>
              <a:rPr lang="en-US" sz="2000" b="0" i="0" u="none" strike="noStrike" baseline="0" dirty="0">
                <a:solidFill>
                  <a:srgbClr val="000000"/>
                </a:solidFill>
                <a:latin typeface="Arial" panose="020B0604020202020204" pitchFamily="34" charset="0"/>
              </a:rPr>
              <a:t>comply with International Reporting standards, modelling techniques should be designed to provide beside the local estimate as well a realistic quantitative assessment about the uncertainty in estimation. </a:t>
            </a:r>
          </a:p>
          <a:p>
            <a:endParaRPr lang="en-US" sz="20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83012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4DB8F9-D51D-48F1-EEAE-DB83DCD47EE4}"/>
              </a:ext>
            </a:extLst>
          </p:cNvPr>
          <p:cNvSpPr txBox="1"/>
          <p:nvPr/>
        </p:nvSpPr>
        <p:spPr>
          <a:xfrm>
            <a:off x="649558" y="954757"/>
            <a:ext cx="10011008" cy="523220"/>
          </a:xfrm>
          <a:prstGeom prst="rect">
            <a:avLst/>
          </a:prstGeom>
          <a:noFill/>
        </p:spPr>
        <p:txBody>
          <a:bodyPr wrap="square">
            <a:spAutoFit/>
          </a:bodyPr>
          <a:lstStyle/>
          <a:p>
            <a:r>
              <a:rPr lang="en-US" sz="2800" b="0" i="0" u="none" strike="noStrike" baseline="0" dirty="0">
                <a:solidFill>
                  <a:srgbClr val="000000"/>
                </a:solidFill>
                <a:latin typeface="Arial" panose="020B0604020202020204" pitchFamily="34" charset="0"/>
              </a:rPr>
              <a:t>Procedural Assessment: Potential Resource Modelling </a:t>
            </a:r>
          </a:p>
        </p:txBody>
      </p:sp>
      <p:sp>
        <p:nvSpPr>
          <p:cNvPr id="3" name="TextBox 2">
            <a:extLst>
              <a:ext uri="{FF2B5EF4-FFF2-40B4-BE49-F238E27FC236}">
                <a16:creationId xmlns:a16="http://schemas.microsoft.com/office/drawing/2014/main" id="{B1DDE170-ADD8-92AB-596B-F81BBC71A908}"/>
              </a:ext>
            </a:extLst>
          </p:cNvPr>
          <p:cNvSpPr txBox="1"/>
          <p:nvPr/>
        </p:nvSpPr>
        <p:spPr>
          <a:xfrm>
            <a:off x="649557" y="2124307"/>
            <a:ext cx="10847349" cy="4093428"/>
          </a:xfrm>
          <a:prstGeom prst="rect">
            <a:avLst/>
          </a:prstGeom>
          <a:noFill/>
        </p:spPr>
        <p:txBody>
          <a:bodyPr wrap="square">
            <a:spAutoFit/>
          </a:bodyPr>
          <a:lstStyle/>
          <a:p>
            <a:r>
              <a:rPr lang="en-US" sz="2000" b="0" i="0" u="none" strike="noStrike" baseline="0" dirty="0">
                <a:solidFill>
                  <a:srgbClr val="000000"/>
                </a:solidFill>
                <a:latin typeface="Arial" panose="020B0604020202020204" pitchFamily="34" charset="0"/>
              </a:rPr>
              <a:t>Currently the availability of direct exploration data is </a:t>
            </a:r>
            <a:r>
              <a:rPr lang="en-US" sz="2000" b="1" i="0" u="sng" strike="noStrike" baseline="0" dirty="0">
                <a:solidFill>
                  <a:srgbClr val="000000"/>
                </a:solidFill>
                <a:latin typeface="Arial" panose="020B0604020202020204" pitchFamily="34" charset="0"/>
              </a:rPr>
              <a:t>not sufficient </a:t>
            </a:r>
            <a:r>
              <a:rPr lang="en-US" sz="2000" b="0" i="0" u="none" strike="noStrike" baseline="0" dirty="0">
                <a:solidFill>
                  <a:srgbClr val="000000"/>
                </a:solidFill>
                <a:latin typeface="Arial" panose="020B0604020202020204" pitchFamily="34" charset="0"/>
              </a:rPr>
              <a:t>for spatial modelling. </a:t>
            </a:r>
          </a:p>
          <a:p>
            <a:r>
              <a:rPr lang="en-US" sz="2000" dirty="0">
                <a:solidFill>
                  <a:srgbClr val="000000"/>
                </a:solidFill>
                <a:latin typeface="Arial" panose="020B0604020202020204" pitchFamily="34" charset="0"/>
              </a:rPr>
              <a:t>&gt;</a:t>
            </a:r>
            <a:r>
              <a:rPr lang="en-US" sz="2000" b="0" i="0" u="none" strike="noStrike" baseline="0" dirty="0">
                <a:solidFill>
                  <a:srgbClr val="000000"/>
                </a:solidFill>
                <a:latin typeface="Arial" panose="020B0604020202020204" pitchFamily="34" charset="0"/>
              </a:rPr>
              <a:t>A solution is to incorporate indirect data, such as areal measured geophysical data including seismic and electric relevant properties. </a:t>
            </a:r>
            <a:endParaRPr lang="en-US" sz="2000" dirty="0">
              <a:solidFill>
                <a:srgbClr val="000000"/>
              </a:solidFill>
              <a:latin typeface="Arial" panose="020B0604020202020204" pitchFamily="34" charset="0"/>
            </a:endParaRPr>
          </a:p>
          <a:p>
            <a:r>
              <a:rPr lang="en-US" sz="2000" b="0" i="0" u="none" strike="noStrike" baseline="0" dirty="0">
                <a:solidFill>
                  <a:srgbClr val="000000"/>
                </a:solidFill>
                <a:latin typeface="Arial" panose="020B0604020202020204" pitchFamily="34" charset="0"/>
              </a:rPr>
              <a:t>&gt;further support the reliability of the models the integration of expert knowledge about the associated geological processes is necessary. </a:t>
            </a:r>
          </a:p>
          <a:p>
            <a:endParaRPr lang="en-US" sz="2000" b="0" i="0" u="none" strike="noStrike" baseline="0" dirty="0">
              <a:solidFill>
                <a:srgbClr val="000000"/>
              </a:solidFill>
              <a:latin typeface="Arial" panose="020B0604020202020204" pitchFamily="34" charset="0"/>
            </a:endParaRPr>
          </a:p>
          <a:p>
            <a:r>
              <a:rPr lang="en-US" sz="2000" b="0" i="0" u="none" strike="noStrike" baseline="0" dirty="0">
                <a:solidFill>
                  <a:srgbClr val="000000"/>
                </a:solidFill>
                <a:latin typeface="Arial" panose="020B0604020202020204" pitchFamily="34" charset="0"/>
              </a:rPr>
              <a:t>Hence, the following requirements for an integrated 3D </a:t>
            </a:r>
            <a:r>
              <a:rPr lang="en-US" sz="2000" b="0" i="0" u="none" strike="noStrike" baseline="0" dirty="0" err="1">
                <a:solidFill>
                  <a:srgbClr val="000000"/>
                </a:solidFill>
                <a:latin typeface="Arial" panose="020B0604020202020204" pitchFamily="34" charset="0"/>
              </a:rPr>
              <a:t>Geometallurgical</a:t>
            </a:r>
            <a:r>
              <a:rPr lang="en-US" sz="2000" b="0" i="0" u="none" strike="noStrike" baseline="0" dirty="0">
                <a:solidFill>
                  <a:srgbClr val="000000"/>
                </a:solidFill>
                <a:latin typeface="Arial" panose="020B0604020202020204" pitchFamily="34" charset="0"/>
              </a:rPr>
              <a:t> Modelling technique:</a:t>
            </a:r>
          </a:p>
          <a:p>
            <a:r>
              <a:rPr lang="en-US" sz="2000" b="0" i="0" u="none" strike="noStrike" baseline="0" dirty="0">
                <a:solidFill>
                  <a:srgbClr val="000000"/>
                </a:solidFill>
                <a:latin typeface="Arial" panose="020B0604020202020204" pitchFamily="34" charset="0"/>
              </a:rPr>
              <a:t> </a:t>
            </a:r>
          </a:p>
          <a:p>
            <a:r>
              <a:rPr lang="en-US" sz="2000" b="0" i="0" u="none" strike="noStrike" baseline="0" dirty="0">
                <a:solidFill>
                  <a:srgbClr val="000000"/>
                </a:solidFill>
                <a:latin typeface="Arial" panose="020B0604020202020204" pitchFamily="34" charset="0"/>
              </a:rPr>
              <a:t> 3D techniques modelling the spatial variability and uncertainty of geological structures; </a:t>
            </a:r>
          </a:p>
          <a:p>
            <a:r>
              <a:rPr lang="en-US" sz="2000" b="0" i="0" u="none" strike="noStrike" baseline="0" dirty="0">
                <a:solidFill>
                  <a:srgbClr val="000000"/>
                </a:solidFill>
                <a:latin typeface="Arial" panose="020B0604020202020204" pitchFamily="34" charset="0"/>
              </a:rPr>
              <a:t> 3D techniques modelling the spatial variability and uncertainty of grades, extractability and processing relevant properties; </a:t>
            </a:r>
          </a:p>
          <a:p>
            <a:r>
              <a:rPr lang="en-US" sz="2000" b="0" i="0" u="none" strike="noStrike" baseline="0" dirty="0">
                <a:solidFill>
                  <a:srgbClr val="000000"/>
                </a:solidFill>
                <a:latin typeface="Arial" panose="020B0604020202020204" pitchFamily="34" charset="0"/>
              </a:rPr>
              <a:t> Methods should designed as algorithm integrating scarce direct, highly dense indirect measurements and expert knowledge bout geological processes </a:t>
            </a:r>
          </a:p>
        </p:txBody>
      </p:sp>
    </p:spTree>
    <p:extLst>
      <p:ext uri="{BB962C8B-B14F-4D97-AF65-F5344CB8AC3E}">
        <p14:creationId xmlns:p14="http://schemas.microsoft.com/office/powerpoint/2010/main" val="349628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2AE8A6-DC49-EBD9-630E-F50BC2BDFFCA}"/>
              </a:ext>
            </a:extLst>
          </p:cNvPr>
          <p:cNvSpPr txBox="1"/>
          <p:nvPr/>
        </p:nvSpPr>
        <p:spPr>
          <a:xfrm>
            <a:off x="591015" y="751344"/>
            <a:ext cx="10225668" cy="4555093"/>
          </a:xfrm>
          <a:prstGeom prst="rect">
            <a:avLst/>
          </a:prstGeom>
          <a:noFill/>
        </p:spPr>
        <p:txBody>
          <a:bodyPr wrap="square">
            <a:spAutoFit/>
          </a:bodyPr>
          <a:lstStyle/>
          <a:p>
            <a:r>
              <a:rPr lang="en-US" sz="2800" dirty="0">
                <a:solidFill>
                  <a:srgbClr val="000000"/>
                </a:solidFill>
                <a:latin typeface="Arial" panose="020B0604020202020204" pitchFamily="34" charset="0"/>
              </a:rPr>
              <a:t>Stage of development </a:t>
            </a:r>
          </a:p>
          <a:p>
            <a:endParaRPr lang="en-US" sz="280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The requirements described above are not met in one consistent method. </a:t>
            </a:r>
          </a:p>
          <a:p>
            <a:endParaRPr lang="en-US"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Modelling of geology based on expert knowledge is known in reservoir engineering using Multi-point statistical methods (e.g. </a:t>
            </a:r>
            <a:r>
              <a:rPr lang="en-US" sz="1800" b="0" i="0" u="none" strike="noStrike" baseline="0" dirty="0" err="1">
                <a:solidFill>
                  <a:srgbClr val="000000"/>
                </a:solidFill>
                <a:latin typeface="Arial" panose="020B0604020202020204" pitchFamily="34" charset="0"/>
              </a:rPr>
              <a:t>Strebelle</a:t>
            </a:r>
            <a:r>
              <a:rPr lang="en-US" sz="1800" b="0" i="0" u="none" strike="noStrike" baseline="0" dirty="0">
                <a:solidFill>
                  <a:srgbClr val="000000"/>
                </a:solidFill>
                <a:latin typeface="Arial" panose="020B0604020202020204" pitchFamily="34" charset="0"/>
              </a:rPr>
              <a:t>, 2010) or high order statistics (e.g. </a:t>
            </a:r>
            <a:r>
              <a:rPr lang="en-US" sz="1800" b="0" i="0" u="none" strike="noStrike" baseline="0" dirty="0" err="1">
                <a:solidFill>
                  <a:srgbClr val="000000"/>
                </a:solidFill>
                <a:latin typeface="Arial" panose="020B0604020202020204" pitchFamily="34" charset="0"/>
              </a:rPr>
              <a:t>Dimitrakopoulos</a:t>
            </a:r>
            <a:r>
              <a:rPr lang="en-US" sz="1800" b="0" i="0" u="none" strike="noStrike" baseline="0" dirty="0">
                <a:solidFill>
                  <a:srgbClr val="000000"/>
                </a:solidFill>
                <a:latin typeface="Arial" panose="020B0604020202020204" pitchFamily="34" charset="0"/>
              </a:rPr>
              <a:t> et al). Methods for simulating linear properties are state of the art and include classical sequential Gaussian simulation (</a:t>
            </a:r>
            <a:r>
              <a:rPr lang="en-US" sz="1800" b="0" i="0" u="none" strike="noStrike" baseline="0" dirty="0" err="1">
                <a:solidFill>
                  <a:srgbClr val="000000"/>
                </a:solidFill>
                <a:latin typeface="Arial" panose="020B0604020202020204" pitchFamily="34" charset="0"/>
              </a:rPr>
              <a:t>Isaaks</a:t>
            </a:r>
            <a:r>
              <a:rPr lang="en-US" sz="1800" b="0" i="0" u="none" strike="noStrike" baseline="0" dirty="0">
                <a:solidFill>
                  <a:srgbClr val="000000"/>
                </a:solidFill>
                <a:latin typeface="Arial" panose="020B0604020202020204" pitchFamily="34" charset="0"/>
              </a:rPr>
              <a:t> 1989) or the generalized sequential Gaussian Simulation (</a:t>
            </a:r>
            <a:r>
              <a:rPr lang="en-US" sz="1800" b="0" i="0" u="none" strike="noStrike" baseline="0" dirty="0" err="1">
                <a:solidFill>
                  <a:srgbClr val="000000"/>
                </a:solidFill>
                <a:latin typeface="Arial" panose="020B0604020202020204" pitchFamily="34" charset="0"/>
              </a:rPr>
              <a:t>Benndorf</a:t>
            </a:r>
            <a:r>
              <a:rPr lang="en-US" sz="1800" b="0" i="0" u="none" strike="noStrike" baseline="0" dirty="0">
                <a:solidFill>
                  <a:srgbClr val="000000"/>
                </a:solidFill>
                <a:latin typeface="Arial" panose="020B0604020202020204" pitchFamily="34" charset="0"/>
              </a:rPr>
              <a:t> and </a:t>
            </a:r>
            <a:r>
              <a:rPr lang="en-US" sz="1800" b="0" i="0" u="none" strike="noStrike" baseline="0" dirty="0" err="1">
                <a:solidFill>
                  <a:srgbClr val="000000"/>
                </a:solidFill>
                <a:latin typeface="Arial" panose="020B0604020202020204" pitchFamily="34" charset="0"/>
              </a:rPr>
              <a:t>Dimitrakopoulos</a:t>
            </a:r>
            <a:r>
              <a:rPr lang="en-US" sz="1800" b="0" i="0" u="none" strike="noStrike" baseline="0" dirty="0">
                <a:solidFill>
                  <a:srgbClr val="000000"/>
                </a:solidFill>
                <a:latin typeface="Arial" panose="020B0604020202020204" pitchFamily="34" charset="0"/>
              </a:rPr>
              <a:t>, 2007). </a:t>
            </a:r>
          </a:p>
          <a:p>
            <a:r>
              <a:rPr lang="en-US" sz="1800" b="0" i="0" u="none" strike="noStrike" baseline="0" dirty="0">
                <a:solidFill>
                  <a:srgbClr val="000000"/>
                </a:solidFill>
                <a:latin typeface="Arial" panose="020B0604020202020204" pitchFamily="34" charset="0"/>
              </a:rPr>
              <a:t>Both methods are available as well for integration of secondary data (Boucher, 2009). However the computational stability and performance for the case of a large secondary data density compared to direct data has to be further evaluated. Process based modelling may be based on compositional data analysis using log ratios of data. </a:t>
            </a:r>
          </a:p>
          <a:p>
            <a:r>
              <a:rPr lang="en-US" sz="1800" b="0" i="0" u="none" strike="noStrike" baseline="0" dirty="0">
                <a:solidFill>
                  <a:srgbClr val="000000"/>
                </a:solidFill>
                <a:latin typeface="Arial" panose="020B0604020202020204" pitchFamily="34" charset="0"/>
              </a:rPr>
              <a:t>Further research is required to transfer these concepts to a an consistent framework applicable in a deep sea environment. </a:t>
            </a:r>
            <a:endParaRPr lang="en-US" dirty="0"/>
          </a:p>
        </p:txBody>
      </p:sp>
    </p:spTree>
    <p:extLst>
      <p:ext uri="{BB962C8B-B14F-4D97-AF65-F5344CB8AC3E}">
        <p14:creationId xmlns:p14="http://schemas.microsoft.com/office/powerpoint/2010/main" val="854859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58D9FC-4596-FB5D-7309-2D566FB9AB96}"/>
              </a:ext>
            </a:extLst>
          </p:cNvPr>
          <p:cNvSpPr txBox="1"/>
          <p:nvPr/>
        </p:nvSpPr>
        <p:spPr>
          <a:xfrm>
            <a:off x="839130" y="757612"/>
            <a:ext cx="6094140" cy="369332"/>
          </a:xfrm>
          <a:prstGeom prst="rect">
            <a:avLst/>
          </a:prstGeom>
          <a:noFill/>
        </p:spPr>
        <p:txBody>
          <a:bodyPr wrap="square">
            <a:spAutoFit/>
          </a:bodyPr>
          <a:lstStyle/>
          <a:p>
            <a:r>
              <a:rPr lang="en-US" sz="1800" b="1" i="0" u="none" strike="noStrike" baseline="0" dirty="0">
                <a:solidFill>
                  <a:srgbClr val="000000"/>
                </a:solidFill>
                <a:latin typeface="Arial" panose="020B0604020202020204" pitchFamily="34" charset="0"/>
              </a:rPr>
              <a:t>Company – overview Potential: </a:t>
            </a:r>
            <a:endParaRPr lang="en-US" dirty="0"/>
          </a:p>
        </p:txBody>
      </p:sp>
      <p:sp>
        <p:nvSpPr>
          <p:cNvPr id="7" name="TextBox 6">
            <a:extLst>
              <a:ext uri="{FF2B5EF4-FFF2-40B4-BE49-F238E27FC236}">
                <a16:creationId xmlns:a16="http://schemas.microsoft.com/office/drawing/2014/main" id="{D6DFC475-263B-3DE3-CB32-D7424D9025ED}"/>
              </a:ext>
            </a:extLst>
          </p:cNvPr>
          <p:cNvSpPr txBox="1"/>
          <p:nvPr/>
        </p:nvSpPr>
        <p:spPr>
          <a:xfrm>
            <a:off x="1084456" y="1326324"/>
            <a:ext cx="6094140" cy="369332"/>
          </a:xfrm>
          <a:prstGeom prst="rect">
            <a:avLst/>
          </a:prstGeom>
          <a:noFill/>
        </p:spPr>
        <p:txBody>
          <a:bodyPr wrap="square">
            <a:spAutoFit/>
          </a:bodyPr>
          <a:lstStyle/>
          <a:p>
            <a:r>
              <a:rPr lang="en-US" sz="1800" b="1" i="0" u="none" strike="noStrike" baseline="0" dirty="0">
                <a:solidFill>
                  <a:srgbClr val="000000"/>
                </a:solidFill>
                <a:latin typeface="Calibri" panose="020F0502020204030204" pitchFamily="34" charset="0"/>
              </a:rPr>
              <a:t>&gt;Technological Readiness Level </a:t>
            </a:r>
            <a:r>
              <a:rPr lang="en-US" sz="1800" b="0" i="0" u="none" strike="noStrike" baseline="0" dirty="0">
                <a:solidFill>
                  <a:srgbClr val="000000"/>
                </a:solidFill>
                <a:latin typeface="Calibri" panose="020F0502020204030204" pitchFamily="34" charset="0"/>
              </a:rPr>
              <a:t>	</a:t>
            </a:r>
          </a:p>
        </p:txBody>
      </p:sp>
      <p:sp>
        <p:nvSpPr>
          <p:cNvPr id="9" name="TextBox 8">
            <a:extLst>
              <a:ext uri="{FF2B5EF4-FFF2-40B4-BE49-F238E27FC236}">
                <a16:creationId xmlns:a16="http://schemas.microsoft.com/office/drawing/2014/main" id="{B3D31037-8AC6-E2D9-D900-76F75DBF83DB}"/>
              </a:ext>
            </a:extLst>
          </p:cNvPr>
          <p:cNvSpPr txBox="1"/>
          <p:nvPr/>
        </p:nvSpPr>
        <p:spPr>
          <a:xfrm>
            <a:off x="839129" y="2152175"/>
            <a:ext cx="9598411" cy="1477328"/>
          </a:xfrm>
          <a:prstGeom prst="rect">
            <a:avLst/>
          </a:prstGeom>
          <a:noFill/>
        </p:spPr>
        <p:txBody>
          <a:bodyPr wrap="square">
            <a:spAutoFit/>
          </a:bodyPr>
          <a:lstStyle/>
          <a:p>
            <a:r>
              <a:rPr lang="en-US" sz="1800" b="0" i="1" u="none" strike="noStrike" baseline="0" dirty="0">
                <a:solidFill>
                  <a:srgbClr val="000000"/>
                </a:solidFill>
                <a:latin typeface="Arial" panose="020B0604020202020204" pitchFamily="34" charset="0"/>
              </a:rPr>
              <a:t>2D Multivariate Modelling </a:t>
            </a:r>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Polymetallic nodules and cobalt rich crusts can be characterized as a 2D object with associated attributes, such as abundance, thickness or metal grades. Direct or indirect sampling techniques are available. The data basis is evaluated as sufficient for modelling the spatial distribution and its associated uncertainty can be modelled using available techniques </a:t>
            </a:r>
            <a:endParaRPr lang="en-US" dirty="0"/>
          </a:p>
        </p:txBody>
      </p:sp>
    </p:spTree>
    <p:extLst>
      <p:ext uri="{BB962C8B-B14F-4D97-AF65-F5344CB8AC3E}">
        <p14:creationId xmlns:p14="http://schemas.microsoft.com/office/powerpoint/2010/main" val="3440463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10354</TotalTime>
  <Words>547</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Resource Assessment, Reserve Evaluation and Mine Planning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Assessment, Reserve Evaluation and Mine Planning</dc:title>
  <dc:creator>Shopon .....</dc:creator>
  <cp:lastModifiedBy>Shopon .....</cp:lastModifiedBy>
  <cp:revision>5</cp:revision>
  <dcterms:created xsi:type="dcterms:W3CDTF">2024-01-23T04:51:53Z</dcterms:created>
  <dcterms:modified xsi:type="dcterms:W3CDTF">2025-07-23T09:39:53Z</dcterms:modified>
</cp:coreProperties>
</file>