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73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শিরোনাম স্লাইড">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58CBED24-4748-47C7-655A-45641A2B0C02}"/>
              </a:ext>
            </a:extLst>
          </p:cNvPr>
          <p:cNvSpPr>
            <a:spLocks noGrp="1"/>
          </p:cNvSpPr>
          <p:nvPr>
            <p:ph type="ctrTitle"/>
          </p:nvPr>
        </p:nvSpPr>
        <p:spPr>
          <a:xfrm>
            <a:off x="1524000" y="1122363"/>
            <a:ext cx="9144000" cy="2387600"/>
          </a:xfrm>
        </p:spPr>
        <p:txBody>
          <a:bodyPr anchor="b"/>
          <a:lstStyle>
            <a:lvl1pPr algn="ctr">
              <a:defRPr sz="6000"/>
            </a:lvl1pPr>
          </a:lstStyle>
          <a:p>
            <a:r>
              <a:rPr lang="bn-BD"/>
              <a:t>প্রধান শিরোনাম শৈলী সম্পাদনা করতে ক্লিক করুন</a:t>
            </a:r>
            <a:endParaRPr lang="en-US"/>
          </a:p>
        </p:txBody>
      </p:sp>
      <p:sp>
        <p:nvSpPr>
          <p:cNvPr id="3" name="উপ-শিরোনাম 2">
            <a:extLst>
              <a:ext uri="{FF2B5EF4-FFF2-40B4-BE49-F238E27FC236}">
                <a16:creationId xmlns:a16="http://schemas.microsoft.com/office/drawing/2014/main" id="{BEEBB303-5E81-D357-EF1B-631C0F8F69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bn-BD"/>
              <a:t>প্রধান উপ-শিরোনাম শৈলী সম্পাদনা করতে ক্লিক করুন</a:t>
            </a:r>
            <a:endParaRPr lang="en-US"/>
          </a:p>
        </p:txBody>
      </p:sp>
      <p:sp>
        <p:nvSpPr>
          <p:cNvPr id="4" name="তারিখের স্থানধারক 3">
            <a:extLst>
              <a:ext uri="{FF2B5EF4-FFF2-40B4-BE49-F238E27FC236}">
                <a16:creationId xmlns:a16="http://schemas.microsoft.com/office/drawing/2014/main" id="{B52D25D4-0B88-D6F9-AABA-5E8D97A25686}"/>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5" name="পাদলেখের স্থানধারক 4">
            <a:extLst>
              <a:ext uri="{FF2B5EF4-FFF2-40B4-BE49-F238E27FC236}">
                <a16:creationId xmlns:a16="http://schemas.microsoft.com/office/drawing/2014/main" id="{BAD85F09-3EAE-237E-36A5-8EA1E6F89DEC}"/>
              </a:ext>
            </a:extLst>
          </p:cNvPr>
          <p:cNvSpPr>
            <a:spLocks noGrp="1"/>
          </p:cNvSpPr>
          <p:nvPr>
            <p:ph type="ftr" sz="quarter" idx="11"/>
          </p:nvPr>
        </p:nvSpPr>
        <p:spPr/>
        <p:txBody>
          <a:bodyPr/>
          <a:lstStyle/>
          <a:p>
            <a:endParaRPr lang="en-US"/>
          </a:p>
        </p:txBody>
      </p:sp>
      <p:sp>
        <p:nvSpPr>
          <p:cNvPr id="6" name="স্লাইড সংখ্যার স্থানধারক 5">
            <a:extLst>
              <a:ext uri="{FF2B5EF4-FFF2-40B4-BE49-F238E27FC236}">
                <a16:creationId xmlns:a16="http://schemas.microsoft.com/office/drawing/2014/main" id="{4E3D8AC5-7C99-CCA8-602B-8E5F43E269E0}"/>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3018825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শিরোনাম এবং উলম্ব পাঠ">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6BD036D4-C120-1998-8F5D-2AD237B18F79}"/>
              </a:ext>
            </a:extLst>
          </p:cNvPr>
          <p:cNvSpPr>
            <a:spLocks noGrp="1"/>
          </p:cNvSpPr>
          <p:nvPr>
            <p:ph type="title"/>
          </p:nvPr>
        </p:nvSpPr>
        <p:spPr/>
        <p:txBody>
          <a:bodyPr/>
          <a:lstStyle/>
          <a:p>
            <a:r>
              <a:rPr lang="bn-BD"/>
              <a:t>প্রধান শিরোনাম শৈলী সম্পাদনা করতে ক্লিক করুন</a:t>
            </a:r>
            <a:endParaRPr lang="en-US"/>
          </a:p>
        </p:txBody>
      </p:sp>
      <p:sp>
        <p:nvSpPr>
          <p:cNvPr id="3" name="উলম্ব পাঠের স্থানধারক 2">
            <a:extLst>
              <a:ext uri="{FF2B5EF4-FFF2-40B4-BE49-F238E27FC236}">
                <a16:creationId xmlns:a16="http://schemas.microsoft.com/office/drawing/2014/main" id="{D3C703A6-E032-1AC3-2DC3-82846BD1E6B0}"/>
              </a:ext>
            </a:extLst>
          </p:cNvPr>
          <p:cNvSpPr>
            <a:spLocks noGrp="1"/>
          </p:cNvSpPr>
          <p:nvPr>
            <p:ph type="body" orient="vert" idx="1"/>
          </p:nvPr>
        </p:nvSpPr>
        <p:spPr/>
        <p:txBody>
          <a:bodyPr vert="eaVert"/>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4" name="তারিখের স্থানধারক 3">
            <a:extLst>
              <a:ext uri="{FF2B5EF4-FFF2-40B4-BE49-F238E27FC236}">
                <a16:creationId xmlns:a16="http://schemas.microsoft.com/office/drawing/2014/main" id="{44D31A35-9470-9369-C315-C450E9440FA6}"/>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5" name="পাদলেখের স্থানধারক 4">
            <a:extLst>
              <a:ext uri="{FF2B5EF4-FFF2-40B4-BE49-F238E27FC236}">
                <a16:creationId xmlns:a16="http://schemas.microsoft.com/office/drawing/2014/main" id="{6A88C99E-2295-1BDD-4D97-AE0BFF3E3CAF}"/>
              </a:ext>
            </a:extLst>
          </p:cNvPr>
          <p:cNvSpPr>
            <a:spLocks noGrp="1"/>
          </p:cNvSpPr>
          <p:nvPr>
            <p:ph type="ftr" sz="quarter" idx="11"/>
          </p:nvPr>
        </p:nvSpPr>
        <p:spPr/>
        <p:txBody>
          <a:bodyPr/>
          <a:lstStyle/>
          <a:p>
            <a:endParaRPr lang="en-US"/>
          </a:p>
        </p:txBody>
      </p:sp>
      <p:sp>
        <p:nvSpPr>
          <p:cNvPr id="6" name="স্লাইড সংখ্যার স্থানধারক 5">
            <a:extLst>
              <a:ext uri="{FF2B5EF4-FFF2-40B4-BE49-F238E27FC236}">
                <a16:creationId xmlns:a16="http://schemas.microsoft.com/office/drawing/2014/main" id="{C2840894-B75C-77E1-9CE6-A58DDF7801C1}"/>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914341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উলম্ব শিরোনাম এবং পাঠ">
    <p:spTree>
      <p:nvGrpSpPr>
        <p:cNvPr id="1" name=""/>
        <p:cNvGrpSpPr/>
        <p:nvPr/>
      </p:nvGrpSpPr>
      <p:grpSpPr>
        <a:xfrm>
          <a:off x="0" y="0"/>
          <a:ext cx="0" cy="0"/>
          <a:chOff x="0" y="0"/>
          <a:chExt cx="0" cy="0"/>
        </a:xfrm>
      </p:grpSpPr>
      <p:sp>
        <p:nvSpPr>
          <p:cNvPr id="2" name="উলম্ব শিরোনাম 1">
            <a:extLst>
              <a:ext uri="{FF2B5EF4-FFF2-40B4-BE49-F238E27FC236}">
                <a16:creationId xmlns:a16="http://schemas.microsoft.com/office/drawing/2014/main" id="{724D01F0-DFBA-2166-0752-D1DD7885085F}"/>
              </a:ext>
            </a:extLst>
          </p:cNvPr>
          <p:cNvSpPr>
            <a:spLocks noGrp="1"/>
          </p:cNvSpPr>
          <p:nvPr>
            <p:ph type="title" orient="vert"/>
          </p:nvPr>
        </p:nvSpPr>
        <p:spPr>
          <a:xfrm>
            <a:off x="8724900" y="365125"/>
            <a:ext cx="2628900" cy="5811838"/>
          </a:xfrm>
        </p:spPr>
        <p:txBody>
          <a:bodyPr vert="eaVert"/>
          <a:lstStyle/>
          <a:p>
            <a:r>
              <a:rPr lang="bn-BD"/>
              <a:t>প্রধান শিরোনাম শৈলী সম্পাদনা করতে ক্লিক করুন</a:t>
            </a:r>
            <a:endParaRPr lang="en-US"/>
          </a:p>
        </p:txBody>
      </p:sp>
      <p:sp>
        <p:nvSpPr>
          <p:cNvPr id="3" name="উলম্ব পাঠের স্থানধারক 2">
            <a:extLst>
              <a:ext uri="{FF2B5EF4-FFF2-40B4-BE49-F238E27FC236}">
                <a16:creationId xmlns:a16="http://schemas.microsoft.com/office/drawing/2014/main" id="{66B3808D-C9CD-89D9-B226-62C3D551D88F}"/>
              </a:ext>
            </a:extLst>
          </p:cNvPr>
          <p:cNvSpPr>
            <a:spLocks noGrp="1"/>
          </p:cNvSpPr>
          <p:nvPr>
            <p:ph type="body" orient="vert" idx="1"/>
          </p:nvPr>
        </p:nvSpPr>
        <p:spPr>
          <a:xfrm>
            <a:off x="838200" y="365125"/>
            <a:ext cx="7734300" cy="5811838"/>
          </a:xfrm>
        </p:spPr>
        <p:txBody>
          <a:bodyPr vert="eaVert"/>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4" name="তারিখের স্থানধারক 3">
            <a:extLst>
              <a:ext uri="{FF2B5EF4-FFF2-40B4-BE49-F238E27FC236}">
                <a16:creationId xmlns:a16="http://schemas.microsoft.com/office/drawing/2014/main" id="{75F0B007-7AFF-8C93-BA96-144090224883}"/>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5" name="পাদলেখের স্থানধারক 4">
            <a:extLst>
              <a:ext uri="{FF2B5EF4-FFF2-40B4-BE49-F238E27FC236}">
                <a16:creationId xmlns:a16="http://schemas.microsoft.com/office/drawing/2014/main" id="{7518061C-022A-B8B0-C047-68404F49C327}"/>
              </a:ext>
            </a:extLst>
          </p:cNvPr>
          <p:cNvSpPr>
            <a:spLocks noGrp="1"/>
          </p:cNvSpPr>
          <p:nvPr>
            <p:ph type="ftr" sz="quarter" idx="11"/>
          </p:nvPr>
        </p:nvSpPr>
        <p:spPr/>
        <p:txBody>
          <a:bodyPr/>
          <a:lstStyle/>
          <a:p>
            <a:endParaRPr lang="en-US"/>
          </a:p>
        </p:txBody>
      </p:sp>
      <p:sp>
        <p:nvSpPr>
          <p:cNvPr id="6" name="স্লাইড সংখ্যার স্থানধারক 5">
            <a:extLst>
              <a:ext uri="{FF2B5EF4-FFF2-40B4-BE49-F238E27FC236}">
                <a16:creationId xmlns:a16="http://schemas.microsoft.com/office/drawing/2014/main" id="{644CC56F-62AB-8BE0-9EFD-35E45F9D5F20}"/>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292860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শিরোনাম এবং বিষয়বস্তু">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2D5AB6CE-4279-4776-C1D7-119CE6239914}"/>
              </a:ext>
            </a:extLst>
          </p:cNvPr>
          <p:cNvSpPr>
            <a:spLocks noGrp="1"/>
          </p:cNvSpPr>
          <p:nvPr>
            <p:ph type="title"/>
          </p:nvPr>
        </p:nvSpPr>
        <p:spPr/>
        <p:txBody>
          <a:bodyPr/>
          <a:lstStyle/>
          <a:p>
            <a:r>
              <a:rPr lang="bn-BD"/>
              <a:t>প্রধান শিরোনাম শৈলী সম্পাদনা করতে ক্লিক করুন</a:t>
            </a:r>
            <a:endParaRPr lang="en-US"/>
          </a:p>
        </p:txBody>
      </p:sp>
      <p:sp>
        <p:nvSpPr>
          <p:cNvPr id="3" name="বিষয়বস্তুর স্থানধারক 2">
            <a:extLst>
              <a:ext uri="{FF2B5EF4-FFF2-40B4-BE49-F238E27FC236}">
                <a16:creationId xmlns:a16="http://schemas.microsoft.com/office/drawing/2014/main" id="{CE0FB3FD-8112-513D-3206-0E7685344D4D}"/>
              </a:ext>
            </a:extLst>
          </p:cNvPr>
          <p:cNvSpPr>
            <a:spLocks noGrp="1"/>
          </p:cNvSpPr>
          <p:nvPr>
            <p:ph idx="1"/>
          </p:nvPr>
        </p:nvSpPr>
        <p:spPr/>
        <p:txBody>
          <a:body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4" name="তারিখের স্থানধারক 3">
            <a:extLst>
              <a:ext uri="{FF2B5EF4-FFF2-40B4-BE49-F238E27FC236}">
                <a16:creationId xmlns:a16="http://schemas.microsoft.com/office/drawing/2014/main" id="{07F0B6F4-B943-5726-54A7-6517E42F10A7}"/>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5" name="পাদলেখের স্থানধারক 4">
            <a:extLst>
              <a:ext uri="{FF2B5EF4-FFF2-40B4-BE49-F238E27FC236}">
                <a16:creationId xmlns:a16="http://schemas.microsoft.com/office/drawing/2014/main" id="{5DE449D2-8658-5E1E-2727-EDDBF0874D98}"/>
              </a:ext>
            </a:extLst>
          </p:cNvPr>
          <p:cNvSpPr>
            <a:spLocks noGrp="1"/>
          </p:cNvSpPr>
          <p:nvPr>
            <p:ph type="ftr" sz="quarter" idx="11"/>
          </p:nvPr>
        </p:nvSpPr>
        <p:spPr/>
        <p:txBody>
          <a:bodyPr/>
          <a:lstStyle/>
          <a:p>
            <a:endParaRPr lang="en-US"/>
          </a:p>
        </p:txBody>
      </p:sp>
      <p:sp>
        <p:nvSpPr>
          <p:cNvPr id="6" name="স্লাইড সংখ্যার স্থানধারক 5">
            <a:extLst>
              <a:ext uri="{FF2B5EF4-FFF2-40B4-BE49-F238E27FC236}">
                <a16:creationId xmlns:a16="http://schemas.microsoft.com/office/drawing/2014/main" id="{5B586A58-6A17-5160-2F51-816E7B215CF5}"/>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2831974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শাখা শিরলেখ">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A41F7AD6-3B71-0C59-5B1E-0132AA6D56CF}"/>
              </a:ext>
            </a:extLst>
          </p:cNvPr>
          <p:cNvSpPr>
            <a:spLocks noGrp="1"/>
          </p:cNvSpPr>
          <p:nvPr>
            <p:ph type="title"/>
          </p:nvPr>
        </p:nvSpPr>
        <p:spPr>
          <a:xfrm>
            <a:off x="831850" y="1709738"/>
            <a:ext cx="10515600" cy="2852737"/>
          </a:xfrm>
        </p:spPr>
        <p:txBody>
          <a:bodyPr anchor="b"/>
          <a:lstStyle>
            <a:lvl1pPr>
              <a:defRPr sz="6000"/>
            </a:lvl1pPr>
          </a:lstStyle>
          <a:p>
            <a:r>
              <a:rPr lang="bn-BD"/>
              <a:t>প্রধান শিরোনাম শৈলী সম্পাদনা করতে ক্লিক করুন</a:t>
            </a:r>
            <a:endParaRPr lang="en-US"/>
          </a:p>
        </p:txBody>
      </p:sp>
      <p:sp>
        <p:nvSpPr>
          <p:cNvPr id="3" name="পাঠের স্থানধারক 2">
            <a:extLst>
              <a:ext uri="{FF2B5EF4-FFF2-40B4-BE49-F238E27FC236}">
                <a16:creationId xmlns:a16="http://schemas.microsoft.com/office/drawing/2014/main" id="{2C2C0827-ABE4-40A4-AD2E-7B6D5F9192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bn-BD"/>
              <a:t>মাস্টার পাঠ্য শৈলীগুলো</a:t>
            </a:r>
          </a:p>
        </p:txBody>
      </p:sp>
      <p:sp>
        <p:nvSpPr>
          <p:cNvPr id="4" name="তারিখের স্থানধারক 3">
            <a:extLst>
              <a:ext uri="{FF2B5EF4-FFF2-40B4-BE49-F238E27FC236}">
                <a16:creationId xmlns:a16="http://schemas.microsoft.com/office/drawing/2014/main" id="{8D261EA0-41FB-C4BA-CBD9-93088E31F036}"/>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5" name="পাদলেখের স্থানধারক 4">
            <a:extLst>
              <a:ext uri="{FF2B5EF4-FFF2-40B4-BE49-F238E27FC236}">
                <a16:creationId xmlns:a16="http://schemas.microsoft.com/office/drawing/2014/main" id="{5AB1896B-0336-12A4-FB36-0201664FBB31}"/>
              </a:ext>
            </a:extLst>
          </p:cNvPr>
          <p:cNvSpPr>
            <a:spLocks noGrp="1"/>
          </p:cNvSpPr>
          <p:nvPr>
            <p:ph type="ftr" sz="quarter" idx="11"/>
          </p:nvPr>
        </p:nvSpPr>
        <p:spPr/>
        <p:txBody>
          <a:bodyPr/>
          <a:lstStyle/>
          <a:p>
            <a:endParaRPr lang="en-US"/>
          </a:p>
        </p:txBody>
      </p:sp>
      <p:sp>
        <p:nvSpPr>
          <p:cNvPr id="6" name="স্লাইড সংখ্যার স্থানধারক 5">
            <a:extLst>
              <a:ext uri="{FF2B5EF4-FFF2-40B4-BE49-F238E27FC236}">
                <a16:creationId xmlns:a16="http://schemas.microsoft.com/office/drawing/2014/main" id="{2CBF58B2-479A-F1D3-75C5-467DA22E646E}"/>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2946845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দুটি বিষয়বস্তু">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96B982CA-1BE2-A256-4F1B-D21FA5CF2339}"/>
              </a:ext>
            </a:extLst>
          </p:cNvPr>
          <p:cNvSpPr>
            <a:spLocks noGrp="1"/>
          </p:cNvSpPr>
          <p:nvPr>
            <p:ph type="title"/>
          </p:nvPr>
        </p:nvSpPr>
        <p:spPr/>
        <p:txBody>
          <a:bodyPr/>
          <a:lstStyle/>
          <a:p>
            <a:r>
              <a:rPr lang="bn-BD"/>
              <a:t>প্রধান শিরোনাম শৈলী সম্পাদনা করতে ক্লিক করুন</a:t>
            </a:r>
            <a:endParaRPr lang="en-US"/>
          </a:p>
        </p:txBody>
      </p:sp>
      <p:sp>
        <p:nvSpPr>
          <p:cNvPr id="3" name="বিষয়বস্তুর স্থানধারক 2">
            <a:extLst>
              <a:ext uri="{FF2B5EF4-FFF2-40B4-BE49-F238E27FC236}">
                <a16:creationId xmlns:a16="http://schemas.microsoft.com/office/drawing/2014/main" id="{B78FEEAC-C447-6BB7-F02C-5ED6FA5806EF}"/>
              </a:ext>
            </a:extLst>
          </p:cNvPr>
          <p:cNvSpPr>
            <a:spLocks noGrp="1"/>
          </p:cNvSpPr>
          <p:nvPr>
            <p:ph sz="half" idx="1"/>
          </p:nvPr>
        </p:nvSpPr>
        <p:spPr>
          <a:xfrm>
            <a:off x="838200" y="1825625"/>
            <a:ext cx="5181600" cy="4351338"/>
          </a:xfrm>
        </p:spPr>
        <p:txBody>
          <a:body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4" name="বিষয়বস্তুর স্থানধারক 3">
            <a:extLst>
              <a:ext uri="{FF2B5EF4-FFF2-40B4-BE49-F238E27FC236}">
                <a16:creationId xmlns:a16="http://schemas.microsoft.com/office/drawing/2014/main" id="{96272D0A-2C33-174C-66AA-66AA36E2DF5B}"/>
              </a:ext>
            </a:extLst>
          </p:cNvPr>
          <p:cNvSpPr>
            <a:spLocks noGrp="1"/>
          </p:cNvSpPr>
          <p:nvPr>
            <p:ph sz="half" idx="2"/>
          </p:nvPr>
        </p:nvSpPr>
        <p:spPr>
          <a:xfrm>
            <a:off x="6172200" y="1825625"/>
            <a:ext cx="5181600" cy="4351338"/>
          </a:xfrm>
        </p:spPr>
        <p:txBody>
          <a:body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5" name="তারিখের স্থানধারক 4">
            <a:extLst>
              <a:ext uri="{FF2B5EF4-FFF2-40B4-BE49-F238E27FC236}">
                <a16:creationId xmlns:a16="http://schemas.microsoft.com/office/drawing/2014/main" id="{4B6E4E16-9C48-2FE3-C93A-AD813688FA12}"/>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6" name="পাদলেখের স্থানধারক 5">
            <a:extLst>
              <a:ext uri="{FF2B5EF4-FFF2-40B4-BE49-F238E27FC236}">
                <a16:creationId xmlns:a16="http://schemas.microsoft.com/office/drawing/2014/main" id="{32990A48-8A0A-CF90-0792-CA63E04607E3}"/>
              </a:ext>
            </a:extLst>
          </p:cNvPr>
          <p:cNvSpPr>
            <a:spLocks noGrp="1"/>
          </p:cNvSpPr>
          <p:nvPr>
            <p:ph type="ftr" sz="quarter" idx="11"/>
          </p:nvPr>
        </p:nvSpPr>
        <p:spPr/>
        <p:txBody>
          <a:bodyPr/>
          <a:lstStyle/>
          <a:p>
            <a:endParaRPr lang="en-US"/>
          </a:p>
        </p:txBody>
      </p:sp>
      <p:sp>
        <p:nvSpPr>
          <p:cNvPr id="7" name="স্লাইড সংখ্যার স্থানধারক 6">
            <a:extLst>
              <a:ext uri="{FF2B5EF4-FFF2-40B4-BE49-F238E27FC236}">
                <a16:creationId xmlns:a16="http://schemas.microsoft.com/office/drawing/2014/main" id="{5EF5D44A-7433-0278-B83D-0DDD05D7DB00}"/>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18638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তুলনা">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0C67BC65-F99F-06BE-2B12-F0D7C371ED6A}"/>
              </a:ext>
            </a:extLst>
          </p:cNvPr>
          <p:cNvSpPr>
            <a:spLocks noGrp="1"/>
          </p:cNvSpPr>
          <p:nvPr>
            <p:ph type="title"/>
          </p:nvPr>
        </p:nvSpPr>
        <p:spPr>
          <a:xfrm>
            <a:off x="839788" y="365125"/>
            <a:ext cx="10515600" cy="1325563"/>
          </a:xfrm>
        </p:spPr>
        <p:txBody>
          <a:bodyPr/>
          <a:lstStyle/>
          <a:p>
            <a:r>
              <a:rPr lang="bn-BD"/>
              <a:t>প্রধান শিরোনাম শৈলী সম্পাদনা করতে ক্লিক করুন</a:t>
            </a:r>
            <a:endParaRPr lang="en-US"/>
          </a:p>
        </p:txBody>
      </p:sp>
      <p:sp>
        <p:nvSpPr>
          <p:cNvPr id="3" name="পাঠের স্থানধারক 2">
            <a:extLst>
              <a:ext uri="{FF2B5EF4-FFF2-40B4-BE49-F238E27FC236}">
                <a16:creationId xmlns:a16="http://schemas.microsoft.com/office/drawing/2014/main" id="{2604C0BC-A725-92E7-F18D-B54A7B06F5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n-BD"/>
              <a:t>মাস্টার পাঠ্য শৈলীগুলো</a:t>
            </a:r>
          </a:p>
        </p:txBody>
      </p:sp>
      <p:sp>
        <p:nvSpPr>
          <p:cNvPr id="4" name="বিষয়বস্তুর স্থানধারক 3">
            <a:extLst>
              <a:ext uri="{FF2B5EF4-FFF2-40B4-BE49-F238E27FC236}">
                <a16:creationId xmlns:a16="http://schemas.microsoft.com/office/drawing/2014/main" id="{56C14A6E-57AA-CCF1-DAA1-8E0874EA9841}"/>
              </a:ext>
            </a:extLst>
          </p:cNvPr>
          <p:cNvSpPr>
            <a:spLocks noGrp="1"/>
          </p:cNvSpPr>
          <p:nvPr>
            <p:ph sz="half" idx="2"/>
          </p:nvPr>
        </p:nvSpPr>
        <p:spPr>
          <a:xfrm>
            <a:off x="839788" y="2505075"/>
            <a:ext cx="5157787" cy="3684588"/>
          </a:xfrm>
        </p:spPr>
        <p:txBody>
          <a:body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5" name="পাঠের স্থানধারক 4">
            <a:extLst>
              <a:ext uri="{FF2B5EF4-FFF2-40B4-BE49-F238E27FC236}">
                <a16:creationId xmlns:a16="http://schemas.microsoft.com/office/drawing/2014/main" id="{B43FDD55-5F4E-7C9E-2AB4-8D6B127F7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n-BD"/>
              <a:t>মাস্টার পাঠ্য শৈলীগুলো</a:t>
            </a:r>
          </a:p>
        </p:txBody>
      </p:sp>
      <p:sp>
        <p:nvSpPr>
          <p:cNvPr id="6" name="বিষয়বস্তুর স্থানধারক 5">
            <a:extLst>
              <a:ext uri="{FF2B5EF4-FFF2-40B4-BE49-F238E27FC236}">
                <a16:creationId xmlns:a16="http://schemas.microsoft.com/office/drawing/2014/main" id="{D3B37BAA-D81C-7B48-DE74-0780DDBB6C34}"/>
              </a:ext>
            </a:extLst>
          </p:cNvPr>
          <p:cNvSpPr>
            <a:spLocks noGrp="1"/>
          </p:cNvSpPr>
          <p:nvPr>
            <p:ph sz="quarter" idx="4"/>
          </p:nvPr>
        </p:nvSpPr>
        <p:spPr>
          <a:xfrm>
            <a:off x="6172200" y="2505075"/>
            <a:ext cx="5183188" cy="3684588"/>
          </a:xfrm>
        </p:spPr>
        <p:txBody>
          <a:body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7" name="তারিখের স্থানধারক 6">
            <a:extLst>
              <a:ext uri="{FF2B5EF4-FFF2-40B4-BE49-F238E27FC236}">
                <a16:creationId xmlns:a16="http://schemas.microsoft.com/office/drawing/2014/main" id="{8A8AD712-BE4F-2935-246F-DE2C00A0A827}"/>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8" name="পাদলেখের স্থানধারক 7">
            <a:extLst>
              <a:ext uri="{FF2B5EF4-FFF2-40B4-BE49-F238E27FC236}">
                <a16:creationId xmlns:a16="http://schemas.microsoft.com/office/drawing/2014/main" id="{F56665CF-DF0A-2AE6-CE93-E70DD65E07B6}"/>
              </a:ext>
            </a:extLst>
          </p:cNvPr>
          <p:cNvSpPr>
            <a:spLocks noGrp="1"/>
          </p:cNvSpPr>
          <p:nvPr>
            <p:ph type="ftr" sz="quarter" idx="11"/>
          </p:nvPr>
        </p:nvSpPr>
        <p:spPr/>
        <p:txBody>
          <a:bodyPr/>
          <a:lstStyle/>
          <a:p>
            <a:endParaRPr lang="en-US"/>
          </a:p>
        </p:txBody>
      </p:sp>
      <p:sp>
        <p:nvSpPr>
          <p:cNvPr id="9" name="স্লাইড সংখ্যার স্থানধারক 8">
            <a:extLst>
              <a:ext uri="{FF2B5EF4-FFF2-40B4-BE49-F238E27FC236}">
                <a16:creationId xmlns:a16="http://schemas.microsoft.com/office/drawing/2014/main" id="{D136256D-683C-231D-E302-906040120C77}"/>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1958035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শুধু শিরোনাম">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48149E29-3284-355B-A164-8AF15A650F68}"/>
              </a:ext>
            </a:extLst>
          </p:cNvPr>
          <p:cNvSpPr>
            <a:spLocks noGrp="1"/>
          </p:cNvSpPr>
          <p:nvPr>
            <p:ph type="title"/>
          </p:nvPr>
        </p:nvSpPr>
        <p:spPr/>
        <p:txBody>
          <a:bodyPr/>
          <a:lstStyle/>
          <a:p>
            <a:r>
              <a:rPr lang="bn-BD"/>
              <a:t>প্রধান শিরোনাম শৈলী সম্পাদনা করতে ক্লিক করুন</a:t>
            </a:r>
            <a:endParaRPr lang="en-US"/>
          </a:p>
        </p:txBody>
      </p:sp>
      <p:sp>
        <p:nvSpPr>
          <p:cNvPr id="3" name="তারিখের স্থানধারক 2">
            <a:extLst>
              <a:ext uri="{FF2B5EF4-FFF2-40B4-BE49-F238E27FC236}">
                <a16:creationId xmlns:a16="http://schemas.microsoft.com/office/drawing/2014/main" id="{63D80CE2-18B2-0FDE-A5DE-0971EB179A8F}"/>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4" name="পাদলেখের স্থানধারক 3">
            <a:extLst>
              <a:ext uri="{FF2B5EF4-FFF2-40B4-BE49-F238E27FC236}">
                <a16:creationId xmlns:a16="http://schemas.microsoft.com/office/drawing/2014/main" id="{499EE08C-ACA8-C157-147F-E7FA5E910EA9}"/>
              </a:ext>
            </a:extLst>
          </p:cNvPr>
          <p:cNvSpPr>
            <a:spLocks noGrp="1"/>
          </p:cNvSpPr>
          <p:nvPr>
            <p:ph type="ftr" sz="quarter" idx="11"/>
          </p:nvPr>
        </p:nvSpPr>
        <p:spPr/>
        <p:txBody>
          <a:bodyPr/>
          <a:lstStyle/>
          <a:p>
            <a:endParaRPr lang="en-US"/>
          </a:p>
        </p:txBody>
      </p:sp>
      <p:sp>
        <p:nvSpPr>
          <p:cNvPr id="5" name="স্লাইড সংখ্যার স্থানধারক 4">
            <a:extLst>
              <a:ext uri="{FF2B5EF4-FFF2-40B4-BE49-F238E27FC236}">
                <a16:creationId xmlns:a16="http://schemas.microsoft.com/office/drawing/2014/main" id="{4A425E10-AE31-5777-11F2-1576322F6149}"/>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229372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খালি">
    <p:spTree>
      <p:nvGrpSpPr>
        <p:cNvPr id="1" name=""/>
        <p:cNvGrpSpPr/>
        <p:nvPr/>
      </p:nvGrpSpPr>
      <p:grpSpPr>
        <a:xfrm>
          <a:off x="0" y="0"/>
          <a:ext cx="0" cy="0"/>
          <a:chOff x="0" y="0"/>
          <a:chExt cx="0" cy="0"/>
        </a:xfrm>
      </p:grpSpPr>
      <p:sp>
        <p:nvSpPr>
          <p:cNvPr id="2" name="তারিখের স্থানধারক 1">
            <a:extLst>
              <a:ext uri="{FF2B5EF4-FFF2-40B4-BE49-F238E27FC236}">
                <a16:creationId xmlns:a16="http://schemas.microsoft.com/office/drawing/2014/main" id="{C5613DB8-DED1-CB6A-CFB3-1C386B2B60D1}"/>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3" name="পাদলেখের স্থানধারক 2">
            <a:extLst>
              <a:ext uri="{FF2B5EF4-FFF2-40B4-BE49-F238E27FC236}">
                <a16:creationId xmlns:a16="http://schemas.microsoft.com/office/drawing/2014/main" id="{3497E7B2-ACDF-B28D-22C3-A0DCEED04834}"/>
              </a:ext>
            </a:extLst>
          </p:cNvPr>
          <p:cNvSpPr>
            <a:spLocks noGrp="1"/>
          </p:cNvSpPr>
          <p:nvPr>
            <p:ph type="ftr" sz="quarter" idx="11"/>
          </p:nvPr>
        </p:nvSpPr>
        <p:spPr/>
        <p:txBody>
          <a:bodyPr/>
          <a:lstStyle/>
          <a:p>
            <a:endParaRPr lang="en-US"/>
          </a:p>
        </p:txBody>
      </p:sp>
      <p:sp>
        <p:nvSpPr>
          <p:cNvPr id="4" name="স্লাইড সংখ্যার স্থানধারক 3">
            <a:extLst>
              <a:ext uri="{FF2B5EF4-FFF2-40B4-BE49-F238E27FC236}">
                <a16:creationId xmlns:a16="http://schemas.microsoft.com/office/drawing/2014/main" id="{F05B4ACE-32CB-8400-6B7E-BB6BD018BE82}"/>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2647978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শিরোনামসহ বিষয়বস্তু">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49B392A8-B9D9-445F-6389-406573C9057C}"/>
              </a:ext>
            </a:extLst>
          </p:cNvPr>
          <p:cNvSpPr>
            <a:spLocks noGrp="1"/>
          </p:cNvSpPr>
          <p:nvPr>
            <p:ph type="title"/>
          </p:nvPr>
        </p:nvSpPr>
        <p:spPr>
          <a:xfrm>
            <a:off x="839788" y="457200"/>
            <a:ext cx="3932237" cy="1600200"/>
          </a:xfrm>
        </p:spPr>
        <p:txBody>
          <a:bodyPr anchor="b"/>
          <a:lstStyle>
            <a:lvl1pPr>
              <a:defRPr sz="3200"/>
            </a:lvl1pPr>
          </a:lstStyle>
          <a:p>
            <a:r>
              <a:rPr lang="bn-BD"/>
              <a:t>প্রধান শিরোনাম শৈলী সম্পাদনা করতে ক্লিক করুন</a:t>
            </a:r>
            <a:endParaRPr lang="en-US"/>
          </a:p>
        </p:txBody>
      </p:sp>
      <p:sp>
        <p:nvSpPr>
          <p:cNvPr id="3" name="বিষয়বস্তুর স্থানধারক 2">
            <a:extLst>
              <a:ext uri="{FF2B5EF4-FFF2-40B4-BE49-F238E27FC236}">
                <a16:creationId xmlns:a16="http://schemas.microsoft.com/office/drawing/2014/main" id="{8650A1A1-3F8C-FA20-4CC3-BD1A62DDD1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4" name="পাঠের স্থানধারক 3">
            <a:extLst>
              <a:ext uri="{FF2B5EF4-FFF2-40B4-BE49-F238E27FC236}">
                <a16:creationId xmlns:a16="http://schemas.microsoft.com/office/drawing/2014/main" id="{A3E7CD37-01FE-36E2-8CC1-747D86BAA3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bn-BD"/>
              <a:t>মাস্টার পাঠ্য শৈলীগুলো</a:t>
            </a:r>
          </a:p>
        </p:txBody>
      </p:sp>
      <p:sp>
        <p:nvSpPr>
          <p:cNvPr id="5" name="তারিখের স্থানধারক 4">
            <a:extLst>
              <a:ext uri="{FF2B5EF4-FFF2-40B4-BE49-F238E27FC236}">
                <a16:creationId xmlns:a16="http://schemas.microsoft.com/office/drawing/2014/main" id="{AC876433-32E7-BEF5-64E2-D3621EE133EB}"/>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6" name="পাদলেখের স্থানধারক 5">
            <a:extLst>
              <a:ext uri="{FF2B5EF4-FFF2-40B4-BE49-F238E27FC236}">
                <a16:creationId xmlns:a16="http://schemas.microsoft.com/office/drawing/2014/main" id="{AE0B8297-3517-DF2E-6D9F-674C1ABCD6E9}"/>
              </a:ext>
            </a:extLst>
          </p:cNvPr>
          <p:cNvSpPr>
            <a:spLocks noGrp="1"/>
          </p:cNvSpPr>
          <p:nvPr>
            <p:ph type="ftr" sz="quarter" idx="11"/>
          </p:nvPr>
        </p:nvSpPr>
        <p:spPr/>
        <p:txBody>
          <a:bodyPr/>
          <a:lstStyle/>
          <a:p>
            <a:endParaRPr lang="en-US"/>
          </a:p>
        </p:txBody>
      </p:sp>
      <p:sp>
        <p:nvSpPr>
          <p:cNvPr id="7" name="স্লাইড সংখ্যার স্থানধারক 6">
            <a:extLst>
              <a:ext uri="{FF2B5EF4-FFF2-40B4-BE49-F238E27FC236}">
                <a16:creationId xmlns:a16="http://schemas.microsoft.com/office/drawing/2014/main" id="{4E969327-97ED-5221-EFDA-E87250428797}"/>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636773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ক্যাপশানসহ ছবি">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E0F304D1-2F88-A51B-F258-1D06F96B711B}"/>
              </a:ext>
            </a:extLst>
          </p:cNvPr>
          <p:cNvSpPr>
            <a:spLocks noGrp="1"/>
          </p:cNvSpPr>
          <p:nvPr>
            <p:ph type="title"/>
          </p:nvPr>
        </p:nvSpPr>
        <p:spPr>
          <a:xfrm>
            <a:off x="839788" y="457200"/>
            <a:ext cx="3932237" cy="1600200"/>
          </a:xfrm>
        </p:spPr>
        <p:txBody>
          <a:bodyPr anchor="b"/>
          <a:lstStyle>
            <a:lvl1pPr>
              <a:defRPr sz="3200"/>
            </a:lvl1pPr>
          </a:lstStyle>
          <a:p>
            <a:r>
              <a:rPr lang="bn-BD"/>
              <a:t>প্রধান শিরোনাম শৈলী সম্পাদনা করতে ক্লিক করুন</a:t>
            </a:r>
            <a:endParaRPr lang="en-US"/>
          </a:p>
        </p:txBody>
      </p:sp>
      <p:sp>
        <p:nvSpPr>
          <p:cNvPr id="3" name="ছবির স্থানধারক 2">
            <a:extLst>
              <a:ext uri="{FF2B5EF4-FFF2-40B4-BE49-F238E27FC236}">
                <a16:creationId xmlns:a16="http://schemas.microsoft.com/office/drawing/2014/main" id="{F01A9329-A35B-8CF2-4A0D-476A5B2244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পাঠের স্থানধারক 3">
            <a:extLst>
              <a:ext uri="{FF2B5EF4-FFF2-40B4-BE49-F238E27FC236}">
                <a16:creationId xmlns:a16="http://schemas.microsoft.com/office/drawing/2014/main" id="{749E2066-B61E-40C0-E159-0E8C9CF044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bn-BD"/>
              <a:t>মাস্টার পাঠ্য শৈলীগুলো</a:t>
            </a:r>
          </a:p>
        </p:txBody>
      </p:sp>
      <p:sp>
        <p:nvSpPr>
          <p:cNvPr id="5" name="তারিখের স্থানধারক 4">
            <a:extLst>
              <a:ext uri="{FF2B5EF4-FFF2-40B4-BE49-F238E27FC236}">
                <a16:creationId xmlns:a16="http://schemas.microsoft.com/office/drawing/2014/main" id="{F46E8D3B-45CC-7E05-8887-7D46FAD2AA31}"/>
              </a:ext>
            </a:extLst>
          </p:cNvPr>
          <p:cNvSpPr>
            <a:spLocks noGrp="1"/>
          </p:cNvSpPr>
          <p:nvPr>
            <p:ph type="dt" sz="half" idx="10"/>
          </p:nvPr>
        </p:nvSpPr>
        <p:spPr/>
        <p:txBody>
          <a:bodyPr/>
          <a:lstStyle/>
          <a:p>
            <a:fld id="{A2C7A2B8-DE86-4493-8ACD-107594A2C698}" type="datetimeFigureOut">
              <a:rPr lang="en-US" smtClean="0"/>
              <a:t>31-May-22</a:t>
            </a:fld>
            <a:endParaRPr lang="en-US"/>
          </a:p>
        </p:txBody>
      </p:sp>
      <p:sp>
        <p:nvSpPr>
          <p:cNvPr id="6" name="পাদলেখের স্থানধারক 5">
            <a:extLst>
              <a:ext uri="{FF2B5EF4-FFF2-40B4-BE49-F238E27FC236}">
                <a16:creationId xmlns:a16="http://schemas.microsoft.com/office/drawing/2014/main" id="{4DD35C62-6314-4EBD-E954-772B957F39C2}"/>
              </a:ext>
            </a:extLst>
          </p:cNvPr>
          <p:cNvSpPr>
            <a:spLocks noGrp="1"/>
          </p:cNvSpPr>
          <p:nvPr>
            <p:ph type="ftr" sz="quarter" idx="11"/>
          </p:nvPr>
        </p:nvSpPr>
        <p:spPr/>
        <p:txBody>
          <a:bodyPr/>
          <a:lstStyle/>
          <a:p>
            <a:endParaRPr lang="en-US"/>
          </a:p>
        </p:txBody>
      </p:sp>
      <p:sp>
        <p:nvSpPr>
          <p:cNvPr id="7" name="স্লাইড সংখ্যার স্থানধারক 6">
            <a:extLst>
              <a:ext uri="{FF2B5EF4-FFF2-40B4-BE49-F238E27FC236}">
                <a16:creationId xmlns:a16="http://schemas.microsoft.com/office/drawing/2014/main" id="{D6790546-35AA-69E5-FD50-35192D203E97}"/>
              </a:ext>
            </a:extLst>
          </p:cNvPr>
          <p:cNvSpPr>
            <a:spLocks noGrp="1"/>
          </p:cNvSpPr>
          <p:nvPr>
            <p:ph type="sldNum" sz="quarter" idx="12"/>
          </p:nvPr>
        </p:nvSpPr>
        <p:spPr/>
        <p:txBody>
          <a:bodyPr/>
          <a:lstStyle/>
          <a:p>
            <a:fld id="{634CDACD-CCD2-43D1-B3E0-8BF82952A50C}" type="slidenum">
              <a:rPr lang="en-US" smtClean="0"/>
              <a:t>‹#›</a:t>
            </a:fld>
            <a:endParaRPr lang="en-US"/>
          </a:p>
        </p:txBody>
      </p:sp>
    </p:spTree>
    <p:extLst>
      <p:ext uri="{BB962C8B-B14F-4D97-AF65-F5344CB8AC3E}">
        <p14:creationId xmlns:p14="http://schemas.microsoft.com/office/powerpoint/2010/main" val="4245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শিরোনামের স্থানধারক 1">
            <a:extLst>
              <a:ext uri="{FF2B5EF4-FFF2-40B4-BE49-F238E27FC236}">
                <a16:creationId xmlns:a16="http://schemas.microsoft.com/office/drawing/2014/main" id="{D1267DFE-6576-2F89-00E1-5019782E4C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bn-BD"/>
              <a:t>প্রধান শিরোনাম শৈলী সম্পাদনা করতে ক্লিক করুন</a:t>
            </a:r>
            <a:endParaRPr lang="en-US"/>
          </a:p>
        </p:txBody>
      </p:sp>
      <p:sp>
        <p:nvSpPr>
          <p:cNvPr id="3" name="পাঠের স্থানধারক 2">
            <a:extLst>
              <a:ext uri="{FF2B5EF4-FFF2-40B4-BE49-F238E27FC236}">
                <a16:creationId xmlns:a16="http://schemas.microsoft.com/office/drawing/2014/main" id="{605F2FF7-B5A5-5580-860F-8083F7E79C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bn-BD"/>
              <a:t>মাস্টার পাঠ্য শৈলীগুলো</a:t>
            </a:r>
          </a:p>
          <a:p>
            <a:pPr lvl="1"/>
            <a:r>
              <a:rPr lang="bn-BD"/>
              <a:t>দ্বিতীয় স্তর</a:t>
            </a:r>
          </a:p>
          <a:p>
            <a:pPr lvl="2"/>
            <a:r>
              <a:rPr lang="bn-BD"/>
              <a:t>তৃতীয় স্তর</a:t>
            </a:r>
          </a:p>
          <a:p>
            <a:pPr lvl="3"/>
            <a:r>
              <a:rPr lang="bn-BD"/>
              <a:t>চতুর্থ স্তর</a:t>
            </a:r>
          </a:p>
          <a:p>
            <a:pPr lvl="4"/>
            <a:r>
              <a:rPr lang="bn-BD"/>
              <a:t>পঞ্চম স্তর সম্পাদনা করতে ক্লিক করুন</a:t>
            </a:r>
            <a:endParaRPr lang="en-US"/>
          </a:p>
        </p:txBody>
      </p:sp>
      <p:sp>
        <p:nvSpPr>
          <p:cNvPr id="4" name="তারিখের স্থানধারক 3">
            <a:extLst>
              <a:ext uri="{FF2B5EF4-FFF2-40B4-BE49-F238E27FC236}">
                <a16:creationId xmlns:a16="http://schemas.microsoft.com/office/drawing/2014/main" id="{892CC33F-C873-C70E-E38B-1B659BE29D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7A2B8-DE86-4493-8ACD-107594A2C698}" type="datetimeFigureOut">
              <a:rPr lang="en-US" smtClean="0"/>
              <a:t>31-May-22</a:t>
            </a:fld>
            <a:endParaRPr lang="en-US"/>
          </a:p>
        </p:txBody>
      </p:sp>
      <p:sp>
        <p:nvSpPr>
          <p:cNvPr id="5" name="পাদলেখের স্থানধারক 4">
            <a:extLst>
              <a:ext uri="{FF2B5EF4-FFF2-40B4-BE49-F238E27FC236}">
                <a16:creationId xmlns:a16="http://schemas.microsoft.com/office/drawing/2014/main" id="{59FECB16-DCB3-9D6A-F2BA-208A9FCC44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স্লাইড সংখ্যার স্থানধারক 5">
            <a:extLst>
              <a:ext uri="{FF2B5EF4-FFF2-40B4-BE49-F238E27FC236}">
                <a16:creationId xmlns:a16="http://schemas.microsoft.com/office/drawing/2014/main" id="{1AC6F7D5-BE73-D2EF-1A82-FA71F20474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CDACD-CCD2-43D1-B3E0-8BF82952A50C}" type="slidenum">
              <a:rPr lang="en-US" smtClean="0"/>
              <a:t>‹#›</a:t>
            </a:fld>
            <a:endParaRPr lang="en-US"/>
          </a:p>
        </p:txBody>
      </p:sp>
    </p:spTree>
    <p:extLst>
      <p:ext uri="{BB962C8B-B14F-4D97-AF65-F5344CB8AC3E}">
        <p14:creationId xmlns:p14="http://schemas.microsoft.com/office/powerpoint/2010/main" val="1245707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669EA264-69ED-208C-0C2D-4CA03DFD1603}"/>
              </a:ext>
            </a:extLst>
          </p:cNvPr>
          <p:cNvSpPr>
            <a:spLocks noGrp="1"/>
          </p:cNvSpPr>
          <p:nvPr>
            <p:ph type="ctrTitle"/>
          </p:nvPr>
        </p:nvSpPr>
        <p:spPr/>
        <p:txBody>
          <a:bodyPr/>
          <a:lstStyle/>
          <a:p>
            <a:r>
              <a:rPr lang="en-US" dirty="0"/>
              <a:t>DEEP SEA MINING</a:t>
            </a:r>
          </a:p>
        </p:txBody>
      </p:sp>
      <p:sp>
        <p:nvSpPr>
          <p:cNvPr id="3" name="উপ-শিরোনাম 2">
            <a:extLst>
              <a:ext uri="{FF2B5EF4-FFF2-40B4-BE49-F238E27FC236}">
                <a16:creationId xmlns:a16="http://schemas.microsoft.com/office/drawing/2014/main" id="{9DBA33A2-4E67-5C3F-F393-9AC7EC2F3974}"/>
              </a:ext>
            </a:extLst>
          </p:cNvPr>
          <p:cNvSpPr>
            <a:spLocks noGrp="1"/>
          </p:cNvSpPr>
          <p:nvPr>
            <p:ph type="subTitle" idx="1"/>
          </p:nvPr>
        </p:nvSpPr>
        <p:spPr>
          <a:xfrm>
            <a:off x="1524000" y="4728311"/>
            <a:ext cx="9144000" cy="1655762"/>
          </a:xfrm>
        </p:spPr>
        <p:txBody>
          <a:bodyPr/>
          <a:lstStyle/>
          <a:p>
            <a:r>
              <a:rPr lang="en-US" dirty="0"/>
              <a:t>YOUNUS AHMED KHAN</a:t>
            </a:r>
          </a:p>
        </p:txBody>
      </p:sp>
    </p:spTree>
    <p:extLst>
      <p:ext uri="{BB962C8B-B14F-4D97-AF65-F5344CB8AC3E}">
        <p14:creationId xmlns:p14="http://schemas.microsoft.com/office/powerpoint/2010/main" val="266426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C87A41D3-83E9-9B0F-D119-B7DAA1E4B8E4}"/>
              </a:ext>
            </a:extLst>
          </p:cNvPr>
          <p:cNvSpPr>
            <a:spLocks noGrp="1"/>
          </p:cNvSpPr>
          <p:nvPr>
            <p:ph type="title"/>
          </p:nvPr>
        </p:nvSpPr>
        <p:spPr/>
        <p:txBody>
          <a:bodyPr/>
          <a:lstStyle/>
          <a:p>
            <a:r>
              <a:rPr lang="en-US" dirty="0"/>
              <a:t>Study/analysis to the deep sea mining </a:t>
            </a:r>
          </a:p>
        </p:txBody>
      </p:sp>
      <p:sp>
        <p:nvSpPr>
          <p:cNvPr id="3" name="বিষয়বস্তুর স্থানধারক 2">
            <a:extLst>
              <a:ext uri="{FF2B5EF4-FFF2-40B4-BE49-F238E27FC236}">
                <a16:creationId xmlns:a16="http://schemas.microsoft.com/office/drawing/2014/main" id="{47840831-24F4-82E8-58E0-39166B9CD6C3}"/>
              </a:ext>
            </a:extLst>
          </p:cNvPr>
          <p:cNvSpPr>
            <a:spLocks noGrp="1"/>
          </p:cNvSpPr>
          <p:nvPr>
            <p:ph idx="1"/>
          </p:nvPr>
        </p:nvSpPr>
        <p:spPr/>
        <p:txBody>
          <a:bodyPr>
            <a:normAutofit fontScale="92500" lnSpcReduction="10000"/>
          </a:bodyPr>
          <a:lstStyle/>
          <a:p>
            <a:r>
              <a:rPr lang="en-US" sz="1800" b="0" i="0" u="none" strike="noStrike" baseline="0" dirty="0">
                <a:solidFill>
                  <a:srgbClr val="000000"/>
                </a:solidFill>
                <a:latin typeface="Arial" panose="020B0604020202020204" pitchFamily="34" charset="0"/>
              </a:rPr>
              <a:t>According to the EU Communication, up to 10% of global production of minerals such as cobalt, copper and zinc could come from the ocean floors by 2030, providing global annual turnover of up to €10 billion. </a:t>
            </a:r>
          </a:p>
          <a:p>
            <a:endParaRPr lang="en-US" sz="1800" dirty="0">
              <a:solidFill>
                <a:srgbClr val="000000"/>
              </a:solidFill>
              <a:latin typeface="Arial" panose="020B0604020202020204" pitchFamily="34" charset="0"/>
            </a:endParaRPr>
          </a:p>
          <a:p>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Based on EU`s Blue Growth strategy, the study is </a:t>
            </a:r>
            <a:r>
              <a:rPr lang="en-US" sz="1800" b="0" i="0" u="none" strike="noStrike" baseline="0" dirty="0" err="1">
                <a:solidFill>
                  <a:srgbClr val="000000"/>
                </a:solidFill>
                <a:latin typeface="Arial" panose="020B0604020202020204" pitchFamily="34" charset="0"/>
              </a:rPr>
              <a:t>organised</a:t>
            </a:r>
            <a:r>
              <a:rPr lang="en-US" sz="1800" b="0" i="0" u="none" strike="noStrike" baseline="0" dirty="0">
                <a:solidFill>
                  <a:srgbClr val="000000"/>
                </a:solidFill>
                <a:latin typeface="Arial" panose="020B0604020202020204" pitchFamily="34" charset="0"/>
              </a:rPr>
              <a:t> in seven tasks, that are closely interrelated and that will feed into each other. The seven tasks are: </a:t>
            </a:r>
          </a:p>
          <a:p>
            <a:r>
              <a:rPr lang="en-US" sz="1800" b="0" i="0" u="none" strike="noStrike" baseline="0" dirty="0">
                <a:solidFill>
                  <a:srgbClr val="000000"/>
                </a:solidFill>
                <a:latin typeface="Arial" panose="020B0604020202020204" pitchFamily="34" charset="0"/>
              </a:rPr>
              <a:t> Task 1: Technology Analysis; </a:t>
            </a:r>
          </a:p>
          <a:p>
            <a:r>
              <a:rPr lang="en-US" sz="1800" b="0" i="0" u="none" strike="noStrike" baseline="0" dirty="0">
                <a:solidFill>
                  <a:srgbClr val="000000"/>
                </a:solidFill>
                <a:latin typeface="Arial" panose="020B0604020202020204" pitchFamily="34" charset="0"/>
              </a:rPr>
              <a:t> Task 2: Economic Analysis; </a:t>
            </a:r>
          </a:p>
          <a:p>
            <a:r>
              <a:rPr lang="en-US" sz="1800" b="0" i="0" u="none" strike="noStrike" baseline="0" dirty="0">
                <a:solidFill>
                  <a:srgbClr val="000000"/>
                </a:solidFill>
                <a:latin typeface="Arial" panose="020B0604020202020204" pitchFamily="34" charset="0"/>
              </a:rPr>
              <a:t> Task 3 Legal Analysis; </a:t>
            </a:r>
          </a:p>
          <a:p>
            <a:r>
              <a:rPr lang="en-US" sz="1800" b="0" i="0" u="none" strike="noStrike" baseline="0" dirty="0">
                <a:solidFill>
                  <a:srgbClr val="000000"/>
                </a:solidFill>
                <a:latin typeface="Arial" panose="020B0604020202020204" pitchFamily="34" charset="0"/>
              </a:rPr>
              <a:t> Task 4: Geological Analysis; </a:t>
            </a:r>
          </a:p>
          <a:p>
            <a:r>
              <a:rPr lang="en-US" sz="1800" b="0" i="0" u="none" strike="noStrike" baseline="0" dirty="0">
                <a:solidFill>
                  <a:srgbClr val="000000"/>
                </a:solidFill>
                <a:latin typeface="Arial" panose="020B0604020202020204" pitchFamily="34" charset="0"/>
              </a:rPr>
              <a:t> Task 5: Project Analysis; </a:t>
            </a:r>
          </a:p>
          <a:p>
            <a:r>
              <a:rPr lang="en-US" sz="1800" b="0" i="0" u="none" strike="noStrike" baseline="0" dirty="0">
                <a:solidFill>
                  <a:srgbClr val="000000"/>
                </a:solidFill>
                <a:latin typeface="Arial" panose="020B0604020202020204" pitchFamily="34" charset="0"/>
              </a:rPr>
              <a:t> Task 6: Environmental Analysis; </a:t>
            </a:r>
          </a:p>
          <a:p>
            <a:r>
              <a:rPr lang="en-US" sz="1800" b="0" i="0" u="none" strike="noStrike" baseline="0" dirty="0">
                <a:solidFill>
                  <a:srgbClr val="000000"/>
                </a:solidFill>
                <a:latin typeface="Arial" panose="020B0604020202020204" pitchFamily="34" charset="0"/>
              </a:rPr>
              <a:t> Task 7: Preparation for public consultation. </a:t>
            </a:r>
          </a:p>
          <a:p>
            <a:endParaRPr lang="en-US" dirty="0"/>
          </a:p>
        </p:txBody>
      </p:sp>
    </p:spTree>
    <p:extLst>
      <p:ext uri="{BB962C8B-B14F-4D97-AF65-F5344CB8AC3E}">
        <p14:creationId xmlns:p14="http://schemas.microsoft.com/office/powerpoint/2010/main" val="363326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A3F123B4-A9AF-F017-2394-7ED1130E4BEA}"/>
              </a:ext>
            </a:extLst>
          </p:cNvPr>
          <p:cNvSpPr>
            <a:spLocks noGrp="1"/>
          </p:cNvSpPr>
          <p:nvPr>
            <p:ph type="title"/>
          </p:nvPr>
        </p:nvSpPr>
        <p:spPr>
          <a:xfrm>
            <a:off x="838200" y="365126"/>
            <a:ext cx="10515600" cy="341694"/>
          </a:xfrm>
        </p:spPr>
        <p:txBody>
          <a:bodyPr>
            <a:noAutofit/>
          </a:bodyPr>
          <a:lstStyle/>
          <a:p>
            <a:pPr algn="ctr"/>
            <a:r>
              <a:rPr lang="en-US" sz="2000" b="1" dirty="0"/>
              <a:t>Inter-relations between the task</a:t>
            </a:r>
          </a:p>
        </p:txBody>
      </p:sp>
      <p:pic>
        <p:nvPicPr>
          <p:cNvPr id="5" name="বিষয়বস্তুর স্থানধারক 4">
            <a:extLst>
              <a:ext uri="{FF2B5EF4-FFF2-40B4-BE49-F238E27FC236}">
                <a16:creationId xmlns:a16="http://schemas.microsoft.com/office/drawing/2014/main" id="{B8925504-4FB9-A5A7-C167-959B85FB474F}"/>
              </a:ext>
            </a:extLst>
          </p:cNvPr>
          <p:cNvPicPr>
            <a:picLocks noGrp="1" noChangeAspect="1"/>
          </p:cNvPicPr>
          <p:nvPr>
            <p:ph idx="1"/>
          </p:nvPr>
        </p:nvPicPr>
        <p:blipFill>
          <a:blip r:embed="rId2"/>
          <a:stretch>
            <a:fillRect/>
          </a:stretch>
        </p:blipFill>
        <p:spPr>
          <a:xfrm>
            <a:off x="2653991" y="791509"/>
            <a:ext cx="7092176" cy="6148227"/>
          </a:xfrm>
        </p:spPr>
      </p:pic>
    </p:spTree>
    <p:extLst>
      <p:ext uri="{BB962C8B-B14F-4D97-AF65-F5344CB8AC3E}">
        <p14:creationId xmlns:p14="http://schemas.microsoft.com/office/powerpoint/2010/main" val="202902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শিরোনাম 1">
            <a:extLst>
              <a:ext uri="{FF2B5EF4-FFF2-40B4-BE49-F238E27FC236}">
                <a16:creationId xmlns:a16="http://schemas.microsoft.com/office/drawing/2014/main" id="{ACB5264A-E3FA-DC27-B12F-E0B3642C8B5F}"/>
              </a:ext>
            </a:extLst>
          </p:cNvPr>
          <p:cNvSpPr>
            <a:spLocks noGrp="1"/>
          </p:cNvSpPr>
          <p:nvPr>
            <p:ph type="title"/>
          </p:nvPr>
        </p:nvSpPr>
        <p:spPr/>
        <p:txBody>
          <a:bodyPr>
            <a:normAutofit/>
          </a:bodyPr>
          <a:lstStyle/>
          <a:p>
            <a:r>
              <a:rPr lang="en-US" sz="2800" b="1" dirty="0"/>
              <a:t>1. Technology analysis</a:t>
            </a:r>
          </a:p>
        </p:txBody>
      </p:sp>
      <p:sp>
        <p:nvSpPr>
          <p:cNvPr id="3" name="বিষয়বস্তুর স্থানধারক 2">
            <a:extLst>
              <a:ext uri="{FF2B5EF4-FFF2-40B4-BE49-F238E27FC236}">
                <a16:creationId xmlns:a16="http://schemas.microsoft.com/office/drawing/2014/main" id="{67225FE9-8DBA-46C6-B80E-E6814E556A26}"/>
              </a:ext>
            </a:extLst>
          </p:cNvPr>
          <p:cNvSpPr>
            <a:spLocks noGrp="1"/>
          </p:cNvSpPr>
          <p:nvPr>
            <p:ph idx="1"/>
          </p:nvPr>
        </p:nvSpPr>
        <p:spPr>
          <a:xfrm>
            <a:off x="838200" y="1338146"/>
            <a:ext cx="10515600" cy="5154729"/>
          </a:xfrm>
        </p:spPr>
        <p:txBody>
          <a:bodyPr>
            <a:normAutofit/>
          </a:bodyPr>
          <a:lstStyle/>
          <a:p>
            <a:r>
              <a:rPr lang="en-US" sz="1800" b="1" i="0" u="none" strike="noStrike" baseline="0" dirty="0">
                <a:solidFill>
                  <a:srgbClr val="000000"/>
                </a:solidFill>
                <a:latin typeface="Arial" panose="020B0604020202020204" pitchFamily="34" charset="0"/>
              </a:rPr>
              <a:t>Aim </a:t>
            </a:r>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The aim of the technology analysis task is to identify and describe the value chain of deep sea mining from extraction to refining. A value chain analysis will be followed that takes into consideration separate options for processing, and include both land and sea-based processing technologies. </a:t>
            </a:r>
          </a:p>
          <a:p>
            <a:r>
              <a:rPr lang="en-US" sz="1800" b="1" i="0" u="none" strike="noStrike" baseline="0" dirty="0">
                <a:solidFill>
                  <a:srgbClr val="000000"/>
                </a:solidFill>
                <a:latin typeface="Arial" panose="020B0604020202020204" pitchFamily="34" charset="0"/>
              </a:rPr>
              <a:t>Main elements </a:t>
            </a:r>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The technology analysis task entails: </a:t>
            </a:r>
          </a:p>
          <a:p>
            <a:r>
              <a:rPr lang="en-US" sz="1800" b="0" i="0" u="none" strike="noStrike" baseline="0" dirty="0">
                <a:solidFill>
                  <a:srgbClr val="000000"/>
                </a:solidFill>
                <a:latin typeface="Arial" panose="020B0604020202020204" pitchFamily="34" charset="0"/>
              </a:rPr>
              <a:t> The description of the deep sea mining value chain. The findings till date however show that in principle, the overall value chain is the same but rather the technologies used in particular steps of the chain may vary for the different types of deposits; </a:t>
            </a:r>
          </a:p>
          <a:p>
            <a:r>
              <a:rPr lang="en-US" sz="1800" b="0" i="0" u="none" strike="noStrike" baseline="0" dirty="0">
                <a:solidFill>
                  <a:srgbClr val="000000"/>
                </a:solidFill>
                <a:latin typeface="Arial" panose="020B0604020202020204" pitchFamily="34" charset="0"/>
              </a:rPr>
              <a:t> Description of the technologies used in each link of the value chain; </a:t>
            </a:r>
          </a:p>
          <a:p>
            <a:r>
              <a:rPr lang="en-US" sz="1800" b="0" i="0" u="none" strike="noStrike" baseline="0" dirty="0">
                <a:solidFill>
                  <a:srgbClr val="000000"/>
                </a:solidFill>
                <a:latin typeface="Arial" panose="020B0604020202020204" pitchFamily="34" charset="0"/>
              </a:rPr>
              <a:t> Where relevant, address any differences from land-based technologies, or transfer possibilities. </a:t>
            </a:r>
          </a:p>
          <a:p>
            <a:r>
              <a:rPr lang="en-US" sz="1800" b="0" i="0" u="none" strike="noStrike" baseline="0" dirty="0">
                <a:solidFill>
                  <a:srgbClr val="000000"/>
                </a:solidFill>
                <a:latin typeface="Arial" panose="020B0604020202020204" pitchFamily="34" charset="0"/>
              </a:rPr>
              <a:t> Assessment of the stage of development of each technology. Make use of the TRL classification (Technology Readiness Levels) </a:t>
            </a:r>
          </a:p>
          <a:p>
            <a:r>
              <a:rPr lang="en-US" sz="1800" b="0" i="0" u="none" strike="noStrike" baseline="0" dirty="0">
                <a:solidFill>
                  <a:srgbClr val="000000"/>
                </a:solidFill>
                <a:latin typeface="Arial" panose="020B0604020202020204" pitchFamily="34" charset="0"/>
              </a:rPr>
              <a:t> For each technology, identify the most important suppliers. This gives an impression of the activity of local companies versus those based elsewhere. </a:t>
            </a:r>
          </a:p>
          <a:p>
            <a:endParaRPr lang="en-US" dirty="0"/>
          </a:p>
        </p:txBody>
      </p:sp>
    </p:spTree>
    <p:extLst>
      <p:ext uri="{BB962C8B-B14F-4D97-AF65-F5344CB8AC3E}">
        <p14:creationId xmlns:p14="http://schemas.microsoft.com/office/powerpoint/2010/main" val="2581535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বিষয়বস্তুর স্থানধারক 2">
            <a:extLst>
              <a:ext uri="{FF2B5EF4-FFF2-40B4-BE49-F238E27FC236}">
                <a16:creationId xmlns:a16="http://schemas.microsoft.com/office/drawing/2014/main" id="{427D9A3F-8B4A-C72C-D5A2-30E6E83F69B9}"/>
              </a:ext>
            </a:extLst>
          </p:cNvPr>
          <p:cNvSpPr>
            <a:spLocks noGrp="1"/>
          </p:cNvSpPr>
          <p:nvPr>
            <p:ph idx="1"/>
          </p:nvPr>
        </p:nvSpPr>
        <p:spPr>
          <a:xfrm>
            <a:off x="838200" y="401444"/>
            <a:ext cx="10515600" cy="5775519"/>
          </a:xfrm>
        </p:spPr>
        <p:txBody>
          <a:bodyPr/>
          <a:lstStyle/>
          <a:p>
            <a:pPr marL="0" indent="0">
              <a:buNone/>
            </a:pPr>
            <a:r>
              <a:rPr lang="en-US" sz="2000" b="1" i="0" u="none" strike="noStrike" baseline="0" dirty="0">
                <a:solidFill>
                  <a:srgbClr val="000000"/>
                </a:solidFill>
                <a:latin typeface="Arial" panose="020B0604020202020204" pitchFamily="34" charset="0"/>
              </a:rPr>
              <a:t>	</a:t>
            </a:r>
            <a:r>
              <a:rPr lang="en-US" b="1" i="0" u="none" strike="noStrike" baseline="0" dirty="0">
                <a:solidFill>
                  <a:srgbClr val="000000"/>
                </a:solidFill>
                <a:latin typeface="Arial" panose="020B0604020202020204" pitchFamily="34" charset="0"/>
              </a:rPr>
              <a:t>The Value Chain concept </a:t>
            </a:r>
          </a:p>
          <a:p>
            <a:endParaRPr lang="en-US" sz="1800" b="0" i="0" u="none" strike="noStrike" baseline="0" dirty="0">
              <a:solidFill>
                <a:srgbClr val="000000"/>
              </a:solidFill>
              <a:latin typeface="Arial" panose="020B0604020202020204" pitchFamily="34" charset="0"/>
            </a:endParaRPr>
          </a:p>
          <a:p>
            <a:r>
              <a:rPr lang="en-US" sz="2400" b="0" i="0" u="none" strike="noStrike" baseline="0" dirty="0">
                <a:solidFill>
                  <a:srgbClr val="000000"/>
                </a:solidFill>
                <a:latin typeface="Arial" panose="020B0604020202020204" pitchFamily="34" charset="0"/>
              </a:rPr>
              <a:t>Following the assessment of published information a value chain concept has been developed. </a:t>
            </a:r>
          </a:p>
          <a:p>
            <a:r>
              <a:rPr lang="en-US" sz="2400" b="0" i="0" u="none" strike="noStrike" baseline="0" dirty="0">
                <a:solidFill>
                  <a:srgbClr val="000000"/>
                </a:solidFill>
                <a:latin typeface="Arial" panose="020B0604020202020204" pitchFamily="34" charset="0"/>
              </a:rPr>
              <a:t>It is noted that information on the technology state of play and on-going research and development is found mainly at two categories of sources: </a:t>
            </a:r>
          </a:p>
          <a:p>
            <a:pPr marL="0" indent="0">
              <a:buNone/>
            </a:pPr>
            <a:r>
              <a:rPr lang="en-US" sz="2400" dirty="0">
                <a:solidFill>
                  <a:srgbClr val="000000"/>
                </a:solidFill>
                <a:latin typeface="Arial" panose="020B0604020202020204" pitchFamily="34" charset="0"/>
              </a:rPr>
              <a:t>	</a:t>
            </a:r>
            <a:r>
              <a:rPr lang="en-US" sz="2400" dirty="0" err="1">
                <a:solidFill>
                  <a:srgbClr val="000000"/>
                </a:solidFill>
                <a:latin typeface="Arial" panose="020B0604020202020204" pitchFamily="34" charset="0"/>
              </a:rPr>
              <a:t>i</a:t>
            </a:r>
            <a:r>
              <a:rPr lang="en-US" sz="2400" dirty="0">
                <a:solidFill>
                  <a:srgbClr val="000000"/>
                </a:solidFill>
                <a:latin typeface="Arial" panose="020B0604020202020204" pitchFamily="34" charset="0"/>
              </a:rPr>
              <a:t>. </a:t>
            </a:r>
            <a:r>
              <a:rPr lang="en-US" sz="2400" b="0" i="0" u="none" strike="noStrike" baseline="0" dirty="0">
                <a:solidFill>
                  <a:srgbClr val="000000"/>
                </a:solidFill>
                <a:latin typeface="Arial" panose="020B0604020202020204" pitchFamily="34" charset="0"/>
              </a:rPr>
              <a:t>scientific research (universities-based, presented in peer-reviewed scientific publications) and</a:t>
            </a:r>
          </a:p>
          <a:p>
            <a:pPr marL="0" indent="0">
              <a:buNone/>
            </a:pPr>
            <a:r>
              <a:rPr lang="en-US" sz="2400" dirty="0">
                <a:solidFill>
                  <a:srgbClr val="000000"/>
                </a:solidFill>
                <a:latin typeface="Arial" panose="020B0604020202020204" pitchFamily="34" charset="0"/>
              </a:rPr>
              <a:t>	ii. </a:t>
            </a:r>
            <a:r>
              <a:rPr lang="en-US" sz="2400" b="0" i="0" u="none" strike="noStrike" baseline="0" dirty="0">
                <a:solidFill>
                  <a:srgbClr val="000000"/>
                </a:solidFill>
                <a:latin typeface="Arial" panose="020B0604020202020204" pitchFamily="34" charset="0"/>
              </a:rPr>
              <a:t>industry sectors (with also cooperation models between the two)</a:t>
            </a:r>
          </a:p>
          <a:p>
            <a:pPr marL="0" indent="0">
              <a:buNone/>
            </a:pPr>
            <a:r>
              <a:rPr lang="en-US" sz="2400" b="0" i="0" u="none" strike="noStrike" baseline="0" dirty="0">
                <a:solidFill>
                  <a:srgbClr val="000000"/>
                </a:solidFill>
                <a:latin typeface="Arial" panose="020B0604020202020204" pitchFamily="34" charset="0"/>
              </a:rPr>
              <a:t>To some extent industry may consider their data confidential, though several large party appear very active in marketing their technologies and have shown willingness to share information and data already in the Blue Growth study and through other platforms </a:t>
            </a:r>
            <a:endParaRPr lang="en-US" sz="3600" dirty="0"/>
          </a:p>
        </p:txBody>
      </p:sp>
    </p:spTree>
    <p:extLst>
      <p:ext uri="{BB962C8B-B14F-4D97-AF65-F5344CB8AC3E}">
        <p14:creationId xmlns:p14="http://schemas.microsoft.com/office/powerpoint/2010/main" val="735715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বিষয়বস্তুর স্থানধারক 2">
            <a:extLst>
              <a:ext uri="{FF2B5EF4-FFF2-40B4-BE49-F238E27FC236}">
                <a16:creationId xmlns:a16="http://schemas.microsoft.com/office/drawing/2014/main" id="{D4D09C68-0C9B-0E61-5D11-FA994D3CDF23}"/>
              </a:ext>
            </a:extLst>
          </p:cNvPr>
          <p:cNvSpPr>
            <a:spLocks noGrp="1"/>
          </p:cNvSpPr>
          <p:nvPr>
            <p:ph idx="1"/>
          </p:nvPr>
        </p:nvSpPr>
        <p:spPr>
          <a:xfrm>
            <a:off x="838200" y="669073"/>
            <a:ext cx="10515600" cy="5507890"/>
          </a:xfrm>
        </p:spPr>
        <p:txBody>
          <a:bodyPr/>
          <a:lstStyle/>
          <a:p>
            <a:r>
              <a:rPr lang="en-US" sz="2400" b="0" i="0" u="none" strike="noStrike" baseline="0" dirty="0">
                <a:solidFill>
                  <a:srgbClr val="000000"/>
                </a:solidFill>
                <a:latin typeface="Arial" panose="020B0604020202020204" pitchFamily="34" charset="0"/>
              </a:rPr>
              <a:t>Within the value chain concept of deep-sea mining, six main stages from exploration to sales are identified. In principle, independent from the type of ores to be mined, the value chain of DSM consists of the following main steps: </a:t>
            </a:r>
          </a:p>
          <a:p>
            <a:r>
              <a:rPr lang="en-US" sz="2400" b="1" i="0" u="none" strike="noStrike" baseline="0" dirty="0">
                <a:solidFill>
                  <a:srgbClr val="000000"/>
                </a:solidFill>
                <a:latin typeface="Arial" panose="020B0604020202020204" pitchFamily="34" charset="0"/>
              </a:rPr>
              <a:t>1. Exploration; </a:t>
            </a:r>
            <a:endParaRPr lang="en-US" sz="2400" b="0" i="0" u="none" strike="noStrike" baseline="0" dirty="0">
              <a:solidFill>
                <a:srgbClr val="000000"/>
              </a:solidFill>
              <a:latin typeface="Arial" panose="020B0604020202020204" pitchFamily="34" charset="0"/>
            </a:endParaRPr>
          </a:p>
          <a:p>
            <a:r>
              <a:rPr lang="en-US" sz="2400" b="1" i="0" u="none" strike="noStrike" baseline="0" dirty="0">
                <a:solidFill>
                  <a:srgbClr val="000000"/>
                </a:solidFill>
                <a:latin typeface="Arial" panose="020B0604020202020204" pitchFamily="34" charset="0"/>
              </a:rPr>
              <a:t>2. Resource assessment, evaluation and mine planning; </a:t>
            </a:r>
            <a:endParaRPr lang="en-US" sz="2400" b="0" i="0" u="none" strike="noStrike" baseline="0" dirty="0">
              <a:solidFill>
                <a:srgbClr val="000000"/>
              </a:solidFill>
              <a:latin typeface="Arial" panose="020B0604020202020204" pitchFamily="34" charset="0"/>
            </a:endParaRPr>
          </a:p>
          <a:p>
            <a:r>
              <a:rPr lang="en-US" sz="2400" b="0" i="0" u="none" strike="noStrike" baseline="0" dirty="0">
                <a:solidFill>
                  <a:srgbClr val="000000"/>
                </a:solidFill>
                <a:latin typeface="Arial" panose="020B0604020202020204" pitchFamily="34" charset="0"/>
              </a:rPr>
              <a:t>3. Extraction, lifting and surface operations; </a:t>
            </a:r>
          </a:p>
          <a:p>
            <a:r>
              <a:rPr lang="en-US" sz="2400" b="0" i="0" u="none" strike="noStrike" baseline="0" dirty="0">
                <a:solidFill>
                  <a:srgbClr val="000000"/>
                </a:solidFill>
                <a:latin typeface="Arial" panose="020B0604020202020204" pitchFamily="34" charset="0"/>
              </a:rPr>
              <a:t>4. Offshore and onshore logistics; </a:t>
            </a:r>
          </a:p>
          <a:p>
            <a:r>
              <a:rPr lang="en-US" sz="2400" b="0" i="0" u="none" strike="noStrike" baseline="0" dirty="0">
                <a:solidFill>
                  <a:srgbClr val="000000"/>
                </a:solidFill>
                <a:latin typeface="Arial" panose="020B0604020202020204" pitchFamily="34" charset="0"/>
              </a:rPr>
              <a:t>5. Processing stage; </a:t>
            </a:r>
          </a:p>
          <a:p>
            <a:r>
              <a:rPr lang="en-US" sz="2400" b="0" i="0" u="none" strike="noStrike" baseline="0" dirty="0">
                <a:solidFill>
                  <a:srgbClr val="000000"/>
                </a:solidFill>
                <a:latin typeface="Arial" panose="020B0604020202020204" pitchFamily="34" charset="0"/>
              </a:rPr>
              <a:t>6. </a:t>
            </a:r>
            <a:r>
              <a:rPr lang="en-US" sz="2400" b="0" i="1" u="none" strike="noStrike" baseline="0" dirty="0">
                <a:solidFill>
                  <a:srgbClr val="000000"/>
                </a:solidFill>
                <a:latin typeface="Arial" panose="020B0604020202020204" pitchFamily="34" charset="0"/>
              </a:rPr>
              <a:t>Distribution and sales </a:t>
            </a:r>
            <a:endParaRPr lang="en-US" sz="2400" b="0" i="0" u="none" strike="noStrike" baseline="0" dirty="0">
              <a:solidFill>
                <a:srgbClr val="000000"/>
              </a:solidFill>
              <a:latin typeface="Arial" panose="020B0604020202020204" pitchFamily="34" charset="0"/>
            </a:endParaRPr>
          </a:p>
          <a:p>
            <a:endParaRPr lang="en-US" dirty="0"/>
          </a:p>
        </p:txBody>
      </p:sp>
    </p:spTree>
    <p:extLst>
      <p:ext uri="{BB962C8B-B14F-4D97-AF65-F5344CB8AC3E}">
        <p14:creationId xmlns:p14="http://schemas.microsoft.com/office/powerpoint/2010/main" val="3835618582"/>
      </p:ext>
    </p:extLst>
  </p:cSld>
  <p:clrMapOvr>
    <a:masterClrMapping/>
  </p:clrMapOvr>
</p:sld>
</file>

<file path=ppt/theme/theme1.xml><?xml version="1.0" encoding="utf-8"?>
<a:theme xmlns:a="http://schemas.openxmlformats.org/drawingml/2006/main" name="Office থিম">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528</Words>
  <Application>Microsoft Office PowerPoint</Application>
  <PresentationFormat>প্রশস্ত-পর্দা</PresentationFormat>
  <Paragraphs>39</Paragraphs>
  <Slides>6</Slides>
  <Notes>0</Notes>
  <HiddenSlides>0</HiddenSlides>
  <MMClips>0</MMClips>
  <ScaleCrop>false</ScaleCrop>
  <HeadingPairs>
    <vt:vector size="6" baseType="variant">
      <vt:variant>
        <vt:lpstr>ব্যবহৃত ফন্টসমূহ</vt:lpstr>
      </vt:variant>
      <vt:variant>
        <vt:i4>3</vt:i4>
      </vt:variant>
      <vt:variant>
        <vt:lpstr>থিম</vt:lpstr>
      </vt:variant>
      <vt:variant>
        <vt:i4>1</vt:i4>
      </vt:variant>
      <vt:variant>
        <vt:lpstr>স্লাইডের শিরোনাম</vt:lpstr>
      </vt:variant>
      <vt:variant>
        <vt:i4>6</vt:i4>
      </vt:variant>
    </vt:vector>
  </HeadingPairs>
  <TitlesOfParts>
    <vt:vector size="10" baseType="lpstr">
      <vt:lpstr>Arial</vt:lpstr>
      <vt:lpstr>Calibri</vt:lpstr>
      <vt:lpstr>Calibri Light</vt:lpstr>
      <vt:lpstr>Office থিম</vt:lpstr>
      <vt:lpstr>DEEP SEA MINING</vt:lpstr>
      <vt:lpstr>Study/analysis to the deep sea mining </vt:lpstr>
      <vt:lpstr>Inter-relations between the task</vt:lpstr>
      <vt:lpstr>1. Technology analysis</vt:lpstr>
      <vt:lpstr>PowerPoint উপস্থাপনা</vt:lpstr>
      <vt:lpstr>PowerPoint উপস্থাপনা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SEA MINING</dc:title>
  <dc:creator>Shopon .....</dc:creator>
  <cp:lastModifiedBy>Shopon .....</cp:lastModifiedBy>
  <cp:revision>2</cp:revision>
  <dcterms:created xsi:type="dcterms:W3CDTF">2022-05-31T08:42:39Z</dcterms:created>
  <dcterms:modified xsi:type="dcterms:W3CDTF">2022-05-31T08:43:59Z</dcterms:modified>
</cp:coreProperties>
</file>