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88C893E-D718-4033-9449-F5A4D868FBA8}" type="datetimeFigureOut">
              <a:rPr lang="en-US" smtClean="0"/>
              <a:pPr/>
              <a:t>8/31/2019</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1CA2EE-7AC7-4D08-A866-8ED5DF554D0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488C893E-D718-4033-9449-F5A4D868FBA8}" type="datetimeFigureOut">
              <a:rPr lang="en-US" smtClean="0"/>
              <a:pPr/>
              <a:t>8/31/2019</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1CA2EE-7AC7-4D08-A866-8ED5DF554D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88C893E-D718-4033-9449-F5A4D868FBA8}" type="datetimeFigureOut">
              <a:rPr lang="en-US" smtClean="0"/>
              <a:pPr/>
              <a:t>8/31/2019</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F1CA2EE-7AC7-4D08-A866-8ED5DF554D0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88C893E-D718-4033-9449-F5A4D868FBA8}" type="datetimeFigureOut">
              <a:rPr lang="en-US" smtClean="0"/>
              <a:pPr/>
              <a:t>8/31/2019</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F1CA2EE-7AC7-4D08-A866-8ED5DF554D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488C893E-D718-4033-9449-F5A4D868FBA8}" type="datetimeFigureOut">
              <a:rPr lang="en-US" smtClean="0"/>
              <a:pPr/>
              <a:t>8/31/2019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F1CA2EE-7AC7-4D08-A866-8ED5DF554D08}"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88C893E-D718-4033-9449-F5A4D868FBA8}" type="datetimeFigureOut">
              <a:rPr lang="en-US" smtClean="0"/>
              <a:pPr/>
              <a:t>8/31/2019</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1CA2EE-7AC7-4D08-A866-8ED5DF554D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429000"/>
          </a:xfrm>
        </p:spPr>
        <p:txBody>
          <a:bodyPr/>
          <a:lstStyle/>
          <a:p>
            <a:r>
              <a:rPr lang="en-US" smtClean="0"/>
              <a:t>Good </a:t>
            </a:r>
            <a:r>
              <a:rPr lang="en-US" smtClean="0"/>
              <a:t>Morning</a:t>
            </a:r>
            <a:r>
              <a:rPr lang="en-US" smtClean="0"/>
              <a:t> </a:t>
            </a:r>
            <a:r>
              <a:rPr lang="en-US" dirty="0" smtClean="0"/>
              <a:t>Everyone</a:t>
            </a:r>
            <a:endParaRPr lang="en-US" dirty="0"/>
          </a:p>
        </p:txBody>
      </p:sp>
      <p:sp>
        <p:nvSpPr>
          <p:cNvPr id="3" name="Subtitle 2"/>
          <p:cNvSpPr>
            <a:spLocks noGrp="1"/>
          </p:cNvSpPr>
          <p:nvPr>
            <p:ph type="subTitle" idx="1"/>
          </p:nvPr>
        </p:nvSpPr>
        <p:spPr/>
        <p:txBody>
          <a:bodyPr/>
          <a:lstStyle/>
          <a:p>
            <a:endParaRPr lang="en-US" dirty="0"/>
          </a:p>
        </p:txBody>
      </p:sp>
      <p:pic>
        <p:nvPicPr>
          <p:cNvPr id="5" name="Picture 4" descr="beach-afternoon-660x495.jpg"/>
          <p:cNvPicPr>
            <a:picLocks noChangeAspect="1"/>
          </p:cNvPicPr>
          <p:nvPr/>
        </p:nvPicPr>
        <p:blipFill>
          <a:blip r:embed="rId2"/>
          <a:stretch>
            <a:fillRect/>
          </a:stretch>
        </p:blipFill>
        <p:spPr>
          <a:xfrm>
            <a:off x="0" y="3386136"/>
            <a:ext cx="9144000" cy="34718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Audible communication</a:t>
            </a:r>
            <a:endParaRPr lang="en-US" dirty="0"/>
          </a:p>
        </p:txBody>
      </p:sp>
      <p:sp>
        <p:nvSpPr>
          <p:cNvPr id="3" name="Content Placeholder 2"/>
          <p:cNvSpPr>
            <a:spLocks noGrp="1"/>
          </p:cNvSpPr>
          <p:nvPr>
            <p:ph idx="1"/>
          </p:nvPr>
        </p:nvSpPr>
        <p:spPr/>
        <p:txBody>
          <a:bodyPr>
            <a:normAutofit fontScale="92500" lnSpcReduction="20000"/>
          </a:bodyPr>
          <a:lstStyle/>
          <a:p>
            <a:r>
              <a:rPr lang="en-US" sz="2400" b="1" dirty="0" smtClean="0">
                <a:latin typeface="Times New Roman" pitchFamily="18" charset="0"/>
                <a:cs typeface="Times New Roman" pitchFamily="18" charset="0"/>
              </a:rPr>
              <a:t>Siren: </a:t>
            </a:r>
            <a:r>
              <a:rPr lang="en-US" sz="2400" dirty="0" smtClean="0">
                <a:latin typeface="Times New Roman" pitchFamily="18" charset="0"/>
                <a:cs typeface="Times New Roman" pitchFamily="18" charset="0"/>
              </a:rPr>
              <a:t>There is a different siren to convey the different message at different times. During Ramadan, Muslims are familiar with sirens at ‘</a:t>
            </a:r>
            <a:r>
              <a:rPr lang="en-US" sz="2400" dirty="0" err="1" smtClean="0">
                <a:latin typeface="Times New Roman" pitchFamily="18" charset="0"/>
                <a:cs typeface="Times New Roman" pitchFamily="18" charset="0"/>
              </a:rPr>
              <a:t>Iftar</a:t>
            </a:r>
            <a:r>
              <a:rPr lang="en-US" sz="2400" dirty="0" smtClean="0">
                <a:latin typeface="Times New Roman" pitchFamily="18" charset="0"/>
                <a:cs typeface="Times New Roman" pitchFamily="18" charset="0"/>
              </a:rPr>
              <a:t>’ and ‘</a:t>
            </a:r>
            <a:r>
              <a:rPr lang="en-US" sz="2400" dirty="0" err="1" smtClean="0">
                <a:latin typeface="Times New Roman" pitchFamily="18" charset="0"/>
                <a:cs typeface="Times New Roman" pitchFamily="18" charset="0"/>
              </a:rPr>
              <a:t>Seheri</a:t>
            </a:r>
            <a:r>
              <a:rPr lang="en-US" sz="2400" dirty="0" smtClean="0">
                <a:latin typeface="Times New Roman" pitchFamily="18" charset="0"/>
                <a:cs typeface="Times New Roman" pitchFamily="18" charset="0"/>
              </a:rPr>
              <a:t>’. When an ambulance is running towards the hospital, it uses one kind of siren to notify emergency. During the war, there is a siren to alert the people and to take safe shelter.</a:t>
            </a:r>
          </a:p>
          <a:p>
            <a:r>
              <a:rPr lang="en-US" sz="2400" b="1" dirty="0" smtClean="0">
                <a:latin typeface="Times New Roman" pitchFamily="18" charset="0"/>
                <a:cs typeface="Times New Roman" pitchFamily="18" charset="0"/>
              </a:rPr>
              <a:t>Calling Bell: </a:t>
            </a:r>
            <a:r>
              <a:rPr lang="en-US" sz="2400" dirty="0" smtClean="0">
                <a:latin typeface="Times New Roman" pitchFamily="18" charset="0"/>
                <a:cs typeface="Times New Roman" pitchFamily="18" charset="0"/>
              </a:rPr>
              <a:t>It is used to call a person or to inform the desired person. The sound of calling bell indicates that the caller is asking someone to come or want somebody immediately.</a:t>
            </a:r>
          </a:p>
          <a:p>
            <a:r>
              <a:rPr lang="en-US" sz="2400" b="1" dirty="0" smtClean="0">
                <a:latin typeface="Times New Roman" pitchFamily="18" charset="0"/>
                <a:cs typeface="Times New Roman" pitchFamily="18" charset="0"/>
              </a:rPr>
              <a:t>Ringing Bell: </a:t>
            </a:r>
            <a:r>
              <a:rPr lang="en-US" sz="2400" dirty="0" smtClean="0">
                <a:latin typeface="Times New Roman" pitchFamily="18" charset="0"/>
                <a:cs typeface="Times New Roman" pitchFamily="18" charset="0"/>
              </a:rPr>
              <a:t>It also signifies different meanings to a different section of people. For example: In a school, there is a use of bell to aware the teachers and students regarding time. Also in a rail station, there is a bell used by the stationmaster to permit the standing train to leave the station.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considered in selecting channel</a:t>
            </a:r>
            <a:endParaRPr lang="en-US" dirty="0"/>
          </a:p>
        </p:txBody>
      </p:sp>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A communication channel is a type of media that is used to transfer a message from one person to another.  In business specifically, communication channels are the way information flows in the organization within, and with other companies. </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pic>
        <p:nvPicPr>
          <p:cNvPr id="4" name="Picture 3" descr="communication-channels.jpg"/>
          <p:cNvPicPr>
            <a:picLocks noChangeAspect="1"/>
          </p:cNvPicPr>
          <p:nvPr/>
        </p:nvPicPr>
        <p:blipFill>
          <a:blip r:embed="rId2"/>
          <a:stretch>
            <a:fillRect/>
          </a:stretch>
        </p:blipFill>
        <p:spPr>
          <a:xfrm>
            <a:off x="1752600" y="3246120"/>
            <a:ext cx="3810000" cy="361188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considered in selecting channel</a:t>
            </a:r>
            <a:endParaRPr lang="en-US" dirty="0"/>
          </a:p>
        </p:txBody>
      </p:sp>
      <p:sp>
        <p:nvSpPr>
          <p:cNvPr id="3" name="Content Placeholder 2"/>
          <p:cNvSpPr>
            <a:spLocks noGrp="1"/>
          </p:cNvSpPr>
          <p:nvPr>
            <p:ph idx="1"/>
          </p:nvPr>
        </p:nvSpPr>
        <p:spPr/>
        <p:txBody>
          <a:bodyPr>
            <a:normAutofit/>
          </a:bodyPr>
          <a:lstStyle/>
          <a:p>
            <a:r>
              <a:rPr lang="en-US" sz="3200" dirty="0" smtClean="0">
                <a:latin typeface="Times New Roman" pitchFamily="18" charset="0"/>
                <a:cs typeface="Times New Roman" pitchFamily="18" charset="0"/>
              </a:rPr>
              <a:t>Communicator</a:t>
            </a:r>
          </a:p>
          <a:p>
            <a:r>
              <a:rPr lang="en-US" sz="3200" dirty="0" err="1" smtClean="0">
                <a:latin typeface="Times New Roman" pitchFamily="18" charset="0"/>
                <a:cs typeface="Times New Roman" pitchFamily="18" charset="0"/>
              </a:rPr>
              <a:t>Communicatee</a:t>
            </a:r>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Duplication</a:t>
            </a:r>
          </a:p>
          <a:p>
            <a:r>
              <a:rPr lang="en-US" sz="3200" dirty="0" smtClean="0">
                <a:latin typeface="Times New Roman" pitchFamily="18" charset="0"/>
                <a:cs typeface="Times New Roman" pitchFamily="18" charset="0"/>
              </a:rPr>
              <a:t>Immediacy</a:t>
            </a:r>
          </a:p>
          <a:p>
            <a:r>
              <a:rPr lang="en-US" sz="3200" dirty="0" smtClean="0">
                <a:latin typeface="Times New Roman" pitchFamily="18" charset="0"/>
                <a:cs typeface="Times New Roman" pitchFamily="18" charset="0"/>
              </a:rPr>
              <a:t>Channel Capacity</a:t>
            </a:r>
          </a:p>
          <a:p>
            <a:r>
              <a:rPr lang="en-US" sz="3200" dirty="0" smtClean="0">
                <a:latin typeface="Times New Roman" pitchFamily="18" charset="0"/>
                <a:cs typeface="Times New Roman" pitchFamily="18" charset="0"/>
              </a:rPr>
              <a:t>Expenditure </a:t>
            </a:r>
          </a:p>
          <a:p>
            <a:r>
              <a:rPr lang="en-US" sz="3200" dirty="0" smtClean="0">
                <a:latin typeface="Times New Roman" pitchFamily="18" charset="0"/>
                <a:cs typeface="Times New Roman" pitchFamily="18" charset="0"/>
              </a:rPr>
              <a:t>Feedback</a:t>
            </a:r>
            <a:endParaRPr lang="en-US" sz="3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the session</a:t>
            </a:r>
            <a:endParaRPr lang="en-US" dirty="0"/>
          </a:p>
        </p:txBody>
      </p:sp>
      <p:pic>
        <p:nvPicPr>
          <p:cNvPr id="4" name="Content Placeholder 3" descr="MV5BNWQ2M2FhNGMtYzMwYi00ZDViLWI2OTUtMjQ0NzBmOTFkZjUwXkEyXkFqcGdeQXVyNjc2MjUwNzI@._V1_SX1777_CR0,0,1777,999_AL_.jpg"/>
          <p:cNvPicPr>
            <a:picLocks noGrp="1" noChangeAspect="1"/>
          </p:cNvPicPr>
          <p:nvPr>
            <p:ph idx="1"/>
          </p:nvPr>
        </p:nvPicPr>
        <p:blipFill>
          <a:blip r:embed="rId2"/>
          <a:stretch>
            <a:fillRect/>
          </a:stretch>
        </p:blipFill>
        <p:spPr>
          <a:xfrm>
            <a:off x="457200" y="1998221"/>
            <a:ext cx="7239000" cy="4069646"/>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Today’s Content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b="1" i="1" dirty="0" smtClean="0"/>
              <a:t>1.</a:t>
            </a:r>
            <a:r>
              <a:rPr lang="en-US" b="1" i="1" dirty="0" smtClean="0">
                <a:latin typeface="Times New Roman" pitchFamily="18" charset="0"/>
                <a:cs typeface="Times New Roman" pitchFamily="18" charset="0"/>
              </a:rPr>
              <a:t>E-communication technology</a:t>
            </a:r>
          </a:p>
          <a:p>
            <a:pPr>
              <a:buNone/>
            </a:pPr>
            <a:r>
              <a:rPr lang="en-US" b="1" i="1" dirty="0" smtClean="0">
                <a:latin typeface="Times New Roman" pitchFamily="18" charset="0"/>
                <a:cs typeface="Times New Roman" pitchFamily="18" charset="0"/>
              </a:rPr>
              <a:t>2.Media for computer based communication</a:t>
            </a:r>
          </a:p>
          <a:p>
            <a:pPr>
              <a:buNone/>
            </a:pPr>
            <a:r>
              <a:rPr lang="en-US" b="1" i="1" dirty="0" smtClean="0">
                <a:latin typeface="Times New Roman" pitchFamily="18" charset="0"/>
                <a:cs typeface="Times New Roman" pitchFamily="18" charset="0"/>
              </a:rPr>
              <a:t>3.Non-verbal communication</a:t>
            </a:r>
          </a:p>
          <a:p>
            <a:pPr>
              <a:buNone/>
            </a:pPr>
            <a:r>
              <a:rPr lang="en-US" b="1" i="1" dirty="0" smtClean="0">
                <a:latin typeface="Times New Roman" pitchFamily="18" charset="0"/>
                <a:cs typeface="Times New Roman" pitchFamily="18" charset="0"/>
              </a:rPr>
              <a:t>4. Visual and Audible communication</a:t>
            </a:r>
          </a:p>
          <a:p>
            <a:pPr>
              <a:buNone/>
            </a:pPr>
            <a:r>
              <a:rPr lang="en-US" b="1" i="1" dirty="0" smtClean="0">
                <a:latin typeface="Times New Roman" pitchFamily="18" charset="0"/>
                <a:cs typeface="Times New Roman" pitchFamily="18" charset="0"/>
              </a:rPr>
              <a:t>5. Factors considered in selecting channels</a:t>
            </a:r>
            <a:r>
              <a:rPr lang="en-US" dirty="0" smtClean="0">
                <a:latin typeface="Times New Roman" pitchFamily="18" charset="0"/>
                <a:cs typeface="Times New Roman" pitchFamily="18" charset="0"/>
              </a:rPr>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E-communication Technology</a:t>
            </a:r>
            <a:endParaRPr lang="en-US" dirty="0"/>
          </a:p>
        </p:txBody>
      </p:sp>
      <p:sp>
        <p:nvSpPr>
          <p:cNvPr id="3" name="Content Placeholder 2"/>
          <p:cNvSpPr>
            <a:spLocks noGrp="1"/>
          </p:cNvSpPr>
          <p:nvPr>
            <p:ph idx="1"/>
          </p:nvPr>
        </p:nvSpPr>
        <p:spPr/>
        <p:txBody>
          <a:bodyPr/>
          <a:lstStyle/>
          <a:p>
            <a:r>
              <a:rPr lang="en-US" sz="2000" dirty="0" smtClean="0">
                <a:latin typeface="Times New Roman" pitchFamily="18" charset="0"/>
                <a:cs typeface="Times New Roman" pitchFamily="18" charset="0"/>
              </a:rPr>
              <a:t>Electronic communication is a general term that embraces all kinds of computer-mediated communication in which individuals exchange messages with others, either individually or in groups</a:t>
            </a:r>
            <a:r>
              <a:rPr lang="en-US" dirty="0" smtClean="0"/>
              <a:t>.</a:t>
            </a:r>
            <a:endParaRPr lang="en-US" dirty="0">
              <a:latin typeface="Times New Roman" pitchFamily="18" charset="0"/>
              <a:cs typeface="Times New Roman" pitchFamily="18" charset="0"/>
            </a:endParaRPr>
          </a:p>
        </p:txBody>
      </p:sp>
      <p:pic>
        <p:nvPicPr>
          <p:cNvPr id="4" name="Picture 3" descr="images (1).jpg"/>
          <p:cNvPicPr>
            <a:picLocks noChangeAspect="1"/>
          </p:cNvPicPr>
          <p:nvPr/>
        </p:nvPicPr>
        <p:blipFill>
          <a:blip r:embed="rId2"/>
          <a:stretch>
            <a:fillRect/>
          </a:stretch>
        </p:blipFill>
        <p:spPr>
          <a:xfrm>
            <a:off x="1371600" y="2971800"/>
            <a:ext cx="5181600" cy="28194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and Disadvantages of E-com. Technology</a:t>
            </a:r>
            <a:endParaRPr lang="en-US" dirty="0"/>
          </a:p>
        </p:txBody>
      </p:sp>
      <p:sp>
        <p:nvSpPr>
          <p:cNvPr id="3" name="Content Placeholder 2"/>
          <p:cNvSpPr>
            <a:spLocks noGrp="1"/>
          </p:cNvSpPr>
          <p:nvPr>
            <p:ph idx="1"/>
          </p:nvPr>
        </p:nvSpPr>
        <p:spPr/>
        <p:txBody>
          <a:bodyPr>
            <a:noAutofit/>
          </a:bodyPr>
          <a:lstStyle/>
          <a:p>
            <a:pPr fontAlgn="base"/>
            <a:r>
              <a:rPr lang="en-US" sz="2000" dirty="0" smtClean="0">
                <a:latin typeface="Times New Roman" pitchFamily="18" charset="0"/>
                <a:cs typeface="Times New Roman" pitchFamily="18" charset="0"/>
              </a:rPr>
              <a:t>Electronic communication is fast, cost-effective and convenient, but these attributes contain inherent disadvantages. The technology that enables people to keep in touch at all times also can invade privacy and cut into valuable relaxation time.</a:t>
            </a:r>
          </a:p>
          <a:p>
            <a:pPr fontAlgn="base">
              <a:buNone/>
            </a:pPr>
            <a:r>
              <a:rPr lang="en-US" sz="2000" dirty="0" smtClean="0">
                <a:latin typeface="Times New Roman" pitchFamily="18" charset="0"/>
                <a:cs typeface="Times New Roman" pitchFamily="18" charset="0"/>
              </a:rPr>
              <a:t>     1. Mobility</a:t>
            </a:r>
          </a:p>
          <a:p>
            <a:pPr fontAlgn="base">
              <a:buNone/>
            </a:pPr>
            <a:r>
              <a:rPr lang="en-US" sz="2000" dirty="0" smtClean="0">
                <a:latin typeface="Times New Roman" pitchFamily="18" charset="0"/>
                <a:cs typeface="Times New Roman" pitchFamily="18" charset="0"/>
              </a:rPr>
              <a:t>     2. Speed and Convenience</a:t>
            </a:r>
          </a:p>
          <a:p>
            <a:pPr fontAlgn="base">
              <a:buNone/>
            </a:pPr>
            <a:r>
              <a:rPr lang="en-US" sz="2000" dirty="0" smtClean="0">
                <a:latin typeface="Times New Roman" pitchFamily="18" charset="0"/>
                <a:cs typeface="Times New Roman" pitchFamily="18" charset="0"/>
              </a:rPr>
              <a:t>     3.Distraction</a:t>
            </a:r>
          </a:p>
          <a:p>
            <a:pPr fontAlgn="base">
              <a:buNone/>
            </a:pPr>
            <a:r>
              <a:rPr lang="en-US" sz="2000" dirty="0" smtClean="0">
                <a:latin typeface="Times New Roman" pitchFamily="18" charset="0"/>
                <a:cs typeface="Times New Roman" pitchFamily="18" charset="0"/>
              </a:rPr>
              <a:t>     4.Social Isolation</a:t>
            </a:r>
          </a:p>
          <a:p>
            <a:pPr fontAlgn="base">
              <a:buNone/>
            </a:pPr>
            <a:r>
              <a:rPr lang="en-US" sz="2000" dirty="0" smtClean="0">
                <a:latin typeface="Times New Roman" pitchFamily="18" charset="0"/>
                <a:cs typeface="Times New Roman" pitchFamily="18" charset="0"/>
              </a:rPr>
              <a:t>     5. Cyber Crime</a:t>
            </a:r>
          </a:p>
          <a:p>
            <a:pPr fontAlgn="base">
              <a:buNone/>
            </a:pPr>
            <a:r>
              <a:rPr lang="en-US" sz="2000" dirty="0" smtClean="0">
                <a:latin typeface="Times New Roman" pitchFamily="18" charset="0"/>
                <a:cs typeface="Times New Roman" pitchFamily="18" charset="0"/>
              </a:rPr>
              <a:t>     6.Privacy</a:t>
            </a:r>
          </a:p>
          <a:p>
            <a:pPr fontAlgn="base">
              <a:buNone/>
            </a:pPr>
            <a:r>
              <a:rPr lang="en-US" sz="2000" dirty="0" smtClean="0">
                <a:latin typeface="Times New Roman" pitchFamily="18" charset="0"/>
                <a:cs typeface="Times New Roman" pitchFamily="18" charset="0"/>
              </a:rPr>
              <a:t>     7. Child Safety</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Carriers of e-com. technology</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smtClean="0">
                <a:latin typeface="Times New Roman" pitchFamily="18" charset="0"/>
                <a:cs typeface="Times New Roman" pitchFamily="18" charset="0"/>
              </a:rPr>
              <a:t>1. Narrowband: Narrowband refers to data communication and telecommunications tools, technologies and services that utilize a narrower set or band of frequencies in the communication channel. These utilize the channel frequency that is considered flat or which will use a lesser number of frequency sets.</a:t>
            </a:r>
            <a:r>
              <a:rPr lang="en-US" sz="2000" dirty="0" smtClean="0"/>
              <a:t/>
            </a:r>
            <a:br>
              <a:rPr lang="en-US" sz="2000" dirty="0" smtClean="0"/>
            </a:b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2.Voiceband:This refers to the transmission of (voice) information over a relatively narrow band of frequencies, called the voice spectrum (about 0–3,500 Hz), for which telephone networks have been designed. Your dialup 56-Kbps modem is an example of a voice band modem.</a:t>
            </a:r>
          </a:p>
          <a:p>
            <a:pPr fontAlgn="base"/>
            <a:r>
              <a:rPr lang="en-US" sz="2000" dirty="0" smtClean="0">
                <a:latin typeface="Times New Roman" pitchFamily="18" charset="0"/>
                <a:cs typeface="Times New Roman" pitchFamily="18" charset="0"/>
              </a:rPr>
              <a:t>3.Broadband:Broadband technology is simply the name given to high-speed Internet access. Broadband replaced analogue modem. Broadband connection can be delivered in a number of different methods, ADSL, Cable &amp; Satellite.</a:t>
            </a:r>
          </a:p>
          <a:p>
            <a:pPr fontAlgn="base">
              <a:buNone/>
            </a:pPr>
            <a:r>
              <a:rPr lang="en-US" sz="2000" dirty="0" smtClean="0">
                <a:latin typeface="Times New Roman" pitchFamily="18" charset="0"/>
                <a:cs typeface="Times New Roman" pitchFamily="18" charset="0"/>
              </a:rPr>
              <a:t>     With a broadband router, you can connect two or more computers to share in Internet connection at home or office.</a:t>
            </a:r>
          </a:p>
          <a:p>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Media for computer based communication</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 E-Mail</a:t>
            </a:r>
          </a:p>
          <a:p>
            <a:r>
              <a:rPr lang="en-US" dirty="0" smtClean="0">
                <a:latin typeface="Times New Roman" pitchFamily="18" charset="0"/>
                <a:cs typeface="Times New Roman" pitchFamily="18" charset="0"/>
              </a:rPr>
              <a:t>V-Mail</a:t>
            </a:r>
          </a:p>
          <a:p>
            <a:r>
              <a:rPr lang="en-US" dirty="0" smtClean="0">
                <a:latin typeface="Times New Roman" pitchFamily="18" charset="0"/>
                <a:cs typeface="Times New Roman" pitchFamily="18" charset="0"/>
              </a:rPr>
              <a:t>Video Conferencing</a:t>
            </a:r>
          </a:p>
          <a:p>
            <a:r>
              <a:rPr lang="en-US" dirty="0" smtClean="0">
                <a:latin typeface="Times New Roman" pitchFamily="18" charset="0"/>
                <a:cs typeface="Times New Roman" pitchFamily="18" charset="0"/>
              </a:rPr>
              <a:t>Tele Conferencing</a:t>
            </a:r>
          </a:p>
          <a:p>
            <a:r>
              <a:rPr lang="en-US" dirty="0" smtClean="0">
                <a:latin typeface="Times New Roman" pitchFamily="18" charset="0"/>
                <a:cs typeface="Times New Roman" pitchFamily="18" charset="0"/>
              </a:rPr>
              <a:t>Tele Commuting</a:t>
            </a:r>
          </a:p>
          <a:p>
            <a:r>
              <a:rPr lang="en-US" dirty="0" smtClean="0">
                <a:latin typeface="Times New Roman" pitchFamily="18" charset="0"/>
                <a:cs typeface="Times New Roman" pitchFamily="18" charset="0"/>
              </a:rPr>
              <a:t>Mobile Phone</a:t>
            </a:r>
          </a:p>
          <a:p>
            <a:r>
              <a:rPr lang="en-US" dirty="0" smtClean="0">
                <a:latin typeface="Times New Roman" pitchFamily="18" charset="0"/>
                <a:cs typeface="Times New Roman" pitchFamily="18" charset="0"/>
              </a:rPr>
              <a:t>Facsimile (Fax)</a:t>
            </a:r>
          </a:p>
          <a:p>
            <a:r>
              <a:rPr lang="en-US" dirty="0" smtClean="0">
                <a:latin typeface="Times New Roman" pitchFamily="18" charset="0"/>
                <a:cs typeface="Times New Roman" pitchFamily="18" charset="0"/>
              </a:rPr>
              <a:t>Electronic Bulletin Boards.</a:t>
            </a:r>
          </a:p>
          <a:p>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Non verbal communication</a:t>
            </a:r>
            <a:endParaRPr lang="en-US" dirty="0"/>
          </a:p>
        </p:txBody>
      </p:sp>
      <p:sp>
        <p:nvSpPr>
          <p:cNvPr id="3" name="Content Placeholder 2"/>
          <p:cNvSpPr>
            <a:spLocks noGrp="1"/>
          </p:cNvSpPr>
          <p:nvPr>
            <p:ph idx="1"/>
          </p:nvPr>
        </p:nvSpPr>
        <p:spPr/>
        <p:txBody>
          <a:bodyPr>
            <a:normAutofit/>
          </a:bodyPr>
          <a:lstStyle/>
          <a:p>
            <a:pPr fontAlgn="base"/>
            <a:r>
              <a:rPr lang="en-US" sz="2400" dirty="0" smtClean="0">
                <a:latin typeface="Times New Roman" pitchFamily="18" charset="0"/>
                <a:cs typeface="Times New Roman" pitchFamily="18" charset="0"/>
              </a:rPr>
              <a:t>Nonverbal communication is the process of sending and receiving messages without using words, either spoken or written. Also called manual language. Similar to the way that italicizing emphasizes written language, nonverbal behavior may emphasize parts of a verbal message.</a:t>
            </a:r>
          </a:p>
          <a:p>
            <a:pPr fontAlgn="base"/>
            <a:r>
              <a:rPr lang="en-US" sz="2400" dirty="0" smtClean="0">
                <a:latin typeface="Times New Roman" pitchFamily="18" charset="0"/>
                <a:cs typeface="Times New Roman" pitchFamily="18" charset="0"/>
              </a:rPr>
              <a:t>The term nonverbal communication was introduced in 1956 by psychiatrist </a:t>
            </a:r>
            <a:r>
              <a:rPr lang="en-US" sz="2400" dirty="0" err="1" smtClean="0">
                <a:latin typeface="Times New Roman" pitchFamily="18" charset="0"/>
                <a:cs typeface="Times New Roman" pitchFamily="18" charset="0"/>
              </a:rPr>
              <a:t>Jurgen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Ruesch</a:t>
            </a:r>
            <a:r>
              <a:rPr lang="en-US" sz="2400" dirty="0" smtClean="0">
                <a:latin typeface="Times New Roman" pitchFamily="18" charset="0"/>
                <a:cs typeface="Times New Roman" pitchFamily="18" charset="0"/>
              </a:rPr>
              <a:t> and author Weldon </a:t>
            </a:r>
            <a:r>
              <a:rPr lang="en-US" sz="2400" dirty="0" err="1" smtClean="0">
                <a:latin typeface="Times New Roman" pitchFamily="18" charset="0"/>
                <a:cs typeface="Times New Roman" pitchFamily="18" charset="0"/>
              </a:rPr>
              <a:t>Kees</a:t>
            </a:r>
            <a:r>
              <a:rPr lang="en-US" sz="2400" dirty="0" smtClean="0">
                <a:latin typeface="Times New Roman" pitchFamily="18" charset="0"/>
                <a:cs typeface="Times New Roman" pitchFamily="18" charset="0"/>
              </a:rPr>
              <a:t> in the book "Nonverbal Communication: Notes on the Visual Perception of Human Relations."</a:t>
            </a:r>
          </a:p>
          <a:p>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Communication</a:t>
            </a:r>
            <a:endParaRPr lang="en-US" dirty="0"/>
          </a:p>
        </p:txBody>
      </p:sp>
      <p:sp>
        <p:nvSpPr>
          <p:cNvPr id="3" name="Content Placeholder 2"/>
          <p:cNvSpPr>
            <a:spLocks noGrp="1"/>
          </p:cNvSpPr>
          <p:nvPr>
            <p:ph idx="1"/>
          </p:nvPr>
        </p:nvSpPr>
        <p:spPr/>
        <p:txBody>
          <a:bodyPr/>
          <a:lstStyle/>
          <a:p>
            <a:r>
              <a:rPr lang="en-US" sz="2000" b="1" dirty="0" smtClean="0">
                <a:latin typeface="Times New Roman" pitchFamily="18" charset="0"/>
                <a:cs typeface="Times New Roman" pitchFamily="18" charset="0"/>
              </a:rPr>
              <a:t>Visual communication</a:t>
            </a:r>
            <a:r>
              <a:rPr lang="en-US" sz="2000" dirty="0" smtClean="0">
                <a:latin typeface="Times New Roman" pitchFamily="18" charset="0"/>
                <a:cs typeface="Times New Roman" pitchFamily="18" charset="0"/>
              </a:rPr>
              <a:t> is the transmission of information and ideas using symbols and imagery. It is one of three main types of communication, along with verbal communication (speaking) and non-verbal communication (tone, body language, etc.). Visual communication is believed to be the type that people rely on most, and it includes signs, graphic designs, films, typography, and countless other examples</a:t>
            </a:r>
            <a:r>
              <a:rPr lang="en-US" dirty="0" smtClean="0"/>
              <a:t>.</a:t>
            </a:r>
          </a:p>
          <a:p>
            <a:pPr>
              <a:buNone/>
            </a:pPr>
            <a:r>
              <a:rPr lang="en-US" dirty="0" smtClean="0"/>
              <a:t>1.</a:t>
            </a:r>
            <a:r>
              <a:rPr lang="en-US" b="1" dirty="0" smtClean="0">
                <a:latin typeface="Times New Roman" pitchFamily="18" charset="0"/>
                <a:cs typeface="Times New Roman" pitchFamily="18" charset="0"/>
              </a:rPr>
              <a:t>Body Language or Kinesics</a:t>
            </a:r>
          </a:p>
          <a:p>
            <a:pPr>
              <a:buNone/>
            </a:pPr>
            <a:r>
              <a:rPr lang="en-US" b="1" dirty="0" smtClean="0">
                <a:latin typeface="Times New Roman" pitchFamily="18" charset="0"/>
                <a:cs typeface="Times New Roman" pitchFamily="18" charset="0"/>
              </a:rPr>
              <a:t>2.Proxemics or Spatial Relations</a:t>
            </a:r>
          </a:p>
          <a:p>
            <a:pPr>
              <a:buNone/>
            </a:pPr>
            <a:r>
              <a:rPr lang="en-US" b="1" dirty="0" smtClean="0">
                <a:latin typeface="Times New Roman" pitchFamily="18" charset="0"/>
                <a:cs typeface="Times New Roman" pitchFamily="18" charset="0"/>
              </a:rPr>
              <a:t>3.Clothing, Dress and Appearance</a:t>
            </a:r>
          </a:p>
          <a:p>
            <a:pPr>
              <a:buNone/>
            </a:pPr>
            <a:r>
              <a:rPr lang="en-US" b="1" dirty="0" smtClean="0">
                <a:latin typeface="Times New Roman" pitchFamily="18" charset="0"/>
                <a:cs typeface="Times New Roman" pitchFamily="18" charset="0"/>
              </a:rPr>
              <a:t>4.Use of Time or </a:t>
            </a:r>
            <a:r>
              <a:rPr lang="en-US" b="1" dirty="0" err="1" smtClean="0">
                <a:latin typeface="Times New Roman" pitchFamily="18" charset="0"/>
                <a:cs typeface="Times New Roman" pitchFamily="18" charset="0"/>
              </a:rPr>
              <a:t>Chronemics</a:t>
            </a: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5. Communication Through Action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Audible Communication</a:t>
            </a:r>
            <a:endParaRPr lang="en-US" dirty="0"/>
          </a:p>
        </p:txBody>
      </p:sp>
      <p:sp>
        <p:nvSpPr>
          <p:cNvPr id="3" name="Content Placeholder 2"/>
          <p:cNvSpPr>
            <a:spLocks noGrp="1"/>
          </p:cNvSpPr>
          <p:nvPr>
            <p:ph idx="1"/>
          </p:nvPr>
        </p:nvSpPr>
        <p:spPr/>
        <p:txBody>
          <a:bodyPr>
            <a:noAutofit/>
          </a:bodyPr>
          <a:lstStyle/>
          <a:p>
            <a:r>
              <a:rPr lang="en-US" sz="2000" dirty="0" smtClean="0">
                <a:latin typeface="Times New Roman" pitchFamily="18" charset="0"/>
                <a:cs typeface="Times New Roman" pitchFamily="18" charset="0"/>
              </a:rPr>
              <a:t>When communication is done using Sound only, it is called audible communication. There are varieties of bounds around us that are used to communicate any message, information, news, idea or facts.</a:t>
            </a:r>
          </a:p>
          <a:p>
            <a:r>
              <a:rPr lang="en-US" sz="2000" dirty="0" smtClean="0">
                <a:latin typeface="Times New Roman" pitchFamily="18" charset="0"/>
                <a:cs typeface="Times New Roman" pitchFamily="18" charset="0"/>
              </a:rPr>
              <a:t>There are common techniques for audiovisual communication, which are as follows:</a:t>
            </a:r>
          </a:p>
          <a:p>
            <a:r>
              <a:rPr lang="en-US" sz="2000" b="1" dirty="0" smtClean="0">
                <a:latin typeface="Times New Roman" pitchFamily="18" charset="0"/>
                <a:cs typeface="Times New Roman" pitchFamily="18" charset="0"/>
              </a:rPr>
              <a:t>Use of Voice: </a:t>
            </a:r>
            <a:r>
              <a:rPr lang="en-US" sz="2000" dirty="0" smtClean="0">
                <a:latin typeface="Times New Roman" pitchFamily="18" charset="0"/>
                <a:cs typeface="Times New Roman" pitchFamily="18" charset="0"/>
              </a:rPr>
              <a:t>Human voice has a major role in oral communication. Depend on the situation, our voice becomes hard, harsh, soft or moderate. Appropriate work helps up to control a situation, for example; when we are angry, we speak in a loud voice, it states about our emotion. When we are in a good mood, we use the soft voice and therefore our mental state is reflected clearly.</a:t>
            </a:r>
          </a:p>
          <a:p>
            <a:endParaRPr lang="en-US"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120</TotalTime>
  <Words>303</Words>
  <Application>Microsoft Office PowerPoint</Application>
  <PresentationFormat>On-screen Show (4:3)</PresentationFormat>
  <Paragraphs>61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Opulent</vt:lpstr>
      <vt:lpstr>Good Morning Everyone</vt:lpstr>
      <vt:lpstr>Today’s Content</vt:lpstr>
      <vt:lpstr>E-communication Technology</vt:lpstr>
      <vt:lpstr>Advantages and Disadvantages of E-com. Technology</vt:lpstr>
      <vt:lpstr>Carriers of e-com. technology</vt:lpstr>
      <vt:lpstr>Media for computer based communication</vt:lpstr>
      <vt:lpstr>Non verbal communication</vt:lpstr>
      <vt:lpstr>Visual Communication</vt:lpstr>
      <vt:lpstr>Audible Communication</vt:lpstr>
      <vt:lpstr>Audible communication</vt:lpstr>
      <vt:lpstr>Factors considered in selecting channel</vt:lpstr>
      <vt:lpstr>Factors considered in selecting channel</vt:lpstr>
      <vt:lpstr>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Afternoon Everyone</dc:title>
  <dc:creator>SHAHED</dc:creator>
  <cp:lastModifiedBy>SHAHED</cp:lastModifiedBy>
  <cp:revision>23</cp:revision>
  <dcterms:created xsi:type="dcterms:W3CDTF">2019-08-25T13:47:13Z</dcterms:created>
  <dcterms:modified xsi:type="dcterms:W3CDTF">2019-08-31T15:05:31Z</dcterms:modified>
</cp:coreProperties>
</file>