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4"/>
  </p:sldMasterIdLst>
  <p:notesMasterIdLst>
    <p:notesMasterId r:id="rId58"/>
  </p:notesMasterIdLst>
  <p:sldIdLst>
    <p:sldId id="256" r:id="rId5"/>
    <p:sldId id="323" r:id="rId6"/>
    <p:sldId id="260" r:id="rId7"/>
    <p:sldId id="261" r:id="rId8"/>
    <p:sldId id="312" r:id="rId9"/>
    <p:sldId id="262" r:id="rId10"/>
    <p:sldId id="319" r:id="rId11"/>
    <p:sldId id="320" r:id="rId12"/>
    <p:sldId id="263" r:id="rId13"/>
    <p:sldId id="264" r:id="rId14"/>
    <p:sldId id="265" r:id="rId15"/>
    <p:sldId id="321" r:id="rId16"/>
    <p:sldId id="266" r:id="rId17"/>
    <p:sldId id="322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314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309" r:id="rId36"/>
    <p:sldId id="290" r:id="rId37"/>
    <p:sldId id="291" r:id="rId38"/>
    <p:sldId id="315" r:id="rId39"/>
    <p:sldId id="292" r:id="rId40"/>
    <p:sldId id="310" r:id="rId41"/>
    <p:sldId id="274" r:id="rId42"/>
    <p:sldId id="275" r:id="rId43"/>
    <p:sldId id="276" r:id="rId44"/>
    <p:sldId id="277" r:id="rId45"/>
    <p:sldId id="279" r:id="rId46"/>
    <p:sldId id="294" r:id="rId47"/>
    <p:sldId id="311" r:id="rId48"/>
    <p:sldId id="295" r:id="rId49"/>
    <p:sldId id="297" r:id="rId50"/>
    <p:sldId id="298" r:id="rId51"/>
    <p:sldId id="299" r:id="rId52"/>
    <p:sldId id="317" r:id="rId53"/>
    <p:sldId id="318" r:id="rId54"/>
    <p:sldId id="300" r:id="rId55"/>
    <p:sldId id="301" r:id="rId56"/>
    <p:sldId id="30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EC09008-367E-3549-AB4F-DF1F4C993208}" type="datetime1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AC7026D-5213-E444-8FCD-0637E2034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09974-3F70-D2C2-7B7E-A643EC59A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A389858-3E1A-F7E5-7032-27EA73F4B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222D7A-2CCD-B346-970C-7B6B1CC7CAA1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7" name="Rectangle 1026">
            <a:extLst>
              <a:ext uri="{FF2B5EF4-FFF2-40B4-BE49-F238E27FC236}">
                <a16:creationId xmlns:a16="http://schemas.microsoft.com/office/drawing/2014/main" id="{F08F3641-912F-6D07-A1B1-1059B59B0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C7EC20A1-2275-6023-C3C8-D854CFBBE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32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Ray, D. (1998).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Development economics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Princeton University 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7026D-5213-E444-8FCD-0637E20344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how are wages, rent, interest and profit determined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DCA1E0-7F20-9D40-8C8D-419C8F18B963}" type="slidenum">
              <a:rPr lang="en-US" sz="1200">
                <a:latin typeface="Times New Roman" charset="0"/>
              </a:rPr>
              <a:pPr/>
              <a:t>38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 economics, the Lorenz curve is a graphical representation of the distribution of income or of wealth. It was developed by Max O. Lorenz in 1905 for representing inequality of the wealth distribution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Lorenz curves graph percentiles of the population against cumulative income or wealth of people at or below that percentile.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Taylor, J. E.,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Lybbert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J. (2020).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Essentials of development economics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Univ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California 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7026D-5213-E444-8FCD-0637E20344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F452-A229-6139-E8A7-9A5D1E784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2FB1D-BD9D-50A5-E46E-8CCA6CDCE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A0B59-DF03-1465-A636-A2E557AA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5D220-AFAB-CF1E-AE51-752259D9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FE1A4-5AC1-3B60-A9E6-028A11DA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3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C28D-B231-F9FF-D18C-F2AD7F2B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14814-B835-8A41-7E41-30A379027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4A1A9-DAC8-9C75-50A8-6B1DCE96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A226-3C7F-0EB8-A5FF-C8F3BC79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2E43D-AE07-C588-EE01-DBBE3110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1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8B183-3D5B-7CCD-4B36-00E31A3C9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54703-D665-436A-76B0-E33792D3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28D2E-75CE-BAFB-7ABA-447E4A19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85866-7809-CB7B-D9E5-7E1F9646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0CAF-12DD-51B2-FCAB-EF2A8BA6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8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9F96-7C38-903A-7C62-2E38D0BE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0BB2-A5B3-2DEF-A282-7208DD77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69DA-538F-0F93-1939-B521699A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ABF27-DCD0-49F7-A3BE-7528BEF9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18F2-F3EE-0054-7EE4-DB74781F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632-0507-FBD4-2851-9DF723EE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07003-6A20-560E-FE40-4DD5AA88C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3A68-4987-7DEF-DDBF-06AB473F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5ACF-C6E9-7697-4EEE-4816B5E4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BAFA-36F5-66E6-C3EC-C9865D94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FE62-55A0-0FF4-8E82-D5F53FDF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1CBD-9A4A-0D69-AB80-59FE979BE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88E40-5531-2500-630D-69E759BB2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EE683-BC71-1C62-2B10-B51C60D1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CC8AE-7DA7-5117-2FD7-F80428CD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F7DAE-C19B-2D4B-2F45-6E74E19D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E29-3FFF-18A9-24B2-55975E84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4B235-8EC8-69CC-EDBD-5F092FD2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B29A9-8F04-3214-2F82-3A0F05E6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83CD1-5C20-CF1C-EFFC-132753BC2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87C2-1C04-95D5-F486-A5C7591D2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C6304-A61A-09B1-EBB1-EE9A7C38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7FEF6-57E5-8E92-99B4-E9383A8D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CB565-0B12-A152-3D2F-395CCE5F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DB52-499C-FAA8-D33C-F34E4DD0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D3A6E-005E-1F7D-4FDB-96464813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DA900-54C6-1B5D-A652-AC21BC93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D7339-6B22-6366-8ED3-89F564A5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6DD84-4418-A6E3-4DD0-B421E627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FDC0E-3A00-7921-85D7-8412D75D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8DF2-A38B-EB2F-5677-23BFE753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5FE6-E60D-6B41-1873-D4EEB20D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B6F0-8DCA-C7CF-3F4A-1EF394CD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84C41-0A76-2663-6F06-CBDBAD4E8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D1866-7C69-B29B-FE67-B60C6016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0B1BD-A543-01A2-3F96-2308BBA6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9BF53-929D-937E-5E73-1410D194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5537-05E2-5B3F-6A19-618D09A9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9BF50-2EDC-4DCF-30B6-7AD5F16E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57C7A-0161-0C42-B38E-5C641D05C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2161-FE3B-5A31-96F8-78F7FC7B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F4B02-D73E-EED1-CA59-73DDD1D8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FDA0D-F94C-0FC5-E8CC-DFDB5A25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BCB45-A4F8-675F-0D8A-B35A95FA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46146-822F-B159-B6DC-9D297D14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BD8C-2B05-0845-0F50-6D08FC5EE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8CA-2F54-4FAA-AD59-040D507CE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DABA-F9A1-1426-08DC-E7506DAA5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A805-9938-4FB3-6876-FDFC73C5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DFB8-3843-4343-9A55-9B8FA8D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3352800" y="1905000"/>
            <a:ext cx="3543300" cy="30480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5</a:t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Poverty, Inequality, and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 dirty="0"/>
              <a:t>Figure 5.2  </a:t>
            </a:r>
            <a:r>
              <a:rPr lang="en-US" sz="2400" b="0" dirty="0"/>
              <a:t>The Greater the Curvature of the Lorenz Line, the Greater the Relative Degree of Inequality</a:t>
            </a:r>
            <a:endParaRPr lang="en-GB" sz="2400" dirty="0"/>
          </a:p>
        </p:txBody>
      </p:sp>
      <p:pic>
        <p:nvPicPr>
          <p:cNvPr id="2" name="Picture 1" descr="fig05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41251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/>
              <a:t>Figure 5.3  </a:t>
            </a:r>
            <a:r>
              <a:rPr lang="en-US" sz="2800" b="0"/>
              <a:t>Estimating the Gini Coefficient</a:t>
            </a:r>
            <a:endParaRPr lang="en-GB" sz="2800"/>
          </a:p>
        </p:txBody>
      </p:sp>
      <p:pic>
        <p:nvPicPr>
          <p:cNvPr id="2" name="Picture 1" descr="fig05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779026" cy="47466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64008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Hypothetical Income Distribution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800600"/>
            <a:ext cx="2057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/>
              <a:t>Figure 5.4  </a:t>
            </a:r>
            <a:r>
              <a:rPr lang="en-US" sz="2800" b="0"/>
              <a:t>Four Possible Lorenz Curves</a:t>
            </a:r>
            <a:endParaRPr lang="en-GB" sz="2800"/>
          </a:p>
        </p:txBody>
      </p:sp>
      <p:pic>
        <p:nvPicPr>
          <p:cNvPr id="2" name="Picture 1" descr="fig05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132116" cy="46776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38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 dirty="0"/>
              <a:t>Figure 5.5  </a:t>
            </a:r>
            <a:r>
              <a:rPr lang="en-US" sz="2400" b="0" dirty="0"/>
              <a:t>Functional Income Distribution in a Market Economy: An Illustration</a:t>
            </a:r>
            <a:endParaRPr lang="en-GB" sz="2400" dirty="0"/>
          </a:p>
        </p:txBody>
      </p:sp>
      <p:pic>
        <p:nvPicPr>
          <p:cNvPr id="2" name="Picture 1" descr="fig05_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25569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 dirty="0"/>
              <a:t>5.2 Measuring Absolute Poverty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r>
              <a:rPr lang="en-US" sz="2400" dirty="0"/>
              <a:t>Headcount Index: </a:t>
            </a:r>
            <a:r>
              <a:rPr lang="en-US" sz="2400" i="1" dirty="0"/>
              <a:t>H/N</a:t>
            </a:r>
          </a:p>
          <a:p>
            <a:pPr marL="0" indent="0">
              <a:buNone/>
            </a:pPr>
            <a:endParaRPr lang="en-US" sz="2400" i="1" dirty="0"/>
          </a:p>
          <a:p>
            <a:pPr lvl="1" indent="-342900"/>
            <a:r>
              <a:rPr lang="en-US" sz="2400" dirty="0"/>
              <a:t>Where </a:t>
            </a:r>
            <a:r>
              <a:rPr lang="en-US" sz="2400" i="1" dirty="0"/>
              <a:t>H </a:t>
            </a:r>
            <a:r>
              <a:rPr lang="en-US" sz="2400" dirty="0"/>
              <a:t>is the number of persons who are poor and N is the total number of people in the economy</a:t>
            </a:r>
          </a:p>
          <a:p>
            <a:pPr lvl="1" indent="-342900"/>
            <a:endParaRPr lang="en-US" i="1" dirty="0"/>
          </a:p>
          <a:p>
            <a:r>
              <a:rPr lang="en-US" sz="2400" dirty="0"/>
              <a:t>Total poverty gap: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/>
            <a:r>
              <a:rPr lang="en-US" sz="2400" dirty="0"/>
              <a:t>Where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p</a:t>
            </a:r>
            <a:r>
              <a:rPr lang="en-US" sz="2400" dirty="0"/>
              <a:t> is the absolute poverty line; and </a:t>
            </a:r>
            <a:r>
              <a:rPr lang="en-US" sz="2400" i="1" dirty="0"/>
              <a:t>Y</a:t>
            </a:r>
            <a:r>
              <a:rPr lang="en-US" sz="2400" i="1" baseline="-25000" dirty="0"/>
              <a:t>i</a:t>
            </a:r>
            <a:r>
              <a:rPr lang="en-US" sz="2400" dirty="0"/>
              <a:t> the income of the </a:t>
            </a:r>
            <a:r>
              <a:rPr lang="en-US" sz="2400" i="1" dirty="0" err="1"/>
              <a:t>i</a:t>
            </a:r>
            <a:r>
              <a:rPr lang="en-US" sz="2400" dirty="0" err="1"/>
              <a:t>th</a:t>
            </a:r>
            <a:r>
              <a:rPr lang="en-US" sz="2400" dirty="0"/>
              <a:t> poor person</a:t>
            </a:r>
            <a:endParaRPr lang="en-US" sz="2400" i="1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479417"/>
              </p:ext>
            </p:extLst>
          </p:nvPr>
        </p:nvGraphicFramePr>
        <p:xfrm>
          <a:off x="1219200" y="3962400"/>
          <a:ext cx="3233738" cy="7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600" imgH="304800" progId="Equation.3">
                  <p:embed/>
                </p:oleObj>
              </mc:Choice>
              <mc:Fallback>
                <p:oleObj name="Equation" r:id="rId3" imgW="1244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3233738" cy="762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/>
              <a:t>Figure 5.6  </a:t>
            </a:r>
            <a:r>
              <a:rPr lang="en-US" b="0"/>
              <a:t>Measuring the Total Poverty Gap</a:t>
            </a:r>
            <a:endParaRPr lang="en-GB"/>
          </a:p>
        </p:txBody>
      </p:sp>
      <p:pic>
        <p:nvPicPr>
          <p:cNvPr id="2" name="Picture 1" descr="fig05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772400" cy="34511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3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marL="0" indent="0">
              <a:buNone/>
            </a:pPr>
            <a:r>
              <a:rPr lang="en-US" sz="2400" dirty="0"/>
              <a:t>Average poverty gap (APG):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/>
          </a:p>
          <a:p>
            <a:pPr lvl="1"/>
            <a:r>
              <a:rPr lang="en-US" sz="2400" dirty="0"/>
              <a:t>Where N is number of persons in the economy</a:t>
            </a:r>
          </a:p>
          <a:p>
            <a:pPr lvl="1"/>
            <a:r>
              <a:rPr lang="en-US" sz="2400" dirty="0"/>
              <a:t>TPG is total poverty gap</a:t>
            </a:r>
          </a:p>
          <a:p>
            <a:pPr lvl="1"/>
            <a:r>
              <a:rPr lang="en-US" sz="2400" dirty="0"/>
              <a:t>Note: normalized poverty gap, NPG = APG/</a:t>
            </a:r>
            <a:r>
              <a:rPr lang="en-US" sz="2400" dirty="0" err="1"/>
              <a:t>Y</a:t>
            </a:r>
            <a:r>
              <a:rPr lang="en-US" sz="2400" baseline="-25000" dirty="0" err="1"/>
              <a:t>p</a:t>
            </a:r>
            <a:endParaRPr lang="en-US" sz="2400" baseline="-25000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363099"/>
              </p:ext>
            </p:extLst>
          </p:nvPr>
        </p:nvGraphicFramePr>
        <p:xfrm>
          <a:off x="1828800" y="2057400"/>
          <a:ext cx="19653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800" imgH="368300" progId="Equation.DSMT4">
                  <p:embed/>
                </p:oleObj>
              </mc:Choice>
              <mc:Fallback>
                <p:oleObj name="Equation" r:id="rId3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19653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/>
              <a:t>5.2 Measuring Absolute Poverty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03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marL="0" indent="0" eaLnBrk="1" hangingPunct="1">
              <a:buNone/>
            </a:pPr>
            <a:r>
              <a:rPr lang="en-US" sz="2800" dirty="0"/>
              <a:t>Measuring Absolute Poverty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lvl="1" eaLnBrk="1" hangingPunct="1"/>
            <a:r>
              <a:rPr lang="en-US" sz="2800" dirty="0"/>
              <a:t>Average income shortfall (AIS):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lvl="1" eaLnBrk="1" hangingPunct="1"/>
            <a:r>
              <a:rPr lang="en-US" sz="2800" dirty="0"/>
              <a:t>Where H is number of poor persons</a:t>
            </a:r>
          </a:p>
          <a:p>
            <a:pPr lvl="1" eaLnBrk="1" hangingPunct="1"/>
            <a:r>
              <a:rPr lang="en-US" sz="2800" dirty="0"/>
              <a:t>TPG is total poverty gap</a:t>
            </a:r>
          </a:p>
          <a:p>
            <a:pPr lvl="1" eaLnBrk="1" hangingPunct="1"/>
            <a:r>
              <a:rPr lang="en-US" sz="2800" dirty="0"/>
              <a:t>Note: Normalized income shortfall, NIS = AIS/</a:t>
            </a:r>
            <a:r>
              <a:rPr lang="en-US" sz="2800" dirty="0" err="1"/>
              <a:t>Y</a:t>
            </a:r>
            <a:r>
              <a:rPr lang="en-US" sz="2800" baseline="-25000" dirty="0" err="1"/>
              <a:t>p</a:t>
            </a:r>
            <a:endParaRPr lang="en-US" sz="2800" baseline="-25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89415"/>
              </p:ext>
            </p:extLst>
          </p:nvPr>
        </p:nvGraphicFramePr>
        <p:xfrm>
          <a:off x="1905000" y="2889250"/>
          <a:ext cx="1828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368300" progId="Equation.DSMT4">
                  <p:embed/>
                </p:oleObj>
              </mc:Choice>
              <mc:Fallback>
                <p:oleObj name="Equation" r:id="rId3" imgW="736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89250"/>
                        <a:ext cx="1828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/>
              <a:t>5.2 Measuring Absolute Poverty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5E62F3-6025-6AB2-96FD-57CB205F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EED57795-3C89-BD1F-245A-EFC340C87B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1247" y="22860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 dirty="0"/>
              <a:t>Distribution and Development: Critical Questions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C7C7E5B-3B86-704C-A8F4-899AA36005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60834"/>
            <a:ext cx="8382000" cy="4648200"/>
          </a:xfrm>
        </p:spPr>
        <p:txBody>
          <a:bodyPr rIns="91440"/>
          <a:lstStyle/>
          <a:p>
            <a:endParaRPr lang="en-US" dirty="0"/>
          </a:p>
          <a:p>
            <a:r>
              <a:rPr lang="en-US" sz="2800" dirty="0"/>
              <a:t>How can we best measure inequality and poverty?</a:t>
            </a:r>
          </a:p>
          <a:p>
            <a:r>
              <a:rPr lang="en-US" sz="2800" dirty="0"/>
              <a:t>What is the extent of relative inequality in developing countries; how is this related to the extent of poverty?</a:t>
            </a:r>
          </a:p>
          <a:p>
            <a:r>
              <a:rPr lang="en-US" sz="2800" dirty="0"/>
              <a:t>Who are the poor, and what are their economic characteristics?</a:t>
            </a:r>
          </a:p>
          <a:p>
            <a:r>
              <a:rPr lang="en-US" sz="2800" dirty="0"/>
              <a:t>What determines the nature of economic growth—that is, who benefits from economic growth, and why?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1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400" dirty="0"/>
              <a:t>The Foster-Greer-</a:t>
            </a:r>
            <a:r>
              <a:rPr lang="en-US" sz="2400" dirty="0" err="1"/>
              <a:t>Thorbecke</a:t>
            </a:r>
            <a:r>
              <a:rPr lang="en-US" sz="2400" dirty="0"/>
              <a:t> (FGT) index: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/>
            <a:r>
              <a:rPr lang="en-US" sz="2400" i="1" dirty="0"/>
              <a:t>N</a:t>
            </a:r>
            <a:r>
              <a:rPr lang="en-US" sz="2400" dirty="0"/>
              <a:t> is the number of persons, </a:t>
            </a:r>
            <a:r>
              <a:rPr lang="en-US" sz="2400" i="1" dirty="0"/>
              <a:t>H</a:t>
            </a:r>
            <a:r>
              <a:rPr lang="en-US" sz="2400" dirty="0"/>
              <a:t> is the number of poor persons, and </a:t>
            </a:r>
            <a:r>
              <a:rPr lang="en-US" sz="2400" dirty="0">
                <a:latin typeface="Lucida Grande" charset="0"/>
              </a:rPr>
              <a:t>α</a:t>
            </a:r>
            <a:r>
              <a:rPr lang="en-US" sz="2400" dirty="0"/>
              <a:t> ≥0 is a parameter </a:t>
            </a:r>
          </a:p>
          <a:p>
            <a:pPr lvl="1" eaLnBrk="1" hangingPunct="1"/>
            <a:r>
              <a:rPr lang="en-US" sz="2400" dirty="0"/>
              <a:t>When </a:t>
            </a:r>
            <a:r>
              <a:rPr lang="en-US" sz="2400" dirty="0">
                <a:latin typeface="Lucida Grande" charset="0"/>
              </a:rPr>
              <a:t>α</a:t>
            </a:r>
            <a:r>
              <a:rPr lang="en-US" sz="2400" dirty="0"/>
              <a:t>=0, we get the headcount index measure</a:t>
            </a:r>
          </a:p>
          <a:p>
            <a:pPr lvl="1" eaLnBrk="1" hangingPunct="1"/>
            <a:r>
              <a:rPr lang="en-US" sz="2400" dirty="0"/>
              <a:t>When </a:t>
            </a:r>
            <a:r>
              <a:rPr lang="en-US" sz="2400" dirty="0">
                <a:latin typeface="Lucida Grande" charset="0"/>
              </a:rPr>
              <a:t>α</a:t>
            </a:r>
            <a:r>
              <a:rPr lang="en-US" sz="2400" dirty="0"/>
              <a:t>=2, we get the </a:t>
            </a:r>
            <a:r>
              <a:rPr lang="ja-JP" altLang="en-US" sz="2400" dirty="0"/>
              <a:t>“</a:t>
            </a:r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ja-JP" altLang="en-US" sz="2400" dirty="0"/>
              <a:t>”</a:t>
            </a:r>
            <a:r>
              <a:rPr lang="en-US" sz="2400" dirty="0"/>
              <a:t> measure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22117"/>
              </p:ext>
            </p:extLst>
          </p:nvPr>
        </p:nvGraphicFramePr>
        <p:xfrm>
          <a:off x="1828800" y="1676400"/>
          <a:ext cx="3227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396" imgH="571897" progId="Equation.DSMT4">
                  <p:embed/>
                </p:oleObj>
              </mc:Choice>
              <mc:Fallback>
                <p:oleObj name="Equation" r:id="rId3" imgW="1397396" imgH="5718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3227388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/>
              <a:t>5.2 Measuring Absolute Poverty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r>
              <a:rPr lang="en-US" dirty="0"/>
              <a:t>The Newly Introduced Multidimensional Poverty Index 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/>
              <a:t>5.2 Measuring Absolute Poverty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Poverty: Income or Multidimensional?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Given that we are measuring poverty with income, we have good measures that, like P2, satisfies desirable properties</a:t>
            </a:r>
          </a:p>
          <a:p>
            <a:r>
              <a:rPr lang="en-US" sz="2400" dirty="0"/>
              <a:t>If must have a single indicator, income has advantages e.g. clarity, flexibility</a:t>
            </a:r>
          </a:p>
          <a:p>
            <a:r>
              <a:rPr lang="en-US" sz="2400" dirty="0"/>
              <a:t>But in general is measuring income sufficient?</a:t>
            </a:r>
          </a:p>
          <a:p>
            <a:r>
              <a:rPr lang="en-US" sz="2400" dirty="0"/>
              <a:t>Following </a:t>
            </a:r>
            <a:r>
              <a:rPr lang="en-US" sz="2400" dirty="0" err="1"/>
              <a:t>Amartya</a:t>
            </a:r>
            <a:r>
              <a:rPr lang="en-US" sz="2400" dirty="0"/>
              <a:t> </a:t>
            </a:r>
            <a:r>
              <a:rPr lang="en-US" sz="2400" dirty="0" err="1"/>
              <a:t>Sen’s</a:t>
            </a:r>
            <a:r>
              <a:rPr lang="en-US" sz="2400" dirty="0"/>
              <a:t> capability approach, it is apparent that, in general, poverty needs to be conceptualized – and so measured – in a multidimensional way</a:t>
            </a:r>
          </a:p>
          <a:p>
            <a:r>
              <a:rPr lang="en-US" sz="2400" dirty="0"/>
              <a:t>We will return to this with the new MPI </a:t>
            </a:r>
          </a:p>
        </p:txBody>
      </p:sp>
    </p:spTree>
    <p:extLst>
      <p:ext uri="{BB962C8B-B14F-4D97-AF65-F5344CB8AC3E}">
        <p14:creationId xmlns:p14="http://schemas.microsoft.com/office/powerpoint/2010/main" val="199998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5.3 Poverty, Inequality, and Social Welfare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marL="0" indent="0" eaLnBrk="1" hangingPunct="1">
              <a:buNone/>
            </a:pPr>
            <a:r>
              <a:rPr lang="en-US" sz="2800" dirty="0"/>
              <a:t>What</a:t>
            </a:r>
            <a:r>
              <a:rPr lang="ja-JP" altLang="en-US" sz="2800" dirty="0"/>
              <a:t>’</a:t>
            </a:r>
            <a:r>
              <a:rPr lang="en-US" sz="2800" dirty="0"/>
              <a:t>s So Bad about Extreme Inequality?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Dualistic Development and Shifting Lorenz Curves: Some Stylized Typologies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lvl="1" eaLnBrk="1" hangingPunct="1"/>
            <a:r>
              <a:rPr lang="en-US" sz="2800" dirty="0"/>
              <a:t>Traditional-sector enrichment (see Figure 5.7)</a:t>
            </a:r>
          </a:p>
          <a:p>
            <a:pPr lvl="1" eaLnBrk="1" hangingPunct="1"/>
            <a:r>
              <a:rPr lang="en-US" sz="2800" dirty="0"/>
              <a:t>Modern-sector enrichment (see Figure 5.8)</a:t>
            </a:r>
          </a:p>
          <a:p>
            <a:pPr lvl="1" eaLnBrk="1" hangingPunct="1"/>
            <a:r>
              <a:rPr lang="en-US" sz="2800" dirty="0"/>
              <a:t>Modern-sector enlargement (see Figure 5.9)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/>
              <a:t>Figure 5.7  </a:t>
            </a:r>
            <a:r>
              <a:rPr lang="en-US" sz="2400" b="0"/>
              <a:t>Improved Income Distribution under the Traditional-Sector Enrichment Growth Typology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2" name="Picture 1" descr="fig05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932218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/>
              <a:t>Figure 5.8  </a:t>
            </a:r>
            <a:r>
              <a:rPr lang="en-US" sz="2400" b="0"/>
              <a:t>Worsened Income Distribution under the Modern-Sector Enrichment Growth Typology</a:t>
            </a:r>
            <a:endParaRPr lang="en-GB" sz="2400"/>
          </a:p>
        </p:txBody>
      </p:sp>
      <p:pic>
        <p:nvPicPr>
          <p:cNvPr id="2" name="Picture 1" descr="fig0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726709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/>
              <a:t>Figure 5.9  </a:t>
            </a:r>
            <a:r>
              <a:rPr lang="en-US" sz="2400" b="0"/>
              <a:t>Crossing Lorenz Curves in the Modern-Sector Enlargement Growth Typology</a:t>
            </a:r>
            <a:endParaRPr lang="en-GB" sz="2400"/>
          </a:p>
        </p:txBody>
      </p:sp>
      <p:pic>
        <p:nvPicPr>
          <p:cNvPr id="2" name="Picture 1" descr="fig05_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70102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5.3 Poverty, Inequality, and Social Welfare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Kuznets</a:t>
            </a:r>
            <a:r>
              <a:rPr lang="ja-JP" altLang="en-US" sz="2800" dirty="0"/>
              <a:t>’</a:t>
            </a:r>
            <a:r>
              <a:rPr lang="en-US" sz="2800" dirty="0"/>
              <a:t> Inverted-U Hypothesis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r>
              <a:rPr lang="en-US" sz="2800" dirty="0"/>
              <a:t>The inverted-U is consistent with modern sector enlargement growth, but not traditional or modern sector enrichment growth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/>
              <a:t>Figure 5.10  </a:t>
            </a:r>
            <a:r>
              <a:rPr lang="en-US" sz="2800" b="0"/>
              <a:t>The </a:t>
            </a:r>
            <a:r>
              <a:rPr lang="ja-JP" altLang="en-US" sz="2800" b="0"/>
              <a:t>“</a:t>
            </a:r>
            <a:r>
              <a:rPr lang="en-US" sz="2800" b="0"/>
              <a:t>Inverted-U</a:t>
            </a:r>
            <a:r>
              <a:rPr lang="ja-JP" altLang="en-US" sz="2800" b="0"/>
              <a:t>”</a:t>
            </a:r>
            <a:r>
              <a:rPr lang="en-US" sz="2800" b="0"/>
              <a:t> Kuznets Curve</a:t>
            </a:r>
            <a:endParaRPr lang="en-GB" sz="2800"/>
          </a:p>
        </p:txBody>
      </p:sp>
      <p:pic>
        <p:nvPicPr>
          <p:cNvPr id="2" name="Picture 1" descr="fig05_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15775" cy="456061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/>
              <a:t>Table 5.2  </a:t>
            </a:r>
            <a:r>
              <a:rPr lang="en-US" sz="2800" b="0" dirty="0"/>
              <a:t>Selected Income Distribution Estimates</a:t>
            </a:r>
            <a:endParaRPr lang="en-US" sz="2800" dirty="0"/>
          </a:p>
        </p:txBody>
      </p:sp>
      <p:pic>
        <p:nvPicPr>
          <p:cNvPr id="3" name="Picture 2" descr="tbl05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05800" cy="39221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 dirty="0"/>
              <a:t>Distribution and Development: Critical Questions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686800" cy="5181600"/>
          </a:xfrm>
        </p:spPr>
        <p:txBody>
          <a:bodyPr rIns="91440">
            <a:normAutofit/>
          </a:bodyPr>
          <a:lstStyle/>
          <a:p>
            <a:pPr lvl="1"/>
            <a:r>
              <a:rPr lang="en-US" sz="2400" dirty="0"/>
              <a:t>Are rapid economic growth and more equal income distribution compatible or conflicting objectives?: Is rapid growth achievable only at a cost of greater income inequality or can lessening income disparities contribute to higher growth rates?</a:t>
            </a:r>
          </a:p>
          <a:p>
            <a:pPr lvl="1"/>
            <a:r>
              <a:rPr lang="en-US" sz="2400" dirty="0"/>
              <a:t>Do the poor benefit from growth, and does this depend on the type of growth a developing country experiences? What might be done to help the poor benefit more?</a:t>
            </a:r>
          </a:p>
          <a:p>
            <a:pPr lvl="1"/>
            <a:r>
              <a:rPr lang="en-US" sz="2400" dirty="0"/>
              <a:t>What is so bad about extreme inequality?</a:t>
            </a:r>
          </a:p>
          <a:p>
            <a:pPr lvl="1"/>
            <a:r>
              <a:rPr lang="en-US" sz="2400" dirty="0"/>
              <a:t>What kinds of policies are required to reduce the magnitude and extent of absolute poverty?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/>
              <a:t>Figure 5.11  </a:t>
            </a:r>
            <a:r>
              <a:rPr lang="en-US" sz="2800" b="0"/>
              <a:t>Kuznets Curve with Latin American Countries Identified</a:t>
            </a:r>
            <a:endParaRPr lang="en-GB" sz="2800"/>
          </a:p>
        </p:txBody>
      </p:sp>
      <p:pic>
        <p:nvPicPr>
          <p:cNvPr id="2" name="Picture 1" descr="fig05_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6135436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/>
              <a:t>Figure 5.12  </a:t>
            </a:r>
            <a:r>
              <a:rPr lang="en-US" sz="2800" b="0"/>
              <a:t>Plot of Inequality Data for Selected Countries</a:t>
            </a:r>
            <a:endParaRPr lang="en-GB" sz="2800"/>
          </a:p>
        </p:txBody>
      </p:sp>
      <p:pic>
        <p:nvPicPr>
          <p:cNvPr id="2" name="Picture 1" descr="fig05_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5292600" cy="45601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/>
              <a:t>Table 5.3  </a:t>
            </a:r>
            <a:r>
              <a:rPr lang="en-US" sz="2800" b="0" dirty="0"/>
              <a:t>Income and Inequality in Selected Countries</a:t>
            </a:r>
            <a:endParaRPr lang="en-GB" sz="1400" dirty="0"/>
          </a:p>
        </p:txBody>
      </p:sp>
      <p:pic>
        <p:nvPicPr>
          <p:cNvPr id="5" name="Picture 4" descr="tbl05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49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4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5.3 Poverty, Inequality, and Social Welfare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/>
              <a:t>Growth and Inequality 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5.4 Absolute Poverty: Extent and Magnitude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Progress on Extreme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Clear progress on $1.25-a-day headcount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Less clear progress on $2.00-per-day headcount (see Figure 5.14)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Incidence of extreme poverty is uneven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dirty="0"/>
              <a:t>Relationship between Growth and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Association between growth and poverty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it is inclusive, growth reduces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Lower extreme poverty may also lead to higher growth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/>
              <a:t>5.4 Absolute Poverty: Extent and Magnitude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1937"/>
            <a:ext cx="8763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+mn-lt"/>
              </a:rPr>
              <a:t>Poor health, nutrition, and education lowers economic productivity of people in poverty, leading directly and indirectly to slower growth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+mn-lt"/>
              </a:rPr>
              <a:t>Higher income for the poor raises demand for locally produced goods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+mn-lt"/>
              </a:rPr>
              <a:t>Often, the poor lack access to credit, which constrains entrepreneurship, children’s education, and fertility reduction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+mn-lt"/>
              </a:rPr>
              <a:t>Social exclusion/injustice associated with poverty also leads to bad government policies that can reduce growth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670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 sz="2400" dirty="0"/>
              <a:t>Figure 5.13  </a:t>
            </a:r>
            <a:r>
              <a:rPr lang="en-US" sz="2400" b="0" dirty="0"/>
              <a:t>Global and Regional Poverty Trends, 1981–2010</a:t>
            </a:r>
            <a:endParaRPr lang="en-GB" sz="2400" dirty="0"/>
          </a:p>
        </p:txBody>
      </p:sp>
      <p:pic>
        <p:nvPicPr>
          <p:cNvPr id="2" name="Picture 1" descr="fig05_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229600" cy="354593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5.4 </a:t>
            </a:r>
            <a:r>
              <a:rPr lang="en-US" b="0" dirty="0"/>
              <a:t>Regional Poverty Incidence, 2010</a:t>
            </a:r>
            <a:endParaRPr lang="en-US" dirty="0"/>
          </a:p>
        </p:txBody>
      </p:sp>
      <p:pic>
        <p:nvPicPr>
          <p:cNvPr id="4" name="Picture 3" descr="tbl05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83669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6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 sz="2800" dirty="0"/>
              <a:t>The Multidimensional Poverty Index (MPI)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r>
              <a:rPr lang="en-US" sz="2200"/>
              <a:t>Identification of poverty status through a </a:t>
            </a:r>
            <a:r>
              <a:rPr lang="en-US" sz="2200" i="1"/>
              <a:t>dual cutoff</a:t>
            </a:r>
            <a:r>
              <a:rPr lang="en-US" sz="2200"/>
              <a:t>: </a:t>
            </a:r>
          </a:p>
          <a:p>
            <a:r>
              <a:rPr lang="en-US" sz="2200"/>
              <a:t>First, cutoff levels within each dimension (analogous to falling below a poverty line for example $1.25 per day for income poverty); </a:t>
            </a:r>
          </a:p>
          <a:p>
            <a:r>
              <a:rPr lang="en-US" sz="2200"/>
              <a:t>Second, cutoff in the number of dimensions in which a person must be deprived (below a line) to be deemed </a:t>
            </a:r>
            <a:r>
              <a:rPr lang="en-US" sz="2200" i="1"/>
              <a:t>multidimensionally </a:t>
            </a:r>
            <a:r>
              <a:rPr lang="en-US" sz="2200"/>
              <a:t>poor.</a:t>
            </a:r>
          </a:p>
          <a:p>
            <a:r>
              <a:rPr lang="en-US" sz="2200"/>
              <a:t>MPI focuses on deprivations in health, education, and standard of living; and each receives equal (that is one-third of the overall total) weight.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/>
              <a:t>MPI Indicators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94688" cy="4572000"/>
          </a:xfrm>
        </p:spPr>
        <p:txBody>
          <a:bodyPr rIns="91440"/>
          <a:lstStyle/>
          <a:p>
            <a:r>
              <a:rPr lang="en-US" sz="2000"/>
              <a:t>Health - two indicators with equal weight - whether any child has died in the family, and whether any adult or child in the family is malnourished –weighted equally (each counts as one-sixth toward the maximum deprivation in the MPI) </a:t>
            </a:r>
          </a:p>
          <a:p>
            <a:r>
              <a:rPr lang="en-US" sz="2000"/>
              <a:t>Education - two indicators with equal weight - whether no household member completed 5 years of schooling, and whether any school-aged child is out of school for grades 1 through 8 (each counts one-sixth toward the MPI).  </a:t>
            </a:r>
          </a:p>
          <a:p>
            <a:r>
              <a:rPr lang="en-US" sz="2000"/>
              <a:t>Standard of Living, equal weight on 6 deprivations (each counts as 1/18 toward the maximum): lack of electricity; insufficiently safe drinking water; inadequate sanitation; inadequate flooring; unimproved cooking fuel; lack of more than one of 5 assets – telephone, radio, TV, bicycle, and motorbike.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 Measuring Inequality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382000" cy="4648200"/>
          </a:xfrm>
        </p:spPr>
        <p:txBody>
          <a:bodyPr rIns="91440">
            <a:normAutofit/>
          </a:bodyPr>
          <a:lstStyle/>
          <a:p>
            <a:pPr eaLnBrk="1" hangingPunct="1"/>
            <a:r>
              <a:rPr lang="en-US" sz="2800" dirty="0"/>
              <a:t>Measuring Inequality</a:t>
            </a:r>
          </a:p>
          <a:p>
            <a:pPr lvl="1" eaLnBrk="1" hangingPunct="1"/>
            <a:r>
              <a:rPr lang="en-US" sz="2800" dirty="0"/>
              <a:t>Size distributions (quintiles, deciles)</a:t>
            </a:r>
          </a:p>
          <a:p>
            <a:pPr lvl="1" eaLnBrk="1" hangingPunct="1"/>
            <a:r>
              <a:rPr lang="en-US" sz="2800" dirty="0"/>
              <a:t>Lorenz curves</a:t>
            </a:r>
          </a:p>
          <a:p>
            <a:pPr lvl="1" eaLnBrk="1" hangingPunct="1"/>
            <a:r>
              <a:rPr lang="en-US" sz="2800" dirty="0"/>
              <a:t>Gini coefficients and aggregate measures of inequality</a:t>
            </a:r>
          </a:p>
          <a:p>
            <a:pPr lvl="1" eaLnBrk="1" hangingPunct="1"/>
            <a:r>
              <a:rPr lang="en-US" sz="2800" dirty="0"/>
              <a:t>Functional distributions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/>
              <a:t>Interaction of the deprivations?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r>
              <a:rPr lang="en-US" sz="2200"/>
              <a:t>Building the index from household measures up to the aggregate measure (rather than using already-aggregated statistics), MPI approach takes account of multiplied or interactive harm (complementarity) done when multiple deprivations are experienced by the </a:t>
            </a:r>
            <a:r>
              <a:rPr lang="en-US" sz="2200" i="1"/>
              <a:t>same individual or family</a:t>
            </a:r>
          </a:p>
          <a:p>
            <a:r>
              <a:rPr lang="en-US" sz="2200"/>
              <a:t>The MPI approach assumes an individual</a:t>
            </a:r>
            <a:r>
              <a:rPr lang="ja-JP" altLang="en-US" sz="2200"/>
              <a:t>’</a:t>
            </a:r>
            <a:r>
              <a:rPr lang="en-US" sz="2200"/>
              <a:t>s lack of capability in one area can only to a degree be made up by other capabilities – capabilities are treated as substitutes up to a point but then as complements.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/>
              <a:t>Computing the MPI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94688" cy="4572000"/>
          </a:xfrm>
        </p:spPr>
        <p:txBody>
          <a:bodyPr rIns="91440"/>
          <a:lstStyle/>
          <a:p>
            <a:r>
              <a:rPr lang="en-US" sz="2000"/>
              <a:t>The MPI for the country (or region or group) is then computed </a:t>
            </a:r>
          </a:p>
          <a:p>
            <a:r>
              <a:rPr lang="en-US" sz="2000"/>
              <a:t>A convenient way to express the resulting value is H*A, i.e.,</a:t>
            </a:r>
          </a:p>
          <a:p>
            <a:r>
              <a:rPr lang="en-US" sz="2000"/>
              <a:t>The product of the headcount ratio </a:t>
            </a:r>
            <a:r>
              <a:rPr lang="en-US" sz="2000" i="1"/>
              <a:t>H</a:t>
            </a:r>
            <a:r>
              <a:rPr lang="en-US" sz="2000"/>
              <a:t> (the percent of people living in multidimensional poverty), and the average intensity of deprivation </a:t>
            </a:r>
            <a:r>
              <a:rPr lang="en-US" sz="2000" i="1"/>
              <a:t>A</a:t>
            </a:r>
            <a:r>
              <a:rPr lang="en-US" sz="2000"/>
              <a:t> (the percent of weighted indicators for which poor households are deprived on average). </a:t>
            </a:r>
          </a:p>
          <a:p>
            <a:r>
              <a:rPr lang="en-US" sz="2000"/>
              <a:t>The adjusted headcount ratio </a:t>
            </a:r>
            <a:r>
              <a:rPr lang="en-US" sz="2000" i="1"/>
              <a:t>HA</a:t>
            </a:r>
            <a:r>
              <a:rPr lang="en-US" sz="2000"/>
              <a:t> is readily calculated</a:t>
            </a:r>
          </a:p>
          <a:p>
            <a:r>
              <a:rPr lang="en-US" sz="2000"/>
              <a:t>HA satisfies some desirable properties. Important example -</a:t>
            </a:r>
          </a:p>
          <a:p>
            <a:r>
              <a:rPr lang="en-US" sz="2000" i="1"/>
              <a:t>Dimensional monotonicity</a:t>
            </a:r>
            <a:r>
              <a:rPr lang="en-US" sz="2000"/>
              <a:t>: If a person already identified as poor becomes deprived in </a:t>
            </a:r>
            <a:r>
              <a:rPr lang="en-US" sz="2000" i="1"/>
              <a:t>another </a:t>
            </a:r>
            <a:r>
              <a:rPr lang="en-US" sz="2000"/>
              <a:t>indicator she is measured as even </a:t>
            </a:r>
            <a:r>
              <a:rPr lang="en-US" sz="2000" i="1"/>
              <a:t>poorer</a:t>
            </a:r>
            <a:r>
              <a:rPr lang="en-US" sz="2000"/>
              <a:t> - not the case using a simple headcount ratio.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800"/>
              <a:t>Multidimensional poverty tells a different story than income poverty</a:t>
            </a:r>
            <a:endParaRPr lang="en-GB" sz="28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382000" cy="4648200"/>
          </a:xfrm>
        </p:spPr>
        <p:txBody>
          <a:bodyPr rIns="91440"/>
          <a:lstStyle/>
          <a:p>
            <a:r>
              <a:rPr lang="en-US" sz="2400" dirty="0"/>
              <a:t>The results showed that knowing income poverty is not enough if our concern is with multidimensional poverty. </a:t>
            </a:r>
          </a:p>
          <a:p>
            <a:r>
              <a:rPr lang="en-US" sz="2400" dirty="0" err="1"/>
              <a:t>Multidimensionally</a:t>
            </a:r>
            <a:r>
              <a:rPr lang="en-US" sz="2400" dirty="0"/>
              <a:t>, </a:t>
            </a:r>
            <a:r>
              <a:rPr lang="en-US" sz="2800" dirty="0"/>
              <a:t>Bangladesh is substantially less poor - but Pakistan substantially poorer </a:t>
            </a:r>
            <a:r>
              <a:rPr lang="en-US" sz="2400" dirty="0"/>
              <a:t>- than would be predicted by income poverty</a:t>
            </a:r>
          </a:p>
          <a:p>
            <a:r>
              <a:rPr lang="en-US" sz="2400" dirty="0"/>
              <a:t>Ethiopia is far more </a:t>
            </a:r>
            <a:r>
              <a:rPr lang="en-US" sz="2400" dirty="0" err="1"/>
              <a:t>multidimensionally</a:t>
            </a:r>
            <a:r>
              <a:rPr lang="en-US" sz="2400" dirty="0"/>
              <a:t> poor, and Tanzania much less so, than predicted by income poverty. </a:t>
            </a:r>
          </a:p>
          <a:p>
            <a:r>
              <a:rPr lang="en-US" sz="2400" dirty="0"/>
              <a:t>Most Latin American countries e.g. Brazil rank worse on multidimensional poverty than on income poverty; but Colombia</a:t>
            </a:r>
            <a:r>
              <a:rPr lang="ja-JP" altLang="en-US" sz="2400" dirty="0"/>
              <a:t>’</a:t>
            </a:r>
            <a:r>
              <a:rPr lang="en-US" sz="2400" dirty="0"/>
              <a:t>s income and MPI poverty ranks are about same.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 sz="2400" dirty="0"/>
              <a:t>Table 5.5  </a:t>
            </a:r>
            <a:r>
              <a:rPr lang="en-US" sz="2400" b="0" dirty="0"/>
              <a:t>Income Poverty Incidence in Selected Countries</a:t>
            </a:r>
            <a:endParaRPr lang="en-GB" sz="1400" dirty="0"/>
          </a:p>
        </p:txBody>
      </p:sp>
      <p:pic>
        <p:nvPicPr>
          <p:cNvPr id="2" name="Picture 1" descr="tbl05_0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153400" cy="445988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 sz="2400" dirty="0"/>
              <a:t>Table 5.5  </a:t>
            </a:r>
            <a:r>
              <a:rPr lang="en-US" sz="2400" b="0" dirty="0"/>
              <a:t>Income Poverty Incidence in Selected Countries (continued)</a:t>
            </a:r>
            <a:endParaRPr lang="en-GB" sz="1400" dirty="0"/>
          </a:p>
        </p:txBody>
      </p:sp>
      <p:pic>
        <p:nvPicPr>
          <p:cNvPr id="4" name="Picture 3" descr="tbl05_05b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53400" cy="47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r>
              <a:rPr lang="en-US" sz="2400" dirty="0"/>
              <a:t>Table 5.6 </a:t>
            </a:r>
            <a:r>
              <a:rPr lang="en-US" sz="2400" b="0" dirty="0"/>
              <a:t>Multidimensional Poverty Index, Data for 2007–2011</a:t>
            </a:r>
            <a:endParaRPr lang="en-GB" sz="1400" dirty="0"/>
          </a:p>
        </p:txBody>
      </p:sp>
      <p:pic>
        <p:nvPicPr>
          <p:cNvPr id="3" name="Picture 2" descr="tbl05_0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586413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5.5 Economic Characteristics of High-Poverty Groups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dirty="0"/>
              <a:t>Rural poverty </a:t>
            </a:r>
          </a:p>
          <a:p>
            <a:pPr eaLnBrk="1" hangingPunct="1"/>
            <a:r>
              <a:rPr lang="en-US" dirty="0"/>
              <a:t>Women and poverty</a:t>
            </a:r>
          </a:p>
          <a:p>
            <a:pPr eaLnBrk="1" hangingPunct="1"/>
            <a:r>
              <a:rPr lang="en-US" dirty="0"/>
              <a:t>Ethnic minorities, indigenous populations, and poverty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/>
              <a:t>Table 5.7  </a:t>
            </a:r>
            <a:r>
              <a:rPr lang="en-US" sz="2400" b="0"/>
              <a:t>Poverty: Rural versus Urban</a:t>
            </a:r>
            <a:endParaRPr lang="en-GB" sz="1400"/>
          </a:p>
        </p:txBody>
      </p:sp>
      <p:pic>
        <p:nvPicPr>
          <p:cNvPr id="2" name="Picture 1" descr="tbl05_0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53400" cy="456808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/>
              <a:t>Table 5.8  </a:t>
            </a:r>
            <a:r>
              <a:rPr lang="en-US" sz="2400" b="0"/>
              <a:t>Indigenous Poverty in Latin America</a:t>
            </a:r>
            <a:endParaRPr lang="en-GB" sz="1400"/>
          </a:p>
        </p:txBody>
      </p:sp>
      <p:pic>
        <p:nvPicPr>
          <p:cNvPr id="2" name="Picture 1" descr="tbl05_08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305800" cy="170590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/>
              <a:t>Workfare, such as a Food for Work Program, represents a better policy than welfare when these criteria are met:</a:t>
            </a:r>
          </a:p>
          <a:p>
            <a:pPr lvl="1"/>
            <a:r>
              <a:rPr lang="en-US" dirty="0"/>
              <a:t>The program does not reduce incentives for the poor to acquire human capital and other assets</a:t>
            </a:r>
          </a:p>
          <a:p>
            <a:pPr lvl="1"/>
            <a:r>
              <a:rPr lang="en-US" dirty="0"/>
              <a:t>There are greater net benefits of the program’s work output</a:t>
            </a:r>
          </a:p>
          <a:p>
            <a:pPr lvl="1"/>
            <a:r>
              <a:rPr lang="en-US" dirty="0"/>
              <a:t>It is harder to screen the poor without a workfare requirement</a:t>
            </a:r>
          </a:p>
          <a:p>
            <a:r>
              <a:rPr lang="en-US" dirty="0"/>
              <a:t>Poor workers have lower opportunity cost of time (so the economy loses little output when they work in the program) </a:t>
            </a:r>
          </a:p>
        </p:txBody>
      </p:sp>
    </p:spTree>
    <p:extLst>
      <p:ext uri="{BB962C8B-B14F-4D97-AF65-F5344CB8AC3E}">
        <p14:creationId xmlns:p14="http://schemas.microsoft.com/office/powerpoint/2010/main" val="230189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838200"/>
          </a:xfrm>
        </p:spPr>
        <p:txBody>
          <a:bodyPr/>
          <a:lstStyle/>
          <a:p>
            <a:r>
              <a:rPr lang="en-US" dirty="0"/>
              <a:t>Desirable Properties for Inequality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Anonymity: measure should not depend on who has higher income; e.g. whether we believe the rich or poor to be good or bad people</a:t>
            </a:r>
          </a:p>
          <a:p>
            <a:r>
              <a:rPr lang="en-US" sz="2400" dirty="0"/>
              <a:t>Scale independence: inequality measures should not depend on size of the economy – want a measure of income dispersion</a:t>
            </a:r>
          </a:p>
          <a:p>
            <a:r>
              <a:rPr lang="en-US" sz="2400" dirty="0"/>
              <a:t>Population independence principle: an inequality measure should not be based on the number of income recipients</a:t>
            </a:r>
          </a:p>
          <a:p>
            <a:r>
              <a:rPr lang="en-US" sz="2400" dirty="0"/>
              <a:t>Transfer principle - all other incomes constant, if transfer income from a richer to a poorer person (not so much that the poorer person is now richer than the originally rich person), resulting new income distribution is more equal.</a:t>
            </a:r>
          </a:p>
          <a:p>
            <a:r>
              <a:rPr lang="en-US" sz="2400" dirty="0" err="1"/>
              <a:t>Gini</a:t>
            </a:r>
            <a:r>
              <a:rPr lang="en-US" sz="2400" dirty="0"/>
              <a:t> coefficient satisfies all four properties; so does the</a:t>
            </a:r>
            <a:br>
              <a:rPr lang="en-US" sz="2400" dirty="0"/>
            </a:br>
            <a:r>
              <a:rPr lang="en-US" sz="2400" dirty="0"/>
              <a:t>coefficient of variation (CV), and some others </a:t>
            </a:r>
          </a:p>
        </p:txBody>
      </p:sp>
    </p:spTree>
    <p:extLst>
      <p:ext uri="{BB962C8B-B14F-4D97-AF65-F5344CB8AC3E}">
        <p14:creationId xmlns:p14="http://schemas.microsoft.com/office/powerpoint/2010/main" val="2688054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/>
              <a:t>Non-poor workers have higher opportunity cost of time (so they are unlikely to participate to get the benefits)</a:t>
            </a:r>
          </a:p>
          <a:p>
            <a:r>
              <a:rPr lang="en-US" dirty="0"/>
              <a:t>The fraction of the population living in poverty is smaller (so the extra costs of a universal welfare scheme would be high)</a:t>
            </a:r>
          </a:p>
          <a:p>
            <a:r>
              <a:rPr lang="en-US" dirty="0"/>
              <a:t>There is less social stigma of visible workfare participation, so the poor do not suffer humiliation or be deterred from needed work</a:t>
            </a:r>
            <a:br>
              <a:rPr lang="en-US" dirty="0"/>
            </a:br>
            <a:r>
              <a:rPr lang="en-US" dirty="0"/>
              <a:t>(otherwise, a discreet welfare transfer may be preferable) </a:t>
            </a:r>
          </a:p>
        </p:txBody>
      </p:sp>
    </p:spTree>
    <p:extLst>
      <p:ext uri="{BB962C8B-B14F-4D97-AF65-F5344CB8AC3E}">
        <p14:creationId xmlns:p14="http://schemas.microsoft.com/office/powerpoint/2010/main" val="4120173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600" dirty="0"/>
              <a:t>5.6 Policy Options on Income Inequality and Poverty: Some Basic Considerations</a:t>
            </a:r>
          </a:p>
        </p:txBody>
      </p:sp>
      <p:sp>
        <p:nvSpPr>
          <p:cNvPr id="59397" name="Rectangle 102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dirty="0"/>
              <a:t>Areas of Intervention:</a:t>
            </a:r>
          </a:p>
          <a:p>
            <a:pPr lvl="1" eaLnBrk="1" hangingPunct="1"/>
            <a:r>
              <a:rPr lang="en-US" dirty="0"/>
              <a:t>Altering the functional distribution </a:t>
            </a:r>
          </a:p>
          <a:p>
            <a:pPr lvl="1" eaLnBrk="1" hangingPunct="1"/>
            <a:r>
              <a:rPr lang="en-US" dirty="0"/>
              <a:t>Mitigating the size distribution</a:t>
            </a:r>
          </a:p>
          <a:p>
            <a:pPr lvl="1" eaLnBrk="1" hangingPunct="1"/>
            <a:r>
              <a:rPr lang="en-US" dirty="0"/>
              <a:t>Moderating (reducing) the size distribution at upper levels</a:t>
            </a:r>
          </a:p>
          <a:p>
            <a:pPr lvl="1" eaLnBrk="1" hangingPunct="1"/>
            <a:r>
              <a:rPr lang="en-US" dirty="0"/>
              <a:t>Moderating (increasing) the size distribution at lower levels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marL="0" indent="0" eaLnBrk="1" hangingPunct="1">
              <a:buNone/>
            </a:pPr>
            <a:r>
              <a:rPr lang="en-US" sz="2800" dirty="0"/>
              <a:t>Policy options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lvl="1" eaLnBrk="1" hangingPunct="1"/>
            <a:r>
              <a:rPr lang="en-US" sz="2800" dirty="0"/>
              <a:t>Changing relative factor prices</a:t>
            </a:r>
          </a:p>
          <a:p>
            <a:pPr lvl="1" eaLnBrk="1" hangingPunct="1"/>
            <a:r>
              <a:rPr lang="en-US" sz="2800" dirty="0"/>
              <a:t>Progressive redistribution of asset ownership</a:t>
            </a:r>
          </a:p>
          <a:p>
            <a:pPr lvl="1" eaLnBrk="1" hangingPunct="1"/>
            <a:r>
              <a:rPr lang="en-US" sz="2800" dirty="0"/>
              <a:t>Progressive taxation</a:t>
            </a:r>
          </a:p>
          <a:p>
            <a:pPr lvl="1" eaLnBrk="1" hangingPunct="1"/>
            <a:r>
              <a:rPr lang="en-US" sz="2800" dirty="0"/>
              <a:t>Transfer payments and public provision of goods and services</a:t>
            </a:r>
          </a:p>
          <a:p>
            <a:pPr eaLnBrk="1" hangingPunct="1"/>
            <a:endParaRPr lang="en-GB" dirty="0"/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 bwMode="auto">
          <a:xfrm>
            <a:off x="12192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600"/>
              <a:t>5.6 Policy Options on Income Inequality and Poverty: Some Basic Considerations</a:t>
            </a:r>
            <a:endParaRPr lang="en-US" sz="2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620000" cy="1143000"/>
          </a:xfrm>
        </p:spPr>
        <p:txBody>
          <a:bodyPr anchor="ctr"/>
          <a:lstStyle/>
          <a:p>
            <a:pPr eaLnBrk="1" hangingPunct="1"/>
            <a:r>
              <a:rPr lang="en-US" sz="2800" dirty="0"/>
              <a:t>5.7 Summary and Conclusions: The Need for a Package of Policies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400" dirty="0"/>
              <a:t>Policies to correct factor price distortions</a:t>
            </a:r>
          </a:p>
          <a:p>
            <a:pPr eaLnBrk="1" hangingPunct="1"/>
            <a:r>
              <a:rPr lang="en-US" sz="2400" dirty="0"/>
              <a:t>Policies to change the distribution of assets, power, and access to education and associated employment opportunities</a:t>
            </a:r>
          </a:p>
          <a:p>
            <a:pPr eaLnBrk="1" hangingPunct="1"/>
            <a:r>
              <a:rPr lang="en-US" sz="2400" dirty="0"/>
              <a:t>Policies of progressive taxation and directed transfer payments </a:t>
            </a:r>
          </a:p>
          <a:p>
            <a:pPr eaLnBrk="1" hangingPunct="1"/>
            <a:r>
              <a:rPr lang="en-US" sz="2400" dirty="0"/>
              <a:t>Policies designed to build capabilities and human and social capital of the poor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400" dirty="0"/>
              <a:t>Table 5.1  </a:t>
            </a:r>
            <a:r>
              <a:rPr lang="en-US" sz="2400" b="0" dirty="0"/>
              <a:t>Typical Size Distribution of Personal Income in a Developing Country by Income Shares—Quintiles and </a:t>
            </a:r>
            <a:r>
              <a:rPr lang="en-US" sz="2400" b="0" dirty="0" err="1"/>
              <a:t>Deciles</a:t>
            </a:r>
            <a:endParaRPr lang="en-GB" sz="2400" dirty="0"/>
          </a:p>
        </p:txBody>
      </p:sp>
      <p:pic>
        <p:nvPicPr>
          <p:cNvPr id="2" name="Picture 1" descr="tbl05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8967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3284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8915400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5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dirty="0"/>
              <a:t>Figure 5.1  </a:t>
            </a:r>
            <a:r>
              <a:rPr lang="en-US" b="0" dirty="0"/>
              <a:t>The Lorenz Curve</a:t>
            </a:r>
            <a:endParaRPr lang="en-GB" dirty="0"/>
          </a:p>
        </p:txBody>
      </p:sp>
      <p:pic>
        <p:nvPicPr>
          <p:cNvPr id="2" name="Picture 1" descr="fig05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10049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6F7AE6C-D042-4280-8AE1-831D5B1F3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E4F63A8-C689-448F-AB9D-6E3503A14A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896CB-3F79-43EF-810C-CA51AE40C37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2022</Words>
  <Application>Microsoft Office PowerPoint</Application>
  <PresentationFormat>On-screen Show (4:3)</PresentationFormat>
  <Paragraphs>188</Paragraphs>
  <Slides>53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ＭＳ Ｐゴシック</vt:lpstr>
      <vt:lpstr>arial</vt:lpstr>
      <vt:lpstr>arial</vt:lpstr>
      <vt:lpstr>Calibri</vt:lpstr>
      <vt:lpstr>Calibri Light</vt:lpstr>
      <vt:lpstr>Google Sans</vt:lpstr>
      <vt:lpstr>Lucida Grande</vt:lpstr>
      <vt:lpstr>Times</vt:lpstr>
      <vt:lpstr>Times New Roman</vt:lpstr>
      <vt:lpstr>Verdana</vt:lpstr>
      <vt:lpstr>Office Theme</vt:lpstr>
      <vt:lpstr>Equation</vt:lpstr>
      <vt:lpstr>Chapter 5  Poverty, Inequality, and Development</vt:lpstr>
      <vt:lpstr>Distribution and Development: Critical Questions</vt:lpstr>
      <vt:lpstr>Distribution and Development: Critical Questions </vt:lpstr>
      <vt:lpstr> Measuring Inequality</vt:lpstr>
      <vt:lpstr>Desirable Properties for Inequality Measures</vt:lpstr>
      <vt:lpstr>Table 5.1  Typical Size Distribution of Personal Income in a Developing Country by Income Shares—Quintiles and Deciles</vt:lpstr>
      <vt:lpstr>PowerPoint Presentation</vt:lpstr>
      <vt:lpstr>PowerPoint Presentation</vt:lpstr>
      <vt:lpstr>Figure 5.1  The Lorenz Curve</vt:lpstr>
      <vt:lpstr>Figure 5.2  The Greater the Curvature of the Lorenz Line, the Greater the Relative Degree of Inequality</vt:lpstr>
      <vt:lpstr>Figure 5.3  Estimating the Gini Coefficient</vt:lpstr>
      <vt:lpstr>PowerPoint Presentation</vt:lpstr>
      <vt:lpstr>Figure 5.4  Four Possible Lorenz Curves</vt:lpstr>
      <vt:lpstr>PowerPoint Presentation</vt:lpstr>
      <vt:lpstr>Figure 5.5  Functional Income Distribution in a Market Economy: An Illustration</vt:lpstr>
      <vt:lpstr>5.2 Measuring Absolute Poverty</vt:lpstr>
      <vt:lpstr>Figure 5.6  Measuring the Total Poverty Gap</vt:lpstr>
      <vt:lpstr>PowerPoint Presentation</vt:lpstr>
      <vt:lpstr>PowerPoint Presentation</vt:lpstr>
      <vt:lpstr>PowerPoint Presentation</vt:lpstr>
      <vt:lpstr>PowerPoint Presentation</vt:lpstr>
      <vt:lpstr>Measuring Poverty: Income or Multidimensional? </vt:lpstr>
      <vt:lpstr>5.3 Poverty, Inequality, and Social Welfare</vt:lpstr>
      <vt:lpstr>Figure 5.7  Improved Income Distribution under the Traditional-Sector Enrichment Growth Typology </vt:lpstr>
      <vt:lpstr>Figure 5.8  Worsened Income Distribution under the Modern-Sector Enrichment Growth Typology</vt:lpstr>
      <vt:lpstr>Figure 5.9  Crossing Lorenz Curves in the Modern-Sector Enlargement Growth Typology</vt:lpstr>
      <vt:lpstr>5.3 Poverty, Inequality, and Social Welfare</vt:lpstr>
      <vt:lpstr>Figure 5.10  The “Inverted-U” Kuznets Curve</vt:lpstr>
      <vt:lpstr>PowerPoint Presentation</vt:lpstr>
      <vt:lpstr>Figure 5.11  Kuznets Curve with Latin American Countries Identified</vt:lpstr>
      <vt:lpstr>Figure 5.12  Plot of Inequality Data for Selected Countries</vt:lpstr>
      <vt:lpstr>PowerPoint Presentation</vt:lpstr>
      <vt:lpstr>5.3 Poverty, Inequality, and Social Welfare</vt:lpstr>
      <vt:lpstr>5.4 Absolute Poverty: Extent and Magnitude</vt:lpstr>
      <vt:lpstr>PowerPoint Presentation</vt:lpstr>
      <vt:lpstr>Figure 5.13  Global and Regional Poverty Trends, 1981–2010</vt:lpstr>
      <vt:lpstr>Table 5.4 Regional Poverty Incidence, 2010</vt:lpstr>
      <vt:lpstr>The Multidimensional Poverty Index (MPI)</vt:lpstr>
      <vt:lpstr>MPI Indicators</vt:lpstr>
      <vt:lpstr>Interaction of the deprivations?</vt:lpstr>
      <vt:lpstr>Computing the MPI</vt:lpstr>
      <vt:lpstr>Multidimensional poverty tells a different story than income poverty</vt:lpstr>
      <vt:lpstr>Table 5.5  Income Poverty Incidence in Selected Countries</vt:lpstr>
      <vt:lpstr>Table 5.5  Income Poverty Incidence in Selected Countries (continued)</vt:lpstr>
      <vt:lpstr>Table 5.6 Multidimensional Poverty Index, Data for 2007–2011</vt:lpstr>
      <vt:lpstr>5.5 Economic Characteristics of High-Poverty Groups</vt:lpstr>
      <vt:lpstr>Table 5.7  Poverty: Rural versus Urban</vt:lpstr>
      <vt:lpstr>Table 5.8  Indigenous Poverty in Latin America</vt:lpstr>
      <vt:lpstr>Workfare</vt:lpstr>
      <vt:lpstr>Workfare</vt:lpstr>
      <vt:lpstr>5.6 Policy Options on Income Inequality and Poverty: Some Basic Considerations</vt:lpstr>
      <vt:lpstr>PowerPoint Presentation</vt:lpstr>
      <vt:lpstr>5.7 Summary and Conclusions: The Need for a Package of Policies </vt:lpstr>
    </vt:vector>
  </TitlesOfParts>
  <Manager/>
  <Company>Copyright ©2015 Pearson Education, Inc. All rights reserved.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Economic Development, 12e </dc:subject>
  <dc:creator>Todaro, Smith </dc:creator>
  <cp:keywords/>
  <dc:description/>
  <cp:lastModifiedBy>Rashid Sarker</cp:lastModifiedBy>
  <cp:revision>46</cp:revision>
  <dcterms:created xsi:type="dcterms:W3CDTF">2013-04-22T16:46:23Z</dcterms:created>
  <dcterms:modified xsi:type="dcterms:W3CDTF">2025-10-21T04:34:50Z</dcterms:modified>
  <cp:category/>
</cp:coreProperties>
</file>